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3"/>
  </p:notesMasterIdLst>
  <p:handoutMasterIdLst>
    <p:handoutMasterId r:id="rId264"/>
  </p:handoutMasterIdLst>
  <p:sldIdLst>
    <p:sldId id="256" r:id="rId2"/>
    <p:sldId id="257" r:id="rId3"/>
    <p:sldId id="374" r:id="rId4"/>
    <p:sldId id="375" r:id="rId5"/>
    <p:sldId id="376" r:id="rId6"/>
    <p:sldId id="377" r:id="rId7"/>
    <p:sldId id="378" r:id="rId8"/>
    <p:sldId id="258" r:id="rId9"/>
    <p:sldId id="259" r:id="rId10"/>
    <p:sldId id="260" r:id="rId11"/>
    <p:sldId id="261" r:id="rId12"/>
    <p:sldId id="379" r:id="rId13"/>
    <p:sldId id="380" r:id="rId14"/>
    <p:sldId id="473" r:id="rId15"/>
    <p:sldId id="262" r:id="rId16"/>
    <p:sldId id="263" r:id="rId17"/>
    <p:sldId id="474" r:id="rId18"/>
    <p:sldId id="383" r:id="rId19"/>
    <p:sldId id="551" r:id="rId20"/>
    <p:sldId id="384" r:id="rId21"/>
    <p:sldId id="550" r:id="rId22"/>
    <p:sldId id="264" r:id="rId23"/>
    <p:sldId id="519" r:id="rId24"/>
    <p:sldId id="265" r:id="rId25"/>
    <p:sldId id="573" r:id="rId26"/>
    <p:sldId id="574" r:id="rId27"/>
    <p:sldId id="386" r:id="rId28"/>
    <p:sldId id="540" r:id="rId29"/>
    <p:sldId id="545" r:id="rId30"/>
    <p:sldId id="266" r:id="rId31"/>
    <p:sldId id="388" r:id="rId32"/>
    <p:sldId id="267" r:id="rId33"/>
    <p:sldId id="475" r:id="rId34"/>
    <p:sldId id="476" r:id="rId35"/>
    <p:sldId id="477" r:id="rId36"/>
    <p:sldId id="271" r:id="rId37"/>
    <p:sldId id="478" r:id="rId38"/>
    <p:sldId id="594" r:id="rId39"/>
    <p:sldId id="278" r:id="rId40"/>
    <p:sldId id="541" r:id="rId41"/>
    <p:sldId id="526" r:id="rId42"/>
    <p:sldId id="554" r:id="rId43"/>
    <p:sldId id="557" r:id="rId44"/>
    <p:sldId id="288" r:id="rId45"/>
    <p:sldId id="544" r:id="rId46"/>
    <p:sldId id="543" r:id="rId47"/>
    <p:sldId id="479" r:id="rId48"/>
    <p:sldId id="482" r:id="rId49"/>
    <p:sldId id="483" r:id="rId50"/>
    <p:sldId id="494" r:id="rId51"/>
    <p:sldId id="279" r:id="rId52"/>
    <p:sldId id="523" r:id="rId53"/>
    <p:sldId id="280" r:id="rId54"/>
    <p:sldId id="520" r:id="rId55"/>
    <p:sldId id="282" r:id="rId56"/>
    <p:sldId id="284" r:id="rId57"/>
    <p:sldId id="521" r:id="rId58"/>
    <p:sldId id="575" r:id="rId59"/>
    <p:sldId id="286" r:id="rId60"/>
    <p:sldId id="290" r:id="rId61"/>
    <p:sldId id="493" r:id="rId62"/>
    <p:sldId id="287" r:id="rId63"/>
    <p:sldId id="381" r:id="rId64"/>
    <p:sldId id="537" r:id="rId65"/>
    <p:sldId id="291" r:id="rId66"/>
    <p:sldId id="292" r:id="rId67"/>
    <p:sldId id="538" r:id="rId68"/>
    <p:sldId id="293" r:id="rId69"/>
    <p:sldId id="487" r:id="rId70"/>
    <p:sldId id="294" r:id="rId71"/>
    <p:sldId id="373" r:id="rId72"/>
    <p:sldId id="296" r:id="rId73"/>
    <p:sldId id="593" r:id="rId74"/>
    <p:sldId id="295" r:id="rId75"/>
    <p:sldId id="549" r:id="rId76"/>
    <p:sldId id="484" r:id="rId77"/>
    <p:sldId id="444" r:id="rId78"/>
    <p:sldId id="501" r:id="rId79"/>
    <p:sldId id="298" r:id="rId80"/>
    <p:sldId id="445" r:id="rId81"/>
    <p:sldId id="394" r:id="rId82"/>
    <p:sldId id="396" r:id="rId83"/>
    <p:sldId id="398" r:id="rId84"/>
    <p:sldId id="399" r:id="rId85"/>
    <p:sldId id="299" r:id="rId86"/>
    <p:sldId id="300" r:id="rId87"/>
    <p:sldId id="400" r:id="rId88"/>
    <p:sldId id="301" r:id="rId89"/>
    <p:sldId id="502" r:id="rId90"/>
    <p:sldId id="302" r:id="rId91"/>
    <p:sldId id="571" r:id="rId92"/>
    <p:sldId id="303" r:id="rId93"/>
    <p:sldId id="306" r:id="rId94"/>
    <p:sldId id="448" r:id="rId95"/>
    <p:sldId id="449" r:id="rId96"/>
    <p:sldId id="304" r:id="rId97"/>
    <p:sldId id="305" r:id="rId98"/>
    <p:sldId id="307" r:id="rId99"/>
    <p:sldId id="524" r:id="rId100"/>
    <p:sldId id="452" r:id="rId101"/>
    <p:sldId id="404" r:id="rId102"/>
    <p:sldId id="405" r:id="rId103"/>
    <p:sldId id="539" r:id="rId104"/>
    <p:sldId id="310" r:id="rId105"/>
    <p:sldId id="311" r:id="rId106"/>
    <p:sldId id="312" r:id="rId107"/>
    <p:sldId id="489" r:id="rId108"/>
    <p:sldId id="490" r:id="rId109"/>
    <p:sldId id="503" r:id="rId110"/>
    <p:sldId id="533" r:id="rId111"/>
    <p:sldId id="534" r:id="rId112"/>
    <p:sldId id="403" r:id="rId113"/>
    <p:sldId id="406" r:id="rId114"/>
    <p:sldId id="314" r:id="rId115"/>
    <p:sldId id="315" r:id="rId116"/>
    <p:sldId id="316" r:id="rId117"/>
    <p:sldId id="407" r:id="rId118"/>
    <p:sldId id="409" r:id="rId119"/>
    <p:sldId id="408" r:id="rId120"/>
    <p:sldId id="453" r:id="rId121"/>
    <p:sldId id="318" r:id="rId122"/>
    <p:sldId id="454" r:id="rId123"/>
    <p:sldId id="558" r:id="rId124"/>
    <p:sldId id="319" r:id="rId125"/>
    <p:sldId id="321" r:id="rId126"/>
    <p:sldId id="572" r:id="rId127"/>
    <p:sldId id="410" r:id="rId128"/>
    <p:sldId id="411" r:id="rId129"/>
    <p:sldId id="455" r:id="rId130"/>
    <p:sldId id="412" r:id="rId131"/>
    <p:sldId id="456" r:id="rId132"/>
    <p:sldId id="413" r:id="rId133"/>
    <p:sldId id="414" r:id="rId134"/>
    <p:sldId id="535" r:id="rId135"/>
    <p:sldId id="415" r:id="rId136"/>
    <p:sldId id="416" r:id="rId137"/>
    <p:sldId id="418" r:id="rId138"/>
    <p:sldId id="504" r:id="rId139"/>
    <p:sldId id="420" r:id="rId140"/>
    <p:sldId id="457" r:id="rId141"/>
    <p:sldId id="421" r:id="rId142"/>
    <p:sldId id="422" r:id="rId143"/>
    <p:sldId id="423" r:id="rId144"/>
    <p:sldId id="424" r:id="rId145"/>
    <p:sldId id="425" r:id="rId146"/>
    <p:sldId id="426" r:id="rId147"/>
    <p:sldId id="458" r:id="rId148"/>
    <p:sldId id="427" r:id="rId149"/>
    <p:sldId id="459" r:id="rId150"/>
    <p:sldId id="505" r:id="rId151"/>
    <p:sldId id="323" r:id="rId152"/>
    <p:sldId id="580" r:id="rId153"/>
    <p:sldId id="581" r:id="rId154"/>
    <p:sldId id="428" r:id="rId155"/>
    <p:sldId id="552" r:id="rId156"/>
    <p:sldId id="324" r:id="rId157"/>
    <p:sldId id="326" r:id="rId158"/>
    <p:sldId id="325" r:id="rId159"/>
    <p:sldId id="461" r:id="rId160"/>
    <p:sldId id="553" r:id="rId161"/>
    <p:sldId id="327" r:id="rId162"/>
    <p:sldId id="328" r:id="rId163"/>
    <p:sldId id="506" r:id="rId164"/>
    <p:sldId id="434" r:id="rId165"/>
    <p:sldId id="435" r:id="rId166"/>
    <p:sldId id="436" r:id="rId167"/>
    <p:sldId id="437" r:id="rId168"/>
    <p:sldId id="507" r:id="rId169"/>
    <p:sldId id="329" r:id="rId170"/>
    <p:sldId id="438" r:id="rId171"/>
    <p:sldId id="439" r:id="rId172"/>
    <p:sldId id="330" r:id="rId173"/>
    <p:sldId id="508" r:id="rId174"/>
    <p:sldId id="495" r:id="rId175"/>
    <p:sldId id="496" r:id="rId176"/>
    <p:sldId id="497" r:id="rId177"/>
    <p:sldId id="498" r:id="rId178"/>
    <p:sldId id="499" r:id="rId179"/>
    <p:sldId id="500" r:id="rId180"/>
    <p:sldId id="332" r:id="rId181"/>
    <p:sldId id="527" r:id="rId182"/>
    <p:sldId id="528" r:id="rId183"/>
    <p:sldId id="529" r:id="rId184"/>
    <p:sldId id="530" r:id="rId185"/>
    <p:sldId id="531" r:id="rId186"/>
    <p:sldId id="532" r:id="rId187"/>
    <p:sldId id="337" r:id="rId188"/>
    <p:sldId id="509" r:id="rId189"/>
    <p:sldId id="331" r:id="rId190"/>
    <p:sldId id="333" r:id="rId191"/>
    <p:sldId id="464" r:id="rId192"/>
    <p:sldId id="334" r:id="rId193"/>
    <p:sldId id="525" r:id="rId194"/>
    <p:sldId id="335" r:id="rId195"/>
    <p:sldId id="510" r:id="rId196"/>
    <p:sldId id="336" r:id="rId197"/>
    <p:sldId id="338" r:id="rId198"/>
    <p:sldId id="466" r:id="rId199"/>
    <p:sldId id="583" r:id="rId200"/>
    <p:sldId id="584" r:id="rId201"/>
    <p:sldId id="591" r:id="rId202"/>
    <p:sldId id="592" r:id="rId203"/>
    <p:sldId id="441" r:id="rId204"/>
    <p:sldId id="511" r:id="rId205"/>
    <p:sldId id="342" r:id="rId206"/>
    <p:sldId id="467" r:id="rId207"/>
    <p:sldId id="440" r:id="rId208"/>
    <p:sldId id="512" r:id="rId209"/>
    <p:sldId id="340" r:id="rId210"/>
    <p:sldId id="442" r:id="rId211"/>
    <p:sldId id="491" r:id="rId212"/>
    <p:sldId id="341" r:id="rId213"/>
    <p:sldId id="513" r:id="rId214"/>
    <p:sldId id="343" r:id="rId215"/>
    <p:sldId id="468" r:id="rId216"/>
    <p:sldId id="344" r:id="rId217"/>
    <p:sldId id="562" r:id="rId218"/>
    <p:sldId id="559" r:id="rId219"/>
    <p:sldId id="560" r:id="rId220"/>
    <p:sldId id="561" r:id="rId221"/>
    <p:sldId id="514" r:id="rId222"/>
    <p:sldId id="345" r:id="rId223"/>
    <p:sldId id="346" r:id="rId224"/>
    <p:sldId id="347" r:id="rId225"/>
    <p:sldId id="515" r:id="rId226"/>
    <p:sldId id="348" r:id="rId227"/>
    <p:sldId id="349" r:id="rId228"/>
    <p:sldId id="469" r:id="rId229"/>
    <p:sldId id="350" r:id="rId230"/>
    <p:sldId id="555" r:id="rId231"/>
    <p:sldId id="351" r:id="rId232"/>
    <p:sldId id="354" r:id="rId233"/>
    <p:sldId id="556" r:id="rId234"/>
    <p:sldId id="355" r:id="rId235"/>
    <p:sldId id="516" r:id="rId236"/>
    <p:sldId id="492" r:id="rId237"/>
    <p:sldId id="356" r:id="rId238"/>
    <p:sldId id="357" r:id="rId239"/>
    <p:sldId id="358" r:id="rId240"/>
    <p:sldId id="359" r:id="rId241"/>
    <p:sldId id="471" r:id="rId242"/>
    <p:sldId id="517" r:id="rId243"/>
    <p:sldId id="587" r:id="rId244"/>
    <p:sldId id="362" r:id="rId245"/>
    <p:sldId id="488" r:id="rId246"/>
    <p:sldId id="363" r:id="rId247"/>
    <p:sldId id="590" r:id="rId248"/>
    <p:sldId id="364" r:id="rId249"/>
    <p:sldId id="443" r:id="rId250"/>
    <p:sldId id="518" r:id="rId251"/>
    <p:sldId id="365" r:id="rId252"/>
    <p:sldId id="367" r:id="rId253"/>
    <p:sldId id="563" r:id="rId254"/>
    <p:sldId id="564" r:id="rId255"/>
    <p:sldId id="565" r:id="rId256"/>
    <p:sldId id="569" r:id="rId257"/>
    <p:sldId id="567" r:id="rId258"/>
    <p:sldId id="566" r:id="rId259"/>
    <p:sldId id="570" r:id="rId260"/>
    <p:sldId id="568" r:id="rId261"/>
    <p:sldId id="372" r:id="rId26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538" autoAdjust="0"/>
    <p:restoredTop sz="94660"/>
  </p:normalViewPr>
  <p:slideViewPr>
    <p:cSldViewPr>
      <p:cViewPr varScale="1">
        <p:scale>
          <a:sx n="73" d="100"/>
          <a:sy n="73" d="100"/>
        </p:scale>
        <p:origin x="-14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viewProps" Target="view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EDF50D-8E9C-3244-96B8-1A2DCA64AFAA}" type="datetime1">
              <a:rPr lang="it-IT" smtClean="0"/>
              <a:pPr/>
              <a:t>18/07/2017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284908-5AAD-A748-8B96-E1AA0ED4DDBC}" type="slidenum">
              <a:rPr lang="en-US" smtClean="0"/>
              <a:pPr/>
              <a:t>‹#›</a:t>
            </a:fld>
            <a:endParaRPr lang="en-US"/>
          </a:p>
        </p:txBody>
      </p:sp>
    </p:spTree>
    <p:extLst>
      <p:ext uri="{BB962C8B-B14F-4D97-AF65-F5344CB8AC3E}">
        <p14:creationId xmlns="" xmlns:p14="http://schemas.microsoft.com/office/powerpoint/2010/main" val="18095886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D0958-AFCF-504D-BC71-5793260DFB45}" type="datetime1">
              <a:rPr lang="it-IT" smtClean="0"/>
              <a:pPr/>
              <a:t>18/07/2017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A119C1-26F5-41BE-AEAE-41B730BFD975}" type="slidenum">
              <a:rPr lang="it-IT" smtClean="0"/>
              <a:pPr/>
              <a:t>‹#›</a:t>
            </a:fld>
            <a:endParaRPr lang="it-IT"/>
          </a:p>
        </p:txBody>
      </p:sp>
    </p:spTree>
    <p:extLst>
      <p:ext uri="{BB962C8B-B14F-4D97-AF65-F5344CB8AC3E}">
        <p14:creationId xmlns="" xmlns:p14="http://schemas.microsoft.com/office/powerpoint/2010/main" val="22650708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A119C1-26F5-41BE-AEAE-41B730BFD975}" type="slidenum">
              <a:rPr lang="it-IT" smtClean="0"/>
              <a:pPr/>
              <a:t>1</a:t>
            </a:fld>
            <a:endParaRPr lang="it-IT"/>
          </a:p>
        </p:txBody>
      </p:sp>
    </p:spTree>
    <p:extLst>
      <p:ext uri="{BB962C8B-B14F-4D97-AF65-F5344CB8AC3E}">
        <p14:creationId xmlns="" xmlns:p14="http://schemas.microsoft.com/office/powerpoint/2010/main" val="414262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 name="CustomShape 1"/>
          <p:cNvSpPr/>
          <p:nvPr/>
        </p:nvSpPr>
        <p:spPr>
          <a:xfrm>
            <a:off x="3884760" y="8685360"/>
            <a:ext cx="2968560" cy="453960"/>
          </a:xfrm>
          <a:prstGeom prst="rect">
            <a:avLst/>
          </a:prstGeom>
          <a:noFill/>
          <a:ln>
            <a:noFill/>
          </a:ln>
        </p:spPr>
        <p:txBody>
          <a:bodyPr lIns="90000" tIns="46800" rIns="90000" bIns="46800" anchor="b"/>
          <a:lstStyle/>
          <a:p>
            <a:pPr algn="r">
              <a:lnSpc>
                <a:spcPct val="100000"/>
              </a:lnSpc>
            </a:pPr>
            <a:fld id="{A7A8ABCA-679A-47DA-9263-4038388EF6F0}" type="slidenum">
              <a:rPr lang="it-IT" sz="1200">
                <a:solidFill>
                  <a:srgbClr val="000000"/>
                </a:solidFill>
                <a:latin typeface="Times New Roman"/>
                <a:ea typeface="Microsoft YaHei"/>
              </a:rPr>
              <a:pPr algn="r">
                <a:lnSpc>
                  <a:spcPct val="100000"/>
                </a:lnSpc>
              </a:pPr>
              <a:t>38</a:t>
            </a:fld>
            <a:endParaRPr/>
          </a:p>
        </p:txBody>
      </p:sp>
      <p:sp>
        <p:nvSpPr>
          <p:cNvPr id="861" name="CustomShape 2"/>
          <p:cNvSpPr/>
          <p:nvPr/>
        </p:nvSpPr>
        <p:spPr>
          <a:xfrm>
            <a:off x="685800" y="4343400"/>
            <a:ext cx="5484600" cy="4113000"/>
          </a:xfrm>
          <a:prstGeom prst="rect">
            <a:avLst/>
          </a:prstGeom>
          <a:noFill/>
          <a:ln>
            <a:noFill/>
          </a:ln>
        </p:spPr>
      </p:sp>
      <p:sp>
        <p:nvSpPr>
          <p:cNvPr id="862" name="CustomShape 3"/>
          <p:cNvSpPr/>
          <p:nvPr/>
        </p:nvSpPr>
        <p:spPr>
          <a:xfrm>
            <a:off x="3884760" y="8685360"/>
            <a:ext cx="2970000" cy="455400"/>
          </a:xfrm>
          <a:prstGeom prst="rect">
            <a:avLst/>
          </a:prstGeom>
          <a:noFill/>
          <a:ln>
            <a:noFill/>
          </a:ln>
        </p:spPr>
        <p:txBody>
          <a:bodyPr lIns="90000" tIns="46800" rIns="90000" bIns="46800" anchor="b"/>
          <a:lstStyle/>
          <a:p>
            <a:pPr algn="r">
              <a:lnSpc>
                <a:spcPct val="100000"/>
              </a:lnSpc>
            </a:pPr>
            <a:fld id="{DB8D60B3-4DC1-46E8-9B43-06D6E00DE29C}" type="slidenum">
              <a:rPr lang="it-IT" sz="1200">
                <a:solidFill>
                  <a:srgbClr val="000000"/>
                </a:solidFill>
                <a:latin typeface="Times New Roman"/>
                <a:ea typeface="Microsoft YaHei"/>
              </a:rPr>
              <a:pPr algn="r">
                <a:lnSpc>
                  <a:spcPct val="100000"/>
                </a:lnSpc>
              </a:pPr>
              <a:t>38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59178B7-DB04-DC42-8FE5-2F81A48FA004}" type="datetime1">
              <a:rPr lang="it-IT" smtClean="0"/>
              <a:pPr/>
              <a:t>18/07/2017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0422247-A824-4162-AD4D-8B4E01F97AD5}"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773F5B0-97A4-6342-ACF4-8CFF4EDE595E}" type="datetime1">
              <a:rPr lang="it-IT" smtClean="0"/>
              <a:pPr/>
              <a:t>18/07/2017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0422247-A824-4162-AD4D-8B4E01F97AD5}"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FF8107-FB0E-7242-A269-72836BE6EC57}" type="datetime1">
              <a:rPr lang="it-IT" smtClean="0"/>
              <a:pPr/>
              <a:t>18/07/2017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0422247-A824-4162-AD4D-8B4E01F97AD5}"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3251E89-48BA-2A4A-A831-6C7D3BA29783}" type="datetime1">
              <a:rPr lang="it-IT" smtClean="0"/>
              <a:pPr/>
              <a:t>18/07/2017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0422247-A824-4162-AD4D-8B4E01F97AD5}"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64CC3C0-52F4-0144-B660-B284BDB4A66B}" type="datetime1">
              <a:rPr lang="it-IT" smtClean="0"/>
              <a:pPr/>
              <a:t>18/07/2017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0422247-A824-4162-AD4D-8B4E01F97AD5}"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E7587C2-41C9-2147-820A-2E7C1BD920D6}" type="datetime1">
              <a:rPr lang="it-IT" smtClean="0"/>
              <a:pPr/>
              <a:t>18/07/2017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0422247-A824-4162-AD4D-8B4E01F97AD5}"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1D363E8-98DE-9146-93FD-B20475CAC7BB}" type="datetime1">
              <a:rPr lang="it-IT" smtClean="0"/>
              <a:pPr/>
              <a:t>18/07/2017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0422247-A824-4162-AD4D-8B4E01F97AD5}"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61470A4-3B78-624A-8DFF-29E59F31A96B}" type="datetime1">
              <a:rPr lang="it-IT" smtClean="0"/>
              <a:pPr/>
              <a:t>18/07/2017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0422247-A824-4162-AD4D-8B4E01F97AD5}"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69BA6B7-0D37-5A43-BDB6-5E4BC5D0F0C7}" type="datetime1">
              <a:rPr lang="it-IT" smtClean="0"/>
              <a:pPr/>
              <a:t>18/07/2017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0422247-A824-4162-AD4D-8B4E01F97AD5}"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9E70EF5-4A53-8B4B-ADB3-86066ED5A0CB}" type="datetime1">
              <a:rPr lang="it-IT" smtClean="0"/>
              <a:pPr/>
              <a:t>18/07/2017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0422247-A824-4162-AD4D-8B4E01F97AD5}"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860132F-4D9A-1248-9F53-AE22EAE6C17C}" type="datetime1">
              <a:rPr lang="it-IT" smtClean="0"/>
              <a:pPr/>
              <a:t>18/07/2017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0422247-A824-4162-AD4D-8B4E01F97AD5}"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3F2F2-8148-6F48-8717-D9C68DD39150}" type="datetime1">
              <a:rPr lang="it-IT" smtClean="0"/>
              <a:pPr/>
              <a:t>18/07/2017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22247-A824-4162-AD4D-8B4E01F97AD5}"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1.gi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11.gif"/><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136.gif"/><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48.gif"/><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55.jpeg"/><Relationship Id="rId1" Type="http://schemas.openxmlformats.org/officeDocument/2006/relationships/slideLayout" Target="../slideLayouts/slideLayout7.xml"/><Relationship Id="rId4" Type="http://schemas.openxmlformats.org/officeDocument/2006/relationships/image" Target="../media/image157.jpeg"/></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image" Target="../media/image158.png"/><Relationship Id="rId1" Type="http://schemas.openxmlformats.org/officeDocument/2006/relationships/slideLayout" Target="../slideLayouts/slideLayout7.xml"/><Relationship Id="rId5" Type="http://schemas.openxmlformats.org/officeDocument/2006/relationships/image" Target="../media/image161.jpeg"/><Relationship Id="rId4" Type="http://schemas.openxmlformats.org/officeDocument/2006/relationships/image" Target="../media/image160.jpeg"/></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9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a:solidFill>
                  <a:srgbClr val="FF0000"/>
                </a:solidFill>
              </a:rPr>
              <a:t>IL PRIMO SOCCORSO</a:t>
            </a:r>
            <a:br>
              <a:rPr lang="it-IT" b="1" dirty="0">
                <a:solidFill>
                  <a:srgbClr val="FF0000"/>
                </a:solidFill>
              </a:rPr>
            </a:br>
            <a:r>
              <a:rPr lang="it-IT" b="1" dirty="0">
                <a:solidFill>
                  <a:srgbClr val="FF0000"/>
                </a:solidFill>
              </a:rPr>
              <a:t>IN AZIENDA</a:t>
            </a:r>
            <a:endParaRPr lang="it-IT" dirty="0">
              <a:solidFill>
                <a:srgbClr val="FF0000"/>
              </a:solidFill>
            </a:endParaRPr>
          </a:p>
        </p:txBody>
      </p:sp>
      <p:sp>
        <p:nvSpPr>
          <p:cNvPr id="3" name="Sottotitolo 2"/>
          <p:cNvSpPr>
            <a:spLocks noGrp="1"/>
          </p:cNvSpPr>
          <p:nvPr>
            <p:ph type="subTitle" idx="1"/>
          </p:nvPr>
        </p:nvSpPr>
        <p:spPr/>
        <p:txBody>
          <a:bodyPr/>
          <a:lstStyle/>
          <a:p>
            <a:r>
              <a:rPr lang="it-IT" dirty="0" smtClean="0">
                <a:solidFill>
                  <a:schemeClr val="tx1"/>
                </a:solidFill>
              </a:rPr>
              <a:t>D. </a:t>
            </a:r>
            <a:r>
              <a:rPr lang="it-IT" dirty="0" err="1" smtClean="0">
                <a:solidFill>
                  <a:schemeClr val="tx1"/>
                </a:solidFill>
              </a:rPr>
              <a:t>Lgs</a:t>
            </a:r>
            <a:r>
              <a:rPr lang="it-IT" dirty="0" smtClean="0">
                <a:solidFill>
                  <a:schemeClr val="tx1"/>
                </a:solidFill>
              </a:rPr>
              <a:t> </a:t>
            </a:r>
            <a:r>
              <a:rPr lang="it-IT" dirty="0">
                <a:solidFill>
                  <a:schemeClr val="tx1"/>
                </a:solidFill>
              </a:rPr>
              <a:t>n. 81 del 2008</a:t>
            </a:r>
          </a:p>
          <a:p>
            <a:r>
              <a:rPr lang="it-IT" dirty="0" smtClean="0">
                <a:solidFill>
                  <a:schemeClr val="tx1"/>
                </a:solidFill>
              </a:rPr>
              <a:t>D.M. </a:t>
            </a:r>
            <a:r>
              <a:rPr lang="it-IT" dirty="0">
                <a:solidFill>
                  <a:schemeClr val="tx1"/>
                </a:solidFill>
              </a:rPr>
              <a:t>n. 388 del 2003</a:t>
            </a:r>
          </a:p>
        </p:txBody>
      </p:sp>
      <p:sp>
        <p:nvSpPr>
          <p:cNvPr id="4" name="Slide Number Placeholder 3"/>
          <p:cNvSpPr>
            <a:spLocks noGrp="1"/>
          </p:cNvSpPr>
          <p:nvPr>
            <p:ph type="sldNum" sz="quarter" idx="12"/>
          </p:nvPr>
        </p:nvSpPr>
        <p:spPr/>
        <p:txBody>
          <a:bodyPr/>
          <a:lstStyle/>
          <a:p>
            <a:fld id="{40422247-A824-4162-AD4D-8B4E01F97AD5}" type="slidenum">
              <a:rPr lang="it-IT" smtClean="0"/>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14290"/>
            <a:ext cx="8229600" cy="1143000"/>
          </a:xfrm>
        </p:spPr>
        <p:txBody>
          <a:bodyPr>
            <a:noAutofit/>
          </a:bodyPr>
          <a:lstStyle/>
          <a:p>
            <a:r>
              <a:rPr lang="it-IT" sz="3200" b="1" dirty="0">
                <a:solidFill>
                  <a:srgbClr val="FF0000"/>
                </a:solidFill>
              </a:rPr>
              <a:t>CONTENUTO MINIMO DELLA CASSETTA </a:t>
            </a:r>
            <a:r>
              <a:rPr lang="it-IT" sz="3200" b="1" dirty="0" err="1">
                <a:solidFill>
                  <a:srgbClr val="FF0000"/>
                </a:solidFill>
              </a:rPr>
              <a:t>DI</a:t>
            </a:r>
            <a:r>
              <a:rPr lang="it-IT" sz="3200" b="1" dirty="0">
                <a:solidFill>
                  <a:srgbClr val="FF0000"/>
                </a:solidFill>
              </a:rPr>
              <a:t> PRONTO </a:t>
            </a:r>
            <a:r>
              <a:rPr lang="it-IT" sz="3200" b="1" dirty="0" smtClean="0">
                <a:solidFill>
                  <a:srgbClr val="FF0000"/>
                </a:solidFill>
              </a:rPr>
              <a:t>SOCCORSO (GRUPPI A E B)</a:t>
            </a:r>
            <a:r>
              <a:rPr lang="it-IT" sz="3200" b="1" dirty="0">
                <a:solidFill>
                  <a:srgbClr val="FF0000"/>
                </a:solidFill>
              </a:rPr>
              <a:t/>
            </a:r>
            <a:br>
              <a:rPr lang="it-IT" sz="3200" b="1" dirty="0">
                <a:solidFill>
                  <a:srgbClr val="FF0000"/>
                </a:solidFill>
              </a:rPr>
            </a:br>
            <a:r>
              <a:rPr lang="it-IT" sz="3200" b="1" dirty="0">
                <a:solidFill>
                  <a:srgbClr val="FF0000"/>
                </a:solidFill>
              </a:rPr>
              <a:t>(D.M. 388 15/7/03)</a:t>
            </a:r>
            <a:endParaRPr lang="it-IT" sz="3200" dirty="0">
              <a:solidFill>
                <a:srgbClr val="FF0000"/>
              </a:solidFill>
            </a:endParaRPr>
          </a:p>
        </p:txBody>
      </p:sp>
      <p:sp>
        <p:nvSpPr>
          <p:cNvPr id="3" name="Segnaposto contenuto 2"/>
          <p:cNvSpPr>
            <a:spLocks noGrp="1"/>
          </p:cNvSpPr>
          <p:nvPr>
            <p:ph idx="1"/>
          </p:nvPr>
        </p:nvSpPr>
        <p:spPr>
          <a:xfrm>
            <a:off x="457200" y="1500174"/>
            <a:ext cx="5614998" cy="5241194"/>
          </a:xfrm>
        </p:spPr>
        <p:txBody>
          <a:bodyPr>
            <a:noAutofit/>
          </a:bodyPr>
          <a:lstStyle/>
          <a:p>
            <a:pPr>
              <a:buFont typeface="+mj-lt"/>
              <a:buAutoNum type="arabicPeriod"/>
            </a:pPr>
            <a:r>
              <a:rPr lang="it-IT" sz="1400" dirty="0" smtClean="0"/>
              <a:t>Guanti </a:t>
            </a:r>
            <a:r>
              <a:rPr lang="it-IT" sz="1400" dirty="0"/>
              <a:t>sterili monouso (5 paia)</a:t>
            </a:r>
          </a:p>
          <a:p>
            <a:pPr>
              <a:buFont typeface="+mj-lt"/>
              <a:buAutoNum type="arabicPeriod"/>
            </a:pPr>
            <a:r>
              <a:rPr lang="it-IT" sz="1400" dirty="0" smtClean="0"/>
              <a:t>Visiera </a:t>
            </a:r>
            <a:r>
              <a:rPr lang="it-IT" sz="1400" dirty="0"/>
              <a:t>paraschizzi;</a:t>
            </a:r>
          </a:p>
          <a:p>
            <a:pPr>
              <a:buFont typeface="+mj-lt"/>
              <a:buAutoNum type="arabicPeriod"/>
            </a:pPr>
            <a:r>
              <a:rPr lang="it-IT" sz="1400" dirty="0" smtClean="0"/>
              <a:t>Flacone </a:t>
            </a:r>
            <a:r>
              <a:rPr lang="it-IT" sz="1400" dirty="0"/>
              <a:t>di soluzione cutanea di </a:t>
            </a:r>
            <a:r>
              <a:rPr lang="it-IT" sz="1400" dirty="0" err="1"/>
              <a:t>iodopovidone</a:t>
            </a:r>
            <a:r>
              <a:rPr lang="it-IT" sz="1400" dirty="0"/>
              <a:t> </a:t>
            </a:r>
            <a:r>
              <a:rPr lang="it-IT" sz="1400" dirty="0" smtClean="0"/>
              <a:t>di iodio al </a:t>
            </a:r>
            <a:r>
              <a:rPr lang="it-IT" sz="1400" dirty="0"/>
              <a:t>10% </a:t>
            </a:r>
            <a:r>
              <a:rPr lang="it-IT" sz="1400" dirty="0" smtClean="0"/>
              <a:t>da 1 l (1</a:t>
            </a:r>
            <a:r>
              <a:rPr lang="it-IT" sz="1400" dirty="0"/>
              <a:t>);</a:t>
            </a:r>
          </a:p>
          <a:p>
            <a:pPr>
              <a:buFont typeface="+mj-lt"/>
              <a:buAutoNum type="arabicPeriod"/>
            </a:pPr>
            <a:r>
              <a:rPr lang="it-IT" sz="1400" dirty="0" smtClean="0"/>
              <a:t>Flaconi </a:t>
            </a:r>
            <a:r>
              <a:rPr lang="it-IT" sz="1400" dirty="0"/>
              <a:t>di soluzione fisiologica </a:t>
            </a:r>
            <a:r>
              <a:rPr lang="it-IT" sz="1400" dirty="0" smtClean="0"/>
              <a:t>(</a:t>
            </a:r>
            <a:r>
              <a:rPr lang="it-IT" sz="1400" dirty="0" err="1" smtClean="0"/>
              <a:t>NaCl-</a:t>
            </a:r>
            <a:r>
              <a:rPr lang="it-IT" sz="1400" dirty="0" smtClean="0"/>
              <a:t> </a:t>
            </a:r>
            <a:r>
              <a:rPr lang="it-IT" sz="1400" dirty="0"/>
              <a:t>0, 9%) </a:t>
            </a:r>
            <a:r>
              <a:rPr lang="it-IT" sz="1400" dirty="0" smtClean="0"/>
              <a:t>da 500 </a:t>
            </a:r>
            <a:r>
              <a:rPr lang="it-IT" sz="1400" dirty="0"/>
              <a:t>ml (3);</a:t>
            </a:r>
          </a:p>
          <a:p>
            <a:pPr>
              <a:buFont typeface="+mj-lt"/>
              <a:buAutoNum type="arabicPeriod"/>
            </a:pPr>
            <a:r>
              <a:rPr lang="it-IT" sz="1400" dirty="0" smtClean="0"/>
              <a:t>Compresse </a:t>
            </a:r>
            <a:r>
              <a:rPr lang="it-IT" sz="1400" dirty="0"/>
              <a:t>di garza sterile 10 x 10 in buste singole (10);</a:t>
            </a:r>
          </a:p>
          <a:p>
            <a:pPr>
              <a:buFont typeface="+mj-lt"/>
              <a:buAutoNum type="arabicPeriod"/>
            </a:pPr>
            <a:r>
              <a:rPr lang="it-IT" sz="1400" dirty="0" smtClean="0"/>
              <a:t>Compresse </a:t>
            </a:r>
            <a:r>
              <a:rPr lang="it-IT" sz="1400" dirty="0"/>
              <a:t>di garza sterile 18 x 40 in buste singole (2);</a:t>
            </a:r>
          </a:p>
          <a:p>
            <a:pPr>
              <a:buFont typeface="+mj-lt"/>
              <a:buAutoNum type="arabicPeriod"/>
            </a:pPr>
            <a:r>
              <a:rPr lang="it-IT" sz="1400" dirty="0" smtClean="0"/>
              <a:t>Teli </a:t>
            </a:r>
            <a:r>
              <a:rPr lang="it-IT" sz="1400" dirty="0"/>
              <a:t>sterili monouso (2);</a:t>
            </a:r>
          </a:p>
          <a:p>
            <a:pPr>
              <a:buFont typeface="+mj-lt"/>
              <a:buAutoNum type="arabicPeriod"/>
            </a:pPr>
            <a:r>
              <a:rPr lang="it-IT" sz="1400" dirty="0" smtClean="0"/>
              <a:t> </a:t>
            </a:r>
            <a:r>
              <a:rPr lang="it-IT" sz="1400" dirty="0"/>
              <a:t>Pinzette da medicazione sterili monouso (2</a:t>
            </a:r>
            <a:r>
              <a:rPr lang="it-IT" sz="1400" dirty="0" smtClean="0"/>
              <a:t>);</a:t>
            </a:r>
          </a:p>
          <a:p>
            <a:pPr>
              <a:buFont typeface="+mj-lt"/>
              <a:buAutoNum type="arabicPeriod"/>
            </a:pPr>
            <a:r>
              <a:rPr lang="it-IT" sz="1400" dirty="0" smtClean="0"/>
              <a:t> Confezione </a:t>
            </a:r>
            <a:r>
              <a:rPr lang="it-IT" sz="1400" dirty="0"/>
              <a:t>di rete elastica di misura media (1);</a:t>
            </a:r>
          </a:p>
          <a:p>
            <a:pPr>
              <a:buFont typeface="+mj-lt"/>
              <a:buAutoNum type="arabicPeriod"/>
            </a:pPr>
            <a:r>
              <a:rPr lang="it-IT" sz="1400" dirty="0" smtClean="0"/>
              <a:t> </a:t>
            </a:r>
            <a:r>
              <a:rPr lang="it-IT" sz="1400" dirty="0"/>
              <a:t>Confezione di cotone idrofilo (1);</a:t>
            </a:r>
          </a:p>
          <a:p>
            <a:pPr>
              <a:buFont typeface="+mj-lt"/>
              <a:buAutoNum type="arabicPeriod"/>
            </a:pPr>
            <a:r>
              <a:rPr lang="it-IT" sz="1400" dirty="0" smtClean="0"/>
              <a:t> </a:t>
            </a:r>
            <a:r>
              <a:rPr lang="it-IT" sz="1400" dirty="0"/>
              <a:t>Confezioni di cerotti di varie misure pronti all'uso (2);</a:t>
            </a:r>
          </a:p>
          <a:p>
            <a:pPr>
              <a:buFont typeface="+mj-lt"/>
              <a:buAutoNum type="arabicPeriod"/>
            </a:pPr>
            <a:r>
              <a:rPr lang="it-IT" sz="1400" dirty="0" smtClean="0"/>
              <a:t> </a:t>
            </a:r>
            <a:r>
              <a:rPr lang="it-IT" sz="1400" dirty="0"/>
              <a:t>Rotoli di cerotto alto cm. 2,5 (2);</a:t>
            </a:r>
          </a:p>
          <a:p>
            <a:pPr>
              <a:buFont typeface="+mj-lt"/>
              <a:buAutoNum type="arabicPeriod"/>
            </a:pPr>
            <a:r>
              <a:rPr lang="it-IT" sz="1400" dirty="0" smtClean="0"/>
              <a:t> </a:t>
            </a:r>
            <a:r>
              <a:rPr lang="it-IT" sz="1400" dirty="0"/>
              <a:t>Un paio di forbici;</a:t>
            </a:r>
          </a:p>
          <a:p>
            <a:pPr>
              <a:buFont typeface="+mj-lt"/>
              <a:buAutoNum type="arabicPeriod"/>
            </a:pPr>
            <a:r>
              <a:rPr lang="it-IT" sz="1400" dirty="0" smtClean="0"/>
              <a:t> </a:t>
            </a:r>
            <a:r>
              <a:rPr lang="it-IT" sz="1400" dirty="0"/>
              <a:t>Lacci emostatici (3);</a:t>
            </a:r>
          </a:p>
          <a:p>
            <a:pPr>
              <a:buFont typeface="+mj-lt"/>
              <a:buAutoNum type="arabicPeriod"/>
            </a:pPr>
            <a:r>
              <a:rPr lang="it-IT" sz="1400" dirty="0" smtClean="0"/>
              <a:t> Confezione di ghiaccio </a:t>
            </a:r>
            <a:r>
              <a:rPr lang="it-IT" sz="1400" dirty="0"/>
              <a:t>pronto </a:t>
            </a:r>
            <a:r>
              <a:rPr lang="it-IT" sz="1400" dirty="0" smtClean="0"/>
              <a:t>all’uso (2);</a:t>
            </a:r>
            <a:endParaRPr lang="it-IT" sz="1400" dirty="0"/>
          </a:p>
          <a:p>
            <a:pPr>
              <a:buFont typeface="+mj-lt"/>
              <a:buAutoNum type="arabicPeriod"/>
            </a:pPr>
            <a:r>
              <a:rPr lang="it-IT" sz="1400" dirty="0" smtClean="0"/>
              <a:t> </a:t>
            </a:r>
            <a:r>
              <a:rPr lang="it-IT" sz="1400" dirty="0"/>
              <a:t>Sacchetti monouso per la raccolta di rifiuti sanitari (2);</a:t>
            </a:r>
          </a:p>
          <a:p>
            <a:pPr>
              <a:buFont typeface="+mj-lt"/>
              <a:buAutoNum type="arabicPeriod"/>
            </a:pPr>
            <a:r>
              <a:rPr lang="it-IT" sz="1400" dirty="0" smtClean="0"/>
              <a:t> </a:t>
            </a:r>
            <a:r>
              <a:rPr lang="it-IT" sz="1400" dirty="0"/>
              <a:t>Termometro;</a:t>
            </a:r>
          </a:p>
          <a:p>
            <a:pPr>
              <a:buFont typeface="+mj-lt"/>
              <a:buAutoNum type="arabicPeriod"/>
            </a:pPr>
            <a:r>
              <a:rPr lang="it-IT" sz="1400" dirty="0" smtClean="0"/>
              <a:t> </a:t>
            </a:r>
            <a:r>
              <a:rPr lang="it-IT" sz="1400" dirty="0"/>
              <a:t>Apparecchio per la misurazione della pressione arteriosa</a:t>
            </a:r>
            <a:r>
              <a:rPr lang="it-IT" sz="1600" dirty="0"/>
              <a:t>.</a:t>
            </a:r>
          </a:p>
        </p:txBody>
      </p:sp>
      <p:pic>
        <p:nvPicPr>
          <p:cNvPr id="4" name="Picture 2" descr="C:\Users\Chiara\Pictures\Primo soccorso\cassetta pronto soccorso 2.jpg"/>
          <p:cNvPicPr>
            <a:picLocks noChangeAspect="1" noChangeArrowheads="1"/>
          </p:cNvPicPr>
          <p:nvPr/>
        </p:nvPicPr>
        <p:blipFill>
          <a:blip r:embed="rId2" cstate="print"/>
          <a:srcRect/>
          <a:stretch>
            <a:fillRect/>
          </a:stretch>
        </p:blipFill>
        <p:spPr bwMode="auto">
          <a:xfrm>
            <a:off x="6228184" y="1052736"/>
            <a:ext cx="2325638" cy="2325638"/>
          </a:xfrm>
          <a:prstGeom prst="rect">
            <a:avLst/>
          </a:prstGeom>
          <a:noFill/>
        </p:spPr>
      </p:pic>
      <p:pic>
        <p:nvPicPr>
          <p:cNvPr id="1027" name="Picture 3" descr="C:\Users\Chiara\Pictures\Primo soccorso\cassetta pronto soccorso.jpg"/>
          <p:cNvPicPr>
            <a:picLocks noChangeAspect="1" noChangeArrowheads="1"/>
          </p:cNvPicPr>
          <p:nvPr/>
        </p:nvPicPr>
        <p:blipFill>
          <a:blip r:embed="rId3" cstate="print"/>
          <a:srcRect/>
          <a:stretch>
            <a:fillRect/>
          </a:stretch>
        </p:blipFill>
        <p:spPr bwMode="auto">
          <a:xfrm>
            <a:off x="5180318" y="3567109"/>
            <a:ext cx="3890797" cy="2918098"/>
          </a:xfrm>
          <a:prstGeom prst="rect">
            <a:avLst/>
          </a:prstGeom>
          <a:noFill/>
        </p:spPr>
      </p:pic>
      <p:sp>
        <p:nvSpPr>
          <p:cNvPr id="5" name="Slide Number Placeholder 4"/>
          <p:cNvSpPr>
            <a:spLocks noGrp="1"/>
          </p:cNvSpPr>
          <p:nvPr>
            <p:ph type="sldNum" sz="quarter" idx="12"/>
          </p:nvPr>
        </p:nvSpPr>
        <p:spPr/>
        <p:txBody>
          <a:bodyPr/>
          <a:lstStyle/>
          <a:p>
            <a:fld id="{40422247-A824-4162-AD4D-8B4E01F97AD5}" type="slidenum">
              <a:rPr lang="it-IT" smtClean="0"/>
              <a:pPr/>
              <a:t>10</a:t>
            </a:fld>
            <a:endParaRPr lang="it-IT"/>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iara\Pictures\punti di compressione.jpg"/>
          <p:cNvPicPr>
            <a:picLocks noChangeAspect="1" noChangeArrowheads="1"/>
          </p:cNvPicPr>
          <p:nvPr/>
        </p:nvPicPr>
        <p:blipFill>
          <a:blip r:embed="rId2" cstate="print"/>
          <a:srcRect/>
          <a:stretch>
            <a:fillRect/>
          </a:stretch>
        </p:blipFill>
        <p:spPr bwMode="auto">
          <a:xfrm>
            <a:off x="1619671" y="1208849"/>
            <a:ext cx="5633477" cy="4236375"/>
          </a:xfrm>
          <a:prstGeom prst="rect">
            <a:avLst/>
          </a:prstGeom>
          <a:noFill/>
        </p:spPr>
      </p:pic>
      <p:sp>
        <p:nvSpPr>
          <p:cNvPr id="2" name="Slide Number Placeholder 1"/>
          <p:cNvSpPr>
            <a:spLocks noGrp="1"/>
          </p:cNvSpPr>
          <p:nvPr>
            <p:ph type="sldNum" sz="quarter" idx="12"/>
          </p:nvPr>
        </p:nvSpPr>
        <p:spPr/>
        <p:txBody>
          <a:bodyPr/>
          <a:lstStyle/>
          <a:p>
            <a:fld id="{40422247-A824-4162-AD4D-8B4E01F97AD5}" type="slidenum">
              <a:rPr lang="it-IT" smtClean="0"/>
              <a:pPr/>
              <a:t>100</a:t>
            </a:fld>
            <a:endParaRPr lang="it-IT"/>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3. LACCIO EMOSTATICO</a:t>
            </a:r>
            <a:endParaRPr lang="it-IT" sz="6000" b="1" dirty="0">
              <a:solidFill>
                <a:srgbClr val="FF0000"/>
              </a:solidFill>
            </a:endParaRPr>
          </a:p>
        </p:txBody>
      </p:sp>
      <p:sp>
        <p:nvSpPr>
          <p:cNvPr id="3" name="Segnaposto contenuto 2"/>
          <p:cNvSpPr>
            <a:spLocks noGrp="1"/>
          </p:cNvSpPr>
          <p:nvPr>
            <p:ph idx="1"/>
          </p:nvPr>
        </p:nvSpPr>
        <p:spPr>
          <a:xfrm>
            <a:off x="323528" y="1412776"/>
            <a:ext cx="8568952" cy="5040560"/>
          </a:xfrm>
        </p:spPr>
        <p:txBody>
          <a:bodyPr>
            <a:normAutofit fontScale="92500" lnSpcReduction="20000"/>
          </a:bodyPr>
          <a:lstStyle/>
          <a:p>
            <a:pPr algn="just"/>
            <a:r>
              <a:rPr lang="it-IT" dirty="0" smtClean="0"/>
              <a:t>Il laccio emostatico viene utilizzato per trattare emorragie sia arteriose che venose:</a:t>
            </a:r>
          </a:p>
          <a:p>
            <a:pPr algn="just"/>
            <a:r>
              <a:rPr lang="it-IT" dirty="0" smtClean="0"/>
              <a:t>In caso di emorragia </a:t>
            </a:r>
            <a:r>
              <a:rPr lang="it-IT" b="1" dirty="0" smtClean="0"/>
              <a:t>ARTERIOSA</a:t>
            </a:r>
            <a:r>
              <a:rPr lang="it-IT" dirty="0" smtClean="0"/>
              <a:t>, il laccio emostatico </a:t>
            </a:r>
            <a:r>
              <a:rPr lang="it-IT" dirty="0"/>
              <a:t>va </a:t>
            </a:r>
            <a:r>
              <a:rPr lang="it-IT" dirty="0" smtClean="0"/>
              <a:t>posizionato </a:t>
            </a:r>
            <a:r>
              <a:rPr lang="it-IT" b="1" dirty="0" smtClean="0"/>
              <a:t>A MONTE DELLA FERITA</a:t>
            </a:r>
            <a:r>
              <a:rPr lang="it-IT" dirty="0" smtClean="0"/>
              <a:t>, </a:t>
            </a:r>
            <a:r>
              <a:rPr lang="it-IT" dirty="0"/>
              <a:t>in modo da premere l’arteria contro un osso;</a:t>
            </a:r>
          </a:p>
          <a:p>
            <a:pPr algn="just"/>
            <a:r>
              <a:rPr lang="it-IT" dirty="0" smtClean="0"/>
              <a:t>In caso di emorragia </a:t>
            </a:r>
            <a:r>
              <a:rPr lang="it-IT" b="1" dirty="0" smtClean="0"/>
              <a:t>VENOSA</a:t>
            </a:r>
            <a:r>
              <a:rPr lang="it-IT" dirty="0" smtClean="0"/>
              <a:t>, il laccio emostatico </a:t>
            </a:r>
            <a:r>
              <a:rPr lang="it-IT" dirty="0"/>
              <a:t>va </a:t>
            </a:r>
            <a:r>
              <a:rPr lang="it-IT" dirty="0" smtClean="0"/>
              <a:t>posizionato </a:t>
            </a:r>
            <a:r>
              <a:rPr lang="it-IT" b="1" dirty="0" smtClean="0"/>
              <a:t>A VALLE DELLA FERITA</a:t>
            </a:r>
            <a:r>
              <a:rPr lang="it-IT" dirty="0" smtClean="0"/>
              <a:t>;</a:t>
            </a:r>
            <a:endParaRPr lang="it-IT" dirty="0"/>
          </a:p>
          <a:p>
            <a:pPr algn="just"/>
            <a:r>
              <a:rPr lang="it-IT" dirty="0" smtClean="0"/>
              <a:t>Il laccio emostatico non va </a:t>
            </a:r>
            <a:r>
              <a:rPr lang="it-IT" dirty="0"/>
              <a:t>lasciato per più di 20 </a:t>
            </a:r>
            <a:r>
              <a:rPr lang="it-IT" dirty="0" smtClean="0"/>
              <a:t>minuti (perciò </a:t>
            </a:r>
            <a:r>
              <a:rPr lang="it-IT" dirty="0"/>
              <a:t>p</a:t>
            </a:r>
            <a:r>
              <a:rPr lang="it-IT" dirty="0" smtClean="0"/>
              <a:t>uò </a:t>
            </a:r>
            <a:r>
              <a:rPr lang="it-IT" dirty="0"/>
              <a:t>essere utile annotare l’ora di </a:t>
            </a:r>
            <a:r>
              <a:rPr lang="it-IT" dirty="0" smtClean="0"/>
              <a:t>applicazione sulla vittima, es</a:t>
            </a:r>
            <a:r>
              <a:rPr lang="it-IT" dirty="0"/>
              <a:t>. sulla fronte</a:t>
            </a:r>
            <a:r>
              <a:rPr lang="it-IT" dirty="0" smtClean="0"/>
              <a:t>).</a:t>
            </a:r>
          </a:p>
          <a:p>
            <a:pPr algn="just"/>
            <a:r>
              <a:rPr lang="it-IT" b="1" dirty="0" smtClean="0"/>
              <a:t>IMPORTANTE: NON PROVARE A LEGARE IL LACCIO EMOSTATICO AL COLLO!!!</a:t>
            </a:r>
          </a:p>
          <a:p>
            <a:pPr algn="just"/>
            <a:endParaRPr lang="it-IT" dirty="0" smtClean="0"/>
          </a:p>
          <a:p>
            <a:pPr algn="just"/>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101</a:t>
            </a:fld>
            <a:endParaRPr lang="it-IT"/>
          </a:p>
        </p:txBody>
      </p:sp>
    </p:spTree>
    <p:extLst>
      <p:ext uri="{BB962C8B-B14F-4D97-AF65-F5344CB8AC3E}">
        <p14:creationId xmlns="" xmlns:p14="http://schemas.microsoft.com/office/powerpoint/2010/main" val="10624992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iara\Pictures\Laccio emostatico.jpg"/>
          <p:cNvPicPr>
            <a:picLocks noChangeAspect="1" noChangeArrowheads="1"/>
          </p:cNvPicPr>
          <p:nvPr/>
        </p:nvPicPr>
        <p:blipFill>
          <a:blip r:embed="rId2" cstate="print"/>
          <a:srcRect/>
          <a:stretch>
            <a:fillRect/>
          </a:stretch>
        </p:blipFill>
        <p:spPr bwMode="auto">
          <a:xfrm>
            <a:off x="508000" y="381000"/>
            <a:ext cx="8128000" cy="6096000"/>
          </a:xfrm>
          <a:prstGeom prst="rect">
            <a:avLst/>
          </a:prstGeom>
          <a:noFill/>
        </p:spPr>
      </p:pic>
      <p:sp>
        <p:nvSpPr>
          <p:cNvPr id="2" name="Slide Number Placeholder 1"/>
          <p:cNvSpPr>
            <a:spLocks noGrp="1"/>
          </p:cNvSpPr>
          <p:nvPr>
            <p:ph type="sldNum" sz="quarter" idx="12"/>
          </p:nvPr>
        </p:nvSpPr>
        <p:spPr/>
        <p:txBody>
          <a:bodyPr/>
          <a:lstStyle/>
          <a:p>
            <a:fld id="{40422247-A824-4162-AD4D-8B4E01F97AD5}" type="slidenum">
              <a:rPr lang="it-IT" smtClean="0"/>
              <a:pPr/>
              <a:t>102</a:t>
            </a:fld>
            <a:endParaRPr lang="it-IT"/>
          </a:p>
        </p:txBody>
      </p:sp>
    </p:spTree>
    <p:extLst>
      <p:ext uri="{BB962C8B-B14F-4D97-AF65-F5344CB8AC3E}">
        <p14:creationId xmlns="" xmlns:p14="http://schemas.microsoft.com/office/powerpoint/2010/main" val="56784732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ATTENZIONE</a:t>
            </a:r>
            <a:endParaRPr lang="it-IT" sz="6000" b="1" dirty="0">
              <a:solidFill>
                <a:srgbClr val="FF0000"/>
              </a:solidFill>
            </a:endParaRPr>
          </a:p>
        </p:txBody>
      </p:sp>
      <p:sp>
        <p:nvSpPr>
          <p:cNvPr id="3" name="Segnaposto contenuto 2"/>
          <p:cNvSpPr>
            <a:spLocks noGrp="1"/>
          </p:cNvSpPr>
          <p:nvPr>
            <p:ph idx="1"/>
          </p:nvPr>
        </p:nvSpPr>
        <p:spPr>
          <a:xfrm>
            <a:off x="457200" y="1340768"/>
            <a:ext cx="8229600" cy="5256584"/>
          </a:xfrm>
        </p:spPr>
        <p:txBody>
          <a:bodyPr>
            <a:noAutofit/>
          </a:bodyPr>
          <a:lstStyle/>
          <a:p>
            <a:pPr>
              <a:buNone/>
            </a:pPr>
            <a:r>
              <a:rPr lang="it-IT" sz="3600" dirty="0" smtClean="0"/>
              <a:t>   Dopo aver effettuato il bendaggio ad un arto, bisogna controllare:</a:t>
            </a:r>
          </a:p>
          <a:p>
            <a:r>
              <a:rPr lang="it-IT" sz="3600" dirty="0" smtClean="0"/>
              <a:t>temperatura;</a:t>
            </a:r>
          </a:p>
          <a:p>
            <a:r>
              <a:rPr lang="it-IT" sz="3600" dirty="0" smtClean="0"/>
              <a:t>colore;</a:t>
            </a:r>
          </a:p>
          <a:p>
            <a:r>
              <a:rPr lang="it-IT" sz="3600" dirty="0" smtClean="0"/>
              <a:t>presenza di polso arterioso.</a:t>
            </a:r>
          </a:p>
          <a:p>
            <a:pPr>
              <a:buNone/>
            </a:pPr>
            <a:endParaRPr lang="it-IT" sz="3600" dirty="0" smtClean="0"/>
          </a:p>
          <a:p>
            <a:pPr algn="ctr">
              <a:buNone/>
            </a:pPr>
            <a:r>
              <a:rPr lang="it-IT" sz="3600" b="1" dirty="0" smtClean="0"/>
              <a:t>PERCHE’ </a:t>
            </a:r>
            <a:r>
              <a:rPr lang="it-IT" sz="3600" b="1" dirty="0" err="1" smtClean="0"/>
              <a:t>C’E</a:t>
            </a:r>
            <a:r>
              <a:rPr lang="it-IT" sz="3600" b="1" dirty="0" smtClean="0"/>
              <a:t>’ IL RISCHIO CHE PASSI TROPPO POCO SANGUE!!!</a:t>
            </a:r>
            <a:endParaRPr lang="it-IT" sz="3600" b="1"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103</a:t>
            </a:fld>
            <a:endParaRPr lang="it-IT"/>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NON TAMPONARE TUTTE LE EMORRAGIE!</a:t>
            </a:r>
            <a:endParaRPr lang="it-IT" b="1" dirty="0">
              <a:solidFill>
                <a:srgbClr val="FF0000"/>
              </a:solidFill>
            </a:endParaRPr>
          </a:p>
        </p:txBody>
      </p:sp>
      <p:sp>
        <p:nvSpPr>
          <p:cNvPr id="3" name="Segnaposto contenuto 2"/>
          <p:cNvSpPr>
            <a:spLocks noGrp="1"/>
          </p:cNvSpPr>
          <p:nvPr>
            <p:ph idx="1"/>
          </p:nvPr>
        </p:nvSpPr>
        <p:spPr>
          <a:xfrm>
            <a:off x="457200" y="1600201"/>
            <a:ext cx="5770984" cy="4781127"/>
          </a:xfrm>
        </p:spPr>
        <p:txBody>
          <a:bodyPr>
            <a:normAutofit fontScale="92500" lnSpcReduction="10000"/>
          </a:bodyPr>
          <a:lstStyle/>
          <a:p>
            <a:pPr algn="just">
              <a:buNone/>
            </a:pPr>
            <a:r>
              <a:rPr lang="it-IT" dirty="0" smtClean="0"/>
              <a:t>    Ci sono delle emorragie che non vanno tamponate, perché è necessario lasciare che il sangue scorra:</a:t>
            </a:r>
          </a:p>
          <a:p>
            <a:pPr marL="514350" indent="-514350" algn="just">
              <a:buFont typeface="+mj-lt"/>
              <a:buAutoNum type="arabicPeriod"/>
            </a:pPr>
            <a:r>
              <a:rPr lang="it-IT" dirty="0" smtClean="0"/>
              <a:t>Fuoriuscita sangue dal naso (</a:t>
            </a:r>
            <a:r>
              <a:rPr lang="it-IT" b="1" dirty="0" smtClean="0"/>
              <a:t>EPISTASSI</a:t>
            </a:r>
            <a:r>
              <a:rPr lang="it-IT" dirty="0" smtClean="0"/>
              <a:t>)</a:t>
            </a:r>
          </a:p>
          <a:p>
            <a:pPr marL="514350" indent="-514350" algn="just">
              <a:buFont typeface="+mj-lt"/>
              <a:buAutoNum type="arabicPeriod"/>
            </a:pPr>
            <a:r>
              <a:rPr lang="it-IT" dirty="0" smtClean="0"/>
              <a:t>Fuoriuscita sangue dall’orecchio (</a:t>
            </a:r>
            <a:r>
              <a:rPr lang="it-IT" b="1" dirty="0" smtClean="0"/>
              <a:t>OTORRAGIA</a:t>
            </a:r>
            <a:r>
              <a:rPr lang="it-IT" dirty="0" smtClean="0"/>
              <a:t>)</a:t>
            </a:r>
          </a:p>
          <a:p>
            <a:pPr marL="514350" indent="-514350" algn="just">
              <a:buFont typeface="+mj-lt"/>
              <a:buAutoNum type="arabicPeriod"/>
            </a:pPr>
            <a:r>
              <a:rPr lang="it-IT" dirty="0" smtClean="0"/>
              <a:t>Fuoriuscita sangue dalla bocca (</a:t>
            </a:r>
            <a:r>
              <a:rPr lang="it-IT" b="1" dirty="0" smtClean="0"/>
              <a:t>EMATEMESI - EMOTTISI</a:t>
            </a:r>
            <a:r>
              <a:rPr lang="it-IT" dirty="0" smtClean="0"/>
              <a:t>)</a:t>
            </a:r>
          </a:p>
          <a:p>
            <a:pPr marL="514350" indent="-514350" algn="just">
              <a:buNone/>
            </a:pPr>
            <a:endParaRPr lang="it-IT" dirty="0"/>
          </a:p>
        </p:txBody>
      </p:sp>
      <p:pic>
        <p:nvPicPr>
          <p:cNvPr id="1026" name="Picture 2" descr="C:\Users\Chiara\Pictures\Primo soccorso\stop.png"/>
          <p:cNvPicPr>
            <a:picLocks noChangeAspect="1" noChangeArrowheads="1"/>
          </p:cNvPicPr>
          <p:nvPr/>
        </p:nvPicPr>
        <p:blipFill>
          <a:blip r:embed="rId2" cstate="print"/>
          <a:srcRect/>
          <a:stretch>
            <a:fillRect/>
          </a:stretch>
        </p:blipFill>
        <p:spPr bwMode="auto">
          <a:xfrm>
            <a:off x="6372200" y="2852936"/>
            <a:ext cx="2564904" cy="2808312"/>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104</a:t>
            </a:fld>
            <a:endParaRPr lang="it-IT"/>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EPISTASSI (SANGUE DA NASO)</a:t>
            </a:r>
            <a:endParaRPr lang="it-IT" b="1" dirty="0">
              <a:solidFill>
                <a:srgbClr val="FF0000"/>
              </a:solidFill>
            </a:endParaRPr>
          </a:p>
        </p:txBody>
      </p:sp>
      <p:sp>
        <p:nvSpPr>
          <p:cNvPr id="3" name="Segnaposto contenuto 2"/>
          <p:cNvSpPr>
            <a:spLocks noGrp="1"/>
          </p:cNvSpPr>
          <p:nvPr>
            <p:ph idx="1"/>
          </p:nvPr>
        </p:nvSpPr>
        <p:spPr>
          <a:xfrm>
            <a:off x="457200" y="1340768"/>
            <a:ext cx="8229600" cy="4785395"/>
          </a:xfrm>
        </p:spPr>
        <p:txBody>
          <a:bodyPr/>
          <a:lstStyle/>
          <a:p>
            <a:pPr>
              <a:buNone/>
            </a:pPr>
            <a:r>
              <a:rPr lang="it-IT" sz="2800" dirty="0" smtClean="0"/>
              <a:t>In caso di epistassi (sangue dal naso), bisogna:</a:t>
            </a:r>
          </a:p>
          <a:p>
            <a:pPr marL="514350" indent="-514350">
              <a:buFont typeface="+mj-lt"/>
              <a:buAutoNum type="arabicPeriod"/>
            </a:pPr>
            <a:r>
              <a:rPr lang="it-IT" sz="2800" dirty="0" smtClean="0"/>
              <a:t>Mantenere la calma;</a:t>
            </a:r>
          </a:p>
          <a:p>
            <a:pPr marL="514350" indent="-514350">
              <a:buFont typeface="+mj-lt"/>
              <a:buAutoNum type="arabicPeriod"/>
            </a:pPr>
            <a:r>
              <a:rPr lang="it-IT" sz="2800" dirty="0" smtClean="0"/>
              <a:t>Tranquillizzare il paziente e farlo sedere;</a:t>
            </a:r>
          </a:p>
          <a:p>
            <a:pPr marL="514350" indent="-514350">
              <a:buFont typeface="+mj-lt"/>
              <a:buAutoNum type="arabicPeriod"/>
            </a:pPr>
            <a:r>
              <a:rPr lang="it-IT" sz="2800" dirty="0" smtClean="0"/>
              <a:t>Comprimere il naso con l’indice e con il pollice alla radice;</a:t>
            </a:r>
          </a:p>
          <a:p>
            <a:pPr marL="514350" indent="-514350">
              <a:buFont typeface="+mj-lt"/>
              <a:buAutoNum type="arabicPeriod"/>
            </a:pPr>
            <a:r>
              <a:rPr lang="it-IT" sz="2800" dirty="0" smtClean="0"/>
              <a:t>Posizionare ghiaccio alla base del naso.</a:t>
            </a:r>
          </a:p>
          <a:p>
            <a:pPr marL="514350" indent="-514350">
              <a:buFont typeface="+mj-lt"/>
              <a:buAutoNum type="arabicPeriod"/>
            </a:pPr>
            <a:endParaRPr lang="it-IT" dirty="0"/>
          </a:p>
        </p:txBody>
      </p:sp>
      <p:pic>
        <p:nvPicPr>
          <p:cNvPr id="4098" name="Picture 2" descr="C:\Users\Chiara\Pictures\epistassi.jpg"/>
          <p:cNvPicPr>
            <a:picLocks noChangeAspect="1" noChangeArrowheads="1"/>
          </p:cNvPicPr>
          <p:nvPr/>
        </p:nvPicPr>
        <p:blipFill>
          <a:blip r:embed="rId2" cstate="print"/>
          <a:srcRect/>
          <a:stretch>
            <a:fillRect/>
          </a:stretch>
        </p:blipFill>
        <p:spPr bwMode="auto">
          <a:xfrm>
            <a:off x="3275856" y="4509120"/>
            <a:ext cx="2952328" cy="2199485"/>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105</a:t>
            </a:fld>
            <a:endParaRPr lang="it-IT"/>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linguaggioglobale.com/sos/img/67a.jpg"/>
          <p:cNvPicPr>
            <a:picLocks noChangeAspect="1" noChangeArrowheads="1"/>
          </p:cNvPicPr>
          <p:nvPr/>
        </p:nvPicPr>
        <p:blipFill>
          <a:blip r:embed="rId2" cstate="print"/>
          <a:srcRect/>
          <a:stretch>
            <a:fillRect/>
          </a:stretch>
        </p:blipFill>
        <p:spPr bwMode="auto">
          <a:xfrm>
            <a:off x="2143108" y="142852"/>
            <a:ext cx="4595828" cy="3456065"/>
          </a:xfrm>
          <a:prstGeom prst="rect">
            <a:avLst/>
          </a:prstGeom>
          <a:noFill/>
        </p:spPr>
      </p:pic>
      <p:pic>
        <p:nvPicPr>
          <p:cNvPr id="69636" name="Picture 4" descr="http://pad2.whstatic.com/images/thumb/8/83/Stop-a-Nose-Bleed-Step-3.jpg/670px-Stop-a-Nose-Bleed-Step-3.jpg"/>
          <p:cNvPicPr>
            <a:picLocks noChangeAspect="1" noChangeArrowheads="1"/>
          </p:cNvPicPr>
          <p:nvPr/>
        </p:nvPicPr>
        <p:blipFill>
          <a:blip r:embed="rId3" cstate="print"/>
          <a:srcRect/>
          <a:stretch>
            <a:fillRect/>
          </a:stretch>
        </p:blipFill>
        <p:spPr bwMode="auto">
          <a:xfrm>
            <a:off x="2428860" y="3929066"/>
            <a:ext cx="3857652" cy="2412473"/>
          </a:xfrm>
          <a:prstGeom prst="rect">
            <a:avLst/>
          </a:prstGeom>
          <a:noFill/>
        </p:spPr>
      </p:pic>
      <p:sp>
        <p:nvSpPr>
          <p:cNvPr id="2" name="Slide Number Placeholder 1"/>
          <p:cNvSpPr>
            <a:spLocks noGrp="1"/>
          </p:cNvSpPr>
          <p:nvPr>
            <p:ph type="sldNum" sz="quarter" idx="12"/>
          </p:nvPr>
        </p:nvSpPr>
        <p:spPr/>
        <p:txBody>
          <a:bodyPr/>
          <a:lstStyle/>
          <a:p>
            <a:fld id="{40422247-A824-4162-AD4D-8B4E01F97AD5}" type="slidenum">
              <a:rPr lang="it-IT" smtClean="0"/>
              <a:pPr/>
              <a:t>106</a:t>
            </a:fld>
            <a:endParaRPr lang="it-IT"/>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OTORRAGIA</a:t>
            </a:r>
            <a:endParaRPr lang="it-IT" sz="6600" b="1" dirty="0">
              <a:solidFill>
                <a:srgbClr val="FF0000"/>
              </a:solidFill>
            </a:endParaRPr>
          </a:p>
        </p:txBody>
      </p:sp>
      <p:sp>
        <p:nvSpPr>
          <p:cNvPr id="3" name="Segnaposto contenuto 2"/>
          <p:cNvSpPr>
            <a:spLocks noGrp="1"/>
          </p:cNvSpPr>
          <p:nvPr>
            <p:ph idx="1"/>
          </p:nvPr>
        </p:nvSpPr>
        <p:spPr>
          <a:xfrm>
            <a:off x="457200" y="1412776"/>
            <a:ext cx="8579296" cy="5040560"/>
          </a:xfrm>
        </p:spPr>
        <p:txBody>
          <a:bodyPr>
            <a:normAutofit fontScale="92500" lnSpcReduction="20000"/>
          </a:bodyPr>
          <a:lstStyle/>
          <a:p>
            <a:pPr>
              <a:buNone/>
            </a:pPr>
            <a:r>
              <a:rPr lang="it-IT" dirty="0" smtClean="0"/>
              <a:t>    L’</a:t>
            </a:r>
            <a:r>
              <a:rPr lang="it-IT" dirty="0" err="1" smtClean="0"/>
              <a:t>otorragia</a:t>
            </a:r>
            <a:r>
              <a:rPr lang="it-IT" dirty="0" smtClean="0"/>
              <a:t> è la fuoriuscita di sangue dall’orecchio che può essere dovuta ad infezioni o traumi dell’orecchio stesso oppure ad un trauma cranico.</a:t>
            </a:r>
          </a:p>
          <a:p>
            <a:pPr>
              <a:buNone/>
            </a:pPr>
            <a:r>
              <a:rPr lang="it-IT" dirty="0" smtClean="0"/>
              <a:t>    In caso di </a:t>
            </a:r>
            <a:r>
              <a:rPr lang="it-IT" dirty="0" err="1" smtClean="0"/>
              <a:t>otorragia</a:t>
            </a:r>
            <a:r>
              <a:rPr lang="it-IT" dirty="0" smtClean="0"/>
              <a:t>, è necessario </a:t>
            </a:r>
          </a:p>
          <a:p>
            <a:pPr>
              <a:buNone/>
            </a:pPr>
            <a:r>
              <a:rPr lang="it-IT" dirty="0" smtClean="0"/>
              <a:t>    mantenere la calma ed allertare i</a:t>
            </a:r>
          </a:p>
          <a:p>
            <a:pPr>
              <a:buNone/>
            </a:pPr>
            <a:r>
              <a:rPr lang="it-IT" dirty="0" smtClean="0"/>
              <a:t>    soccorsi, l’unica cosa che possiamo</a:t>
            </a:r>
          </a:p>
          <a:p>
            <a:pPr>
              <a:buNone/>
            </a:pPr>
            <a:r>
              <a:rPr lang="it-IT" dirty="0" smtClean="0"/>
              <a:t>   fare in attesa che arrivino i soccorsi</a:t>
            </a:r>
          </a:p>
          <a:p>
            <a:pPr>
              <a:buNone/>
            </a:pPr>
            <a:r>
              <a:rPr lang="it-IT" dirty="0" smtClean="0"/>
              <a:t>   è aiutare il deflusso del sangue, la</a:t>
            </a:r>
          </a:p>
          <a:p>
            <a:pPr>
              <a:buNone/>
            </a:pPr>
            <a:r>
              <a:rPr lang="it-IT" dirty="0" smtClean="0"/>
              <a:t>   </a:t>
            </a:r>
            <a:r>
              <a:rPr lang="it-IT" dirty="0" err="1" smtClean="0"/>
              <a:t>otorragia</a:t>
            </a:r>
            <a:r>
              <a:rPr lang="it-IT" dirty="0" smtClean="0"/>
              <a:t> non va mai tamponata</a:t>
            </a:r>
          </a:p>
          <a:p>
            <a:pPr>
              <a:buNone/>
            </a:pPr>
            <a:r>
              <a:rPr lang="it-IT" dirty="0" smtClean="0"/>
              <a:t>   perché si rischia di aumentare la</a:t>
            </a:r>
          </a:p>
          <a:p>
            <a:pPr>
              <a:buNone/>
            </a:pPr>
            <a:r>
              <a:rPr lang="it-IT" dirty="0" smtClean="0"/>
              <a:t>   pressione intracranica.</a:t>
            </a:r>
          </a:p>
        </p:txBody>
      </p:sp>
      <p:pic>
        <p:nvPicPr>
          <p:cNvPr id="201730" name="Picture 2" descr="C:\Users\Chiara\Pictures\Primo soccorso\otorragia.jpg"/>
          <p:cNvPicPr>
            <a:picLocks noChangeAspect="1" noChangeArrowheads="1"/>
          </p:cNvPicPr>
          <p:nvPr/>
        </p:nvPicPr>
        <p:blipFill>
          <a:blip r:embed="rId2" cstate="print"/>
          <a:srcRect/>
          <a:stretch>
            <a:fillRect/>
          </a:stretch>
        </p:blipFill>
        <p:spPr bwMode="auto">
          <a:xfrm>
            <a:off x="6588223" y="2564904"/>
            <a:ext cx="2180181" cy="3456384"/>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107</a:t>
            </a:fld>
            <a:endParaRPr lang="it-IT"/>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EMATEMESI ED EMOTTISI</a:t>
            </a:r>
            <a:endParaRPr lang="it-IT" sz="5400" b="1" dirty="0">
              <a:solidFill>
                <a:srgbClr val="FF0000"/>
              </a:solidFill>
            </a:endParaRPr>
          </a:p>
        </p:txBody>
      </p:sp>
      <p:sp>
        <p:nvSpPr>
          <p:cNvPr id="3" name="Segnaposto contenuto 2"/>
          <p:cNvSpPr>
            <a:spLocks noGrp="1"/>
          </p:cNvSpPr>
          <p:nvPr>
            <p:ph idx="1"/>
          </p:nvPr>
        </p:nvSpPr>
        <p:spPr>
          <a:xfrm>
            <a:off x="323528" y="1268760"/>
            <a:ext cx="8363272" cy="5256584"/>
          </a:xfrm>
        </p:spPr>
        <p:txBody>
          <a:bodyPr>
            <a:normAutofit fontScale="85000" lnSpcReduction="10000"/>
          </a:bodyPr>
          <a:lstStyle/>
          <a:p>
            <a:pPr>
              <a:buNone/>
            </a:pPr>
            <a:r>
              <a:rPr lang="it-IT" dirty="0" smtClean="0"/>
              <a:t>    L’ematemesi è la fuoriuscita di sangue dalla bocca proveniente dallo stomaco,</a:t>
            </a:r>
          </a:p>
          <a:p>
            <a:pPr>
              <a:buNone/>
            </a:pPr>
            <a:r>
              <a:rPr lang="it-IT" dirty="0" smtClean="0"/>
              <a:t>    mentre l’emottisi è la fuoriuscita</a:t>
            </a:r>
          </a:p>
          <a:p>
            <a:pPr>
              <a:buNone/>
            </a:pPr>
            <a:r>
              <a:rPr lang="it-IT" dirty="0" smtClean="0"/>
              <a:t>    di sangue dalla bocca proveniente</a:t>
            </a:r>
          </a:p>
          <a:p>
            <a:pPr>
              <a:buNone/>
            </a:pPr>
            <a:r>
              <a:rPr lang="it-IT" dirty="0" smtClean="0"/>
              <a:t>    dalle vie respiratorie tramite lo</a:t>
            </a:r>
          </a:p>
          <a:p>
            <a:pPr>
              <a:buNone/>
            </a:pPr>
            <a:r>
              <a:rPr lang="it-IT" dirty="0" smtClean="0"/>
              <a:t>    sputo o il colpo di tosse.</a:t>
            </a:r>
          </a:p>
          <a:p>
            <a:pPr>
              <a:buNone/>
            </a:pPr>
            <a:r>
              <a:rPr lang="it-IT" dirty="0" smtClean="0"/>
              <a:t>    In caso di ematemesi o di emottisi</a:t>
            </a:r>
          </a:p>
          <a:p>
            <a:pPr>
              <a:buNone/>
            </a:pPr>
            <a:r>
              <a:rPr lang="it-IT" dirty="0" smtClean="0"/>
              <a:t>    è necessario mantenere la calma</a:t>
            </a:r>
          </a:p>
          <a:p>
            <a:pPr>
              <a:buNone/>
            </a:pPr>
            <a:r>
              <a:rPr lang="it-IT" dirty="0" smtClean="0"/>
              <a:t>    ed allertare i soccorsi.</a:t>
            </a:r>
          </a:p>
          <a:p>
            <a:pPr>
              <a:buNone/>
            </a:pPr>
            <a:r>
              <a:rPr lang="it-IT" dirty="0" smtClean="0"/>
              <a:t>    L’unica cosa che possiamo fare in attesa del loro arrivo è aiutare l’infortunato a far defluire il sangue perché potrebbe ostruire le vie digerenti o respiratorie.</a:t>
            </a:r>
            <a:endParaRPr lang="it-IT" dirty="0"/>
          </a:p>
        </p:txBody>
      </p:sp>
      <p:pic>
        <p:nvPicPr>
          <p:cNvPr id="202754" name="Picture 2" descr="C:\Users\Chiara\Pictures\Primo soccorso\ematemesi.jpg"/>
          <p:cNvPicPr>
            <a:picLocks noChangeAspect="1" noChangeArrowheads="1"/>
          </p:cNvPicPr>
          <p:nvPr/>
        </p:nvPicPr>
        <p:blipFill>
          <a:blip r:embed="rId2" cstate="print"/>
          <a:srcRect/>
          <a:stretch>
            <a:fillRect/>
          </a:stretch>
        </p:blipFill>
        <p:spPr bwMode="auto">
          <a:xfrm>
            <a:off x="5868144" y="1844824"/>
            <a:ext cx="2592288" cy="324036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108</a:t>
            </a:fld>
            <a:endParaRPr lang="it-IT"/>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smtClean="0"/>
          </a:p>
          <a:p>
            <a:pPr algn="ctr">
              <a:buNone/>
            </a:pPr>
            <a:r>
              <a:rPr lang="it-IT" sz="7200" b="1" dirty="0" smtClean="0">
                <a:solidFill>
                  <a:srgbClr val="FF0000"/>
                </a:solidFill>
              </a:rPr>
              <a:t>3. TRAUMI AD OSSA ED ARTICOLAZIONI</a:t>
            </a:r>
            <a:endParaRPr lang="it-IT" sz="72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109</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a:solidFill>
                  <a:srgbClr val="FF0000"/>
                </a:solidFill>
              </a:rPr>
              <a:t>CONTENUTO MINIMO DEL PACCHETTO </a:t>
            </a:r>
            <a:r>
              <a:rPr lang="it-IT" sz="3200" b="1" dirty="0" err="1">
                <a:solidFill>
                  <a:srgbClr val="FF0000"/>
                </a:solidFill>
              </a:rPr>
              <a:t>DI</a:t>
            </a:r>
            <a:r>
              <a:rPr lang="it-IT" sz="3200" b="1" dirty="0">
                <a:solidFill>
                  <a:srgbClr val="FF0000"/>
                </a:solidFill>
              </a:rPr>
              <a:t> </a:t>
            </a:r>
            <a:r>
              <a:rPr lang="it-IT" sz="3200" b="1" dirty="0" smtClean="0">
                <a:solidFill>
                  <a:srgbClr val="FF0000"/>
                </a:solidFill>
              </a:rPr>
              <a:t>MEDICAZIONE (GRUPPO C)</a:t>
            </a:r>
            <a:r>
              <a:rPr lang="it-IT" sz="3200" b="1" dirty="0">
                <a:solidFill>
                  <a:srgbClr val="FF0000"/>
                </a:solidFill>
              </a:rPr>
              <a:t/>
            </a:r>
            <a:br>
              <a:rPr lang="it-IT" sz="3200" b="1" dirty="0">
                <a:solidFill>
                  <a:srgbClr val="FF0000"/>
                </a:solidFill>
              </a:rPr>
            </a:br>
            <a:r>
              <a:rPr lang="it-IT" sz="3200" b="1" dirty="0">
                <a:solidFill>
                  <a:srgbClr val="FF0000"/>
                </a:solidFill>
              </a:rPr>
              <a:t>(D.M. 388 15/7/03)</a:t>
            </a:r>
            <a:endParaRPr lang="it-IT" sz="3200" dirty="0">
              <a:solidFill>
                <a:srgbClr val="FF0000"/>
              </a:solidFill>
            </a:endParaRPr>
          </a:p>
        </p:txBody>
      </p:sp>
      <p:sp>
        <p:nvSpPr>
          <p:cNvPr id="3" name="Segnaposto contenuto 2"/>
          <p:cNvSpPr>
            <a:spLocks noGrp="1"/>
          </p:cNvSpPr>
          <p:nvPr>
            <p:ph idx="1"/>
          </p:nvPr>
        </p:nvSpPr>
        <p:spPr>
          <a:xfrm>
            <a:off x="457200" y="1600200"/>
            <a:ext cx="5915000" cy="5043510"/>
          </a:xfrm>
        </p:spPr>
        <p:txBody>
          <a:bodyPr>
            <a:normAutofit fontScale="55000" lnSpcReduction="20000"/>
          </a:bodyPr>
          <a:lstStyle/>
          <a:p>
            <a:pPr marL="514350" indent="-514350">
              <a:buFont typeface="+mj-lt"/>
              <a:buAutoNum type="arabicPeriod"/>
            </a:pPr>
            <a:r>
              <a:rPr lang="it-IT" dirty="0" smtClean="0"/>
              <a:t>Guanti </a:t>
            </a:r>
            <a:r>
              <a:rPr lang="it-IT" dirty="0"/>
              <a:t>sterili monouso (</a:t>
            </a:r>
            <a:r>
              <a:rPr lang="it-IT" dirty="0" smtClean="0"/>
              <a:t>2);</a:t>
            </a:r>
          </a:p>
          <a:p>
            <a:pPr marL="514350" indent="-514350">
              <a:buFont typeface="+mj-lt"/>
              <a:buAutoNum type="arabicPeriod"/>
            </a:pPr>
            <a:r>
              <a:rPr lang="it-IT" dirty="0" smtClean="0"/>
              <a:t>Flacone </a:t>
            </a:r>
            <a:r>
              <a:rPr lang="it-IT" dirty="0"/>
              <a:t>di soluzione cutanea di </a:t>
            </a:r>
            <a:r>
              <a:rPr lang="it-IT" dirty="0" err="1"/>
              <a:t>iodopovidone</a:t>
            </a:r>
            <a:r>
              <a:rPr lang="it-IT" dirty="0"/>
              <a:t> al 10% </a:t>
            </a:r>
            <a:r>
              <a:rPr lang="it-IT" dirty="0" smtClean="0"/>
              <a:t>di </a:t>
            </a:r>
            <a:r>
              <a:rPr lang="pt-BR" dirty="0" smtClean="0"/>
              <a:t>iodio </a:t>
            </a:r>
            <a:r>
              <a:rPr lang="pt-BR" dirty="0"/>
              <a:t>da 125 ml (1</a:t>
            </a:r>
            <a:r>
              <a:rPr lang="pt-BR" dirty="0" smtClean="0"/>
              <a:t>);</a:t>
            </a:r>
          </a:p>
          <a:p>
            <a:pPr marL="514350" indent="-514350">
              <a:buFont typeface="+mj-lt"/>
              <a:buAutoNum type="arabicPeriod"/>
            </a:pPr>
            <a:r>
              <a:rPr lang="it-IT" dirty="0" smtClean="0"/>
              <a:t>Flacone </a:t>
            </a:r>
            <a:r>
              <a:rPr lang="it-IT" dirty="0"/>
              <a:t>di soluzione fisiologica (sodio cloruro 0,9%) </a:t>
            </a:r>
            <a:r>
              <a:rPr lang="it-IT" dirty="0" smtClean="0"/>
              <a:t>da 250 </a:t>
            </a:r>
            <a:r>
              <a:rPr lang="it-IT" dirty="0"/>
              <a:t>ml (1);</a:t>
            </a:r>
          </a:p>
          <a:p>
            <a:pPr marL="514350" indent="-514350">
              <a:buFont typeface="+mj-lt"/>
              <a:buAutoNum type="arabicPeriod"/>
            </a:pPr>
            <a:r>
              <a:rPr lang="it-IT" dirty="0" smtClean="0"/>
              <a:t>Compresse </a:t>
            </a:r>
            <a:r>
              <a:rPr lang="it-IT" dirty="0"/>
              <a:t>di garza sterile 18 x 40 in buste singole (1);</a:t>
            </a:r>
          </a:p>
          <a:p>
            <a:pPr marL="514350" indent="-514350">
              <a:buFont typeface="+mj-lt"/>
              <a:buAutoNum type="arabicPeriod"/>
            </a:pPr>
            <a:r>
              <a:rPr lang="it-IT" dirty="0" smtClean="0"/>
              <a:t>Compresse </a:t>
            </a:r>
            <a:r>
              <a:rPr lang="it-IT" dirty="0"/>
              <a:t>di garza sterile 10 x 10 in buste singole (3);</a:t>
            </a:r>
          </a:p>
          <a:p>
            <a:pPr marL="514350" indent="-514350">
              <a:buFont typeface="+mj-lt"/>
              <a:buAutoNum type="arabicPeriod"/>
            </a:pPr>
            <a:r>
              <a:rPr lang="it-IT" dirty="0" smtClean="0"/>
              <a:t>Pinzette </a:t>
            </a:r>
            <a:r>
              <a:rPr lang="it-IT" dirty="0"/>
              <a:t>da medicazione sterili monouso (1);</a:t>
            </a:r>
          </a:p>
          <a:p>
            <a:pPr marL="514350" indent="-514350">
              <a:buFont typeface="+mj-lt"/>
              <a:buAutoNum type="arabicPeriod"/>
            </a:pPr>
            <a:r>
              <a:rPr lang="it-IT" dirty="0" smtClean="0"/>
              <a:t>Confezione </a:t>
            </a:r>
            <a:r>
              <a:rPr lang="it-IT" dirty="0"/>
              <a:t>di cotone idrofilo (1);</a:t>
            </a:r>
          </a:p>
          <a:p>
            <a:pPr marL="514350" indent="-514350">
              <a:buFont typeface="+mj-lt"/>
              <a:buAutoNum type="arabicPeriod"/>
            </a:pPr>
            <a:r>
              <a:rPr lang="it-IT" dirty="0" smtClean="0"/>
              <a:t>Confezione </a:t>
            </a:r>
            <a:r>
              <a:rPr lang="it-IT" dirty="0"/>
              <a:t>di cerotti di varie misure pronti all'uso (1</a:t>
            </a:r>
            <a:r>
              <a:rPr lang="it-IT" dirty="0" smtClean="0"/>
              <a:t>);</a:t>
            </a:r>
          </a:p>
          <a:p>
            <a:pPr marL="514350" indent="-514350">
              <a:buFont typeface="+mj-lt"/>
              <a:buAutoNum type="arabicPeriod"/>
            </a:pPr>
            <a:r>
              <a:rPr lang="it-IT" dirty="0" smtClean="0"/>
              <a:t>Rotolo </a:t>
            </a:r>
            <a:r>
              <a:rPr lang="it-IT" dirty="0"/>
              <a:t>di cerotto alto cm 2,5 (1);</a:t>
            </a:r>
          </a:p>
          <a:p>
            <a:pPr marL="514350" indent="-514350">
              <a:buFont typeface="+mj-lt"/>
              <a:buAutoNum type="arabicPeriod"/>
            </a:pPr>
            <a:r>
              <a:rPr lang="it-IT" dirty="0" smtClean="0"/>
              <a:t>Rotolo </a:t>
            </a:r>
            <a:r>
              <a:rPr lang="it-IT" dirty="0"/>
              <a:t>di benda orlata alta cm 10 (1);</a:t>
            </a:r>
          </a:p>
          <a:p>
            <a:pPr marL="514350" indent="-514350">
              <a:buFont typeface="+mj-lt"/>
              <a:buAutoNum type="arabicPeriod"/>
            </a:pPr>
            <a:r>
              <a:rPr lang="it-IT" dirty="0" smtClean="0"/>
              <a:t>Forbici </a:t>
            </a:r>
            <a:r>
              <a:rPr lang="it-IT" dirty="0"/>
              <a:t>(1);</a:t>
            </a:r>
          </a:p>
          <a:p>
            <a:pPr marL="514350" indent="-514350">
              <a:buFont typeface="+mj-lt"/>
              <a:buAutoNum type="arabicPeriod"/>
            </a:pPr>
            <a:r>
              <a:rPr lang="it-IT" dirty="0" smtClean="0"/>
              <a:t>Laccio </a:t>
            </a:r>
            <a:r>
              <a:rPr lang="it-IT" dirty="0"/>
              <a:t>emostatico (1);</a:t>
            </a:r>
          </a:p>
          <a:p>
            <a:pPr marL="514350" indent="-514350">
              <a:buFont typeface="+mj-lt"/>
              <a:buAutoNum type="arabicPeriod"/>
            </a:pPr>
            <a:r>
              <a:rPr lang="it-IT" dirty="0" smtClean="0"/>
              <a:t>Confezione </a:t>
            </a:r>
            <a:r>
              <a:rPr lang="it-IT" dirty="0"/>
              <a:t>di ghiaccio pronto </a:t>
            </a:r>
            <a:r>
              <a:rPr lang="it-IT" dirty="0" smtClean="0"/>
              <a:t>all’uso </a:t>
            </a:r>
            <a:r>
              <a:rPr lang="it-IT" dirty="0"/>
              <a:t>(1);</a:t>
            </a:r>
          </a:p>
          <a:p>
            <a:pPr marL="514350" indent="-514350">
              <a:buFont typeface="+mj-lt"/>
              <a:buAutoNum type="arabicPeriod"/>
            </a:pPr>
            <a:r>
              <a:rPr lang="it-IT" dirty="0" smtClean="0"/>
              <a:t>Sacchetto </a:t>
            </a:r>
            <a:r>
              <a:rPr lang="it-IT" dirty="0"/>
              <a:t>monouso per la raccolta di rifiuti sanitari (1);</a:t>
            </a:r>
          </a:p>
          <a:p>
            <a:pPr marL="514350" indent="-514350">
              <a:buFont typeface="+mj-lt"/>
              <a:buAutoNum type="arabicPeriod"/>
            </a:pPr>
            <a:r>
              <a:rPr lang="it-IT" dirty="0" smtClean="0"/>
              <a:t>Istruzioni </a:t>
            </a:r>
            <a:r>
              <a:rPr lang="it-IT" dirty="0"/>
              <a:t>sul modo di usare i presidi suddetti e </a:t>
            </a:r>
            <a:r>
              <a:rPr lang="it-IT" dirty="0" smtClean="0"/>
              <a:t>di prestare </a:t>
            </a:r>
            <a:r>
              <a:rPr lang="it-IT" dirty="0"/>
              <a:t>i primi soccorsi in attesa del servizio </a:t>
            </a:r>
            <a:r>
              <a:rPr lang="it-IT" dirty="0" smtClean="0"/>
              <a:t>di emergenza</a:t>
            </a:r>
            <a:r>
              <a:rPr lang="it-IT" dirty="0"/>
              <a:t>.</a:t>
            </a:r>
          </a:p>
        </p:txBody>
      </p:sp>
      <p:sp>
        <p:nvSpPr>
          <p:cNvPr id="2052" name="AutoShape 4" descr="http://www.exordinanza.net/accessori/italiani/medicazione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56" name="AutoShape 8" descr="http://img1.annuncicdn.it/b9/97/b997b6c45edf0f98d9021a91bec332d4_bi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6" name="Picture 2" descr="C:\Users\Chiara\Pictures\pacco di medicazione.jpg"/>
          <p:cNvPicPr>
            <a:picLocks noChangeAspect="1" noChangeArrowheads="1"/>
          </p:cNvPicPr>
          <p:nvPr/>
        </p:nvPicPr>
        <p:blipFill>
          <a:blip r:embed="rId2" cstate="print"/>
          <a:srcRect/>
          <a:stretch>
            <a:fillRect/>
          </a:stretch>
        </p:blipFill>
        <p:spPr bwMode="auto">
          <a:xfrm>
            <a:off x="6156176" y="2852936"/>
            <a:ext cx="2843808" cy="2456892"/>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11</a:t>
            </a:fld>
            <a:endParaRPr lang="it-IT"/>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APPARATO LOCOMOTORE</a:t>
            </a:r>
            <a:endParaRPr lang="it-IT" sz="5400" b="1" dirty="0">
              <a:solidFill>
                <a:srgbClr val="FF0000"/>
              </a:solidFill>
            </a:endParaRPr>
          </a:p>
        </p:txBody>
      </p:sp>
      <p:sp>
        <p:nvSpPr>
          <p:cNvPr id="3" name="Segnaposto contenuto 2"/>
          <p:cNvSpPr>
            <a:spLocks noGrp="1"/>
          </p:cNvSpPr>
          <p:nvPr>
            <p:ph idx="1"/>
          </p:nvPr>
        </p:nvSpPr>
        <p:spPr/>
        <p:txBody>
          <a:bodyPr/>
          <a:lstStyle/>
          <a:p>
            <a:pPr marL="0" indent="0" algn="just">
              <a:buNone/>
            </a:pPr>
            <a:r>
              <a:rPr lang="it-IT" dirty="0" smtClean="0"/>
              <a:t>L’apparato locomotore (o muscolo – scheletrico) è formato da 2 grandi strutture:</a:t>
            </a:r>
          </a:p>
          <a:p>
            <a:pPr marL="514350" indent="-514350" algn="just">
              <a:buAutoNum type="arabicPeriod"/>
            </a:pPr>
            <a:r>
              <a:rPr lang="it-IT" b="1" dirty="0" smtClean="0"/>
              <a:t>MUSCOLI </a:t>
            </a:r>
            <a:r>
              <a:rPr lang="it-IT" dirty="0" smtClean="0">
                <a:sym typeface="Wingdings" pitchFamily="2" charset="2"/>
              </a:rPr>
              <a:t> </a:t>
            </a:r>
            <a:r>
              <a:rPr lang="it-IT" dirty="0" smtClean="0"/>
              <a:t>formati da miofibrille, permettono il movimento;</a:t>
            </a:r>
          </a:p>
          <a:p>
            <a:pPr marL="514350" indent="-514350" algn="just">
              <a:buAutoNum type="arabicPeriod"/>
            </a:pPr>
            <a:r>
              <a:rPr lang="it-IT" b="1" dirty="0" smtClean="0"/>
              <a:t>OSSA</a:t>
            </a:r>
            <a:r>
              <a:rPr lang="it-IT" dirty="0" smtClean="0"/>
              <a:t> </a:t>
            </a:r>
            <a:r>
              <a:rPr lang="it-IT" dirty="0" smtClean="0">
                <a:sym typeface="Wingdings" pitchFamily="2" charset="2"/>
              </a:rPr>
              <a:t> nel loro insieme formano lo scheletro</a:t>
            </a:r>
            <a:r>
              <a:rPr lang="it-IT" dirty="0" smtClean="0"/>
              <a:t>, che si occupa di sostenere il corpo e di dare protezione agli organi più importanti.</a:t>
            </a:r>
          </a:p>
          <a:p>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110</a:t>
            </a:fld>
            <a:endParaRPr lang="it-IT"/>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iara\Pictures\picciotto.jpg"/>
          <p:cNvPicPr>
            <a:picLocks noChangeAspect="1" noChangeArrowheads="1"/>
          </p:cNvPicPr>
          <p:nvPr/>
        </p:nvPicPr>
        <p:blipFill>
          <a:blip r:embed="rId2" cstate="print"/>
          <a:srcRect/>
          <a:stretch>
            <a:fillRect/>
          </a:stretch>
        </p:blipFill>
        <p:spPr bwMode="auto">
          <a:xfrm>
            <a:off x="1015028" y="764703"/>
            <a:ext cx="6941348" cy="5199311"/>
          </a:xfrm>
          <a:prstGeom prst="rect">
            <a:avLst/>
          </a:prstGeom>
          <a:noFill/>
        </p:spPr>
      </p:pic>
      <p:sp>
        <p:nvSpPr>
          <p:cNvPr id="2" name="Slide Number Placeholder 1"/>
          <p:cNvSpPr>
            <a:spLocks noGrp="1"/>
          </p:cNvSpPr>
          <p:nvPr>
            <p:ph type="sldNum" sz="quarter" idx="12"/>
          </p:nvPr>
        </p:nvSpPr>
        <p:spPr/>
        <p:txBody>
          <a:bodyPr/>
          <a:lstStyle/>
          <a:p>
            <a:fld id="{40422247-A824-4162-AD4D-8B4E01F97AD5}" type="slidenum">
              <a:rPr lang="it-IT" smtClean="0"/>
              <a:pPr/>
              <a:t>111</a:t>
            </a:fld>
            <a:endParaRPr lang="it-IT"/>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TRAUMI AD OSSA ED ARTICOLAZIONI</a:t>
            </a:r>
            <a:endParaRPr lang="it-IT" b="1" dirty="0">
              <a:solidFill>
                <a:srgbClr val="FF0000"/>
              </a:solidFill>
            </a:endParaRPr>
          </a:p>
        </p:txBody>
      </p:sp>
      <p:sp>
        <p:nvSpPr>
          <p:cNvPr id="3" name="Segnaposto contenuto 2"/>
          <p:cNvSpPr>
            <a:spLocks noGrp="1"/>
          </p:cNvSpPr>
          <p:nvPr>
            <p:ph idx="1"/>
          </p:nvPr>
        </p:nvSpPr>
        <p:spPr>
          <a:xfrm>
            <a:off x="457200" y="1484784"/>
            <a:ext cx="8229600" cy="4641379"/>
          </a:xfrm>
        </p:spPr>
        <p:txBody>
          <a:bodyPr/>
          <a:lstStyle/>
          <a:p>
            <a:pPr marL="0" indent="0">
              <a:buNone/>
            </a:pPr>
            <a:r>
              <a:rPr lang="it-IT" dirty="0" smtClean="0"/>
              <a:t>Un </a:t>
            </a:r>
            <a:r>
              <a:rPr lang="it-IT" b="1" dirty="0" smtClean="0"/>
              <a:t>TRAUMA</a:t>
            </a:r>
            <a:r>
              <a:rPr lang="it-IT" dirty="0" smtClean="0"/>
              <a:t> è una lesione dell’organismo causata dall’azione, dannosa ed improvvisa, di un agente esterno.</a:t>
            </a:r>
          </a:p>
          <a:p>
            <a:pPr marL="0" indent="0" algn="just">
              <a:buNone/>
            </a:pPr>
            <a:endParaRPr lang="it-IT" dirty="0"/>
          </a:p>
        </p:txBody>
      </p:sp>
      <p:pic>
        <p:nvPicPr>
          <p:cNvPr id="5122" name="Picture 2" descr="C:\Users\Chiara\Pictures\trauma.jpg"/>
          <p:cNvPicPr>
            <a:picLocks noChangeAspect="1" noChangeArrowheads="1"/>
          </p:cNvPicPr>
          <p:nvPr/>
        </p:nvPicPr>
        <p:blipFill>
          <a:blip r:embed="rId2" cstate="print"/>
          <a:srcRect/>
          <a:stretch>
            <a:fillRect/>
          </a:stretch>
        </p:blipFill>
        <p:spPr bwMode="auto">
          <a:xfrm>
            <a:off x="4067944" y="2852936"/>
            <a:ext cx="3384376" cy="3384376"/>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112</a:t>
            </a:fld>
            <a:endParaRPr lang="it-IT"/>
          </a:p>
        </p:txBody>
      </p:sp>
    </p:spTree>
    <p:extLst>
      <p:ext uri="{BB962C8B-B14F-4D97-AF65-F5344CB8AC3E}">
        <p14:creationId xmlns="" xmlns:p14="http://schemas.microsoft.com/office/powerpoint/2010/main" val="211068038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1) DISTORSIONE</a:t>
            </a:r>
            <a:endParaRPr lang="it-IT" sz="6000" b="1" dirty="0">
              <a:solidFill>
                <a:srgbClr val="FF0000"/>
              </a:solidFill>
            </a:endParaRPr>
          </a:p>
        </p:txBody>
      </p:sp>
      <p:sp>
        <p:nvSpPr>
          <p:cNvPr id="3" name="Segnaposto contenuto 2"/>
          <p:cNvSpPr>
            <a:spLocks noGrp="1"/>
          </p:cNvSpPr>
          <p:nvPr>
            <p:ph idx="1"/>
          </p:nvPr>
        </p:nvSpPr>
        <p:spPr>
          <a:xfrm>
            <a:off x="457200" y="1484784"/>
            <a:ext cx="8229600" cy="3096343"/>
          </a:xfrm>
        </p:spPr>
        <p:txBody>
          <a:bodyPr>
            <a:normAutofit fontScale="92500" lnSpcReduction="10000"/>
          </a:bodyPr>
          <a:lstStyle/>
          <a:p>
            <a:pPr marL="0" indent="0" algn="just">
              <a:buNone/>
            </a:pPr>
            <a:r>
              <a:rPr lang="it-IT" dirty="0" smtClean="0"/>
              <a:t>Una </a:t>
            </a:r>
            <a:r>
              <a:rPr lang="it-IT" b="1" dirty="0"/>
              <a:t>DISTORSIONE</a:t>
            </a:r>
            <a:r>
              <a:rPr lang="it-IT" dirty="0"/>
              <a:t> è </a:t>
            </a:r>
            <a:r>
              <a:rPr lang="it-IT" dirty="0" smtClean="0"/>
              <a:t>uno </a:t>
            </a:r>
            <a:r>
              <a:rPr lang="it-IT" dirty="0"/>
              <a:t>scostamento </a:t>
            </a:r>
            <a:r>
              <a:rPr lang="it-IT" dirty="0" smtClean="0"/>
              <a:t>temporaneo dei </a:t>
            </a:r>
            <a:r>
              <a:rPr lang="it-IT" dirty="0"/>
              <a:t>capi articolari che formano </a:t>
            </a:r>
            <a:r>
              <a:rPr lang="it-IT" dirty="0" smtClean="0"/>
              <a:t>un’articolazione, generalmente sono dovute a traumi o a contusioni delle ossa più sporgenti.</a:t>
            </a:r>
          </a:p>
          <a:p>
            <a:pPr marL="0" indent="0" algn="just">
              <a:buNone/>
            </a:pPr>
            <a:r>
              <a:rPr lang="it-IT" dirty="0" smtClean="0"/>
              <a:t>Hanno </a:t>
            </a:r>
            <a:r>
              <a:rPr lang="it-IT" dirty="0"/>
              <a:t>decorso generalmente benigno e  molto </a:t>
            </a:r>
            <a:r>
              <a:rPr lang="it-IT" dirty="0" smtClean="0"/>
              <a:t>spesso, se lievi, </a:t>
            </a:r>
            <a:r>
              <a:rPr lang="it-IT" dirty="0"/>
              <a:t>non </a:t>
            </a:r>
            <a:r>
              <a:rPr lang="it-IT" dirty="0" smtClean="0"/>
              <a:t>hanno </a:t>
            </a:r>
            <a:r>
              <a:rPr lang="it-IT" dirty="0"/>
              <a:t>bisogno di attenzioni mediche.</a:t>
            </a:r>
          </a:p>
          <a:p>
            <a:pPr marL="0" indent="0" algn="just">
              <a:buNone/>
            </a:pPr>
            <a:endParaRPr lang="it-IT" dirty="0"/>
          </a:p>
        </p:txBody>
      </p:sp>
      <p:pic>
        <p:nvPicPr>
          <p:cNvPr id="1026" name="Picture 2" descr="C:\Users\Chiara\Pictures\Primo soccorso\distorsione.jpg"/>
          <p:cNvPicPr>
            <a:picLocks noChangeAspect="1" noChangeArrowheads="1"/>
          </p:cNvPicPr>
          <p:nvPr/>
        </p:nvPicPr>
        <p:blipFill>
          <a:blip r:embed="rId2" cstate="print"/>
          <a:srcRect/>
          <a:stretch>
            <a:fillRect/>
          </a:stretch>
        </p:blipFill>
        <p:spPr bwMode="auto">
          <a:xfrm>
            <a:off x="3131840" y="4235574"/>
            <a:ext cx="3571875" cy="2622426"/>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113</a:t>
            </a:fld>
            <a:endParaRPr lang="it-IT"/>
          </a:p>
        </p:txBody>
      </p:sp>
    </p:spTree>
    <p:extLst>
      <p:ext uri="{BB962C8B-B14F-4D97-AF65-F5344CB8AC3E}">
        <p14:creationId xmlns="" xmlns:p14="http://schemas.microsoft.com/office/powerpoint/2010/main" val="221103321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b="1" dirty="0" smtClean="0">
                <a:solidFill>
                  <a:srgbClr val="FF0000"/>
                </a:solidFill>
              </a:rPr>
              <a:t>IDENTIFICARE LE DISTORSIONI</a:t>
            </a:r>
            <a:endParaRPr lang="it-IT" sz="4800" b="1" dirty="0">
              <a:solidFill>
                <a:srgbClr val="FF0000"/>
              </a:solidFill>
            </a:endParaRPr>
          </a:p>
        </p:txBody>
      </p:sp>
      <p:sp>
        <p:nvSpPr>
          <p:cNvPr id="3" name="Segnaposto contenuto 2"/>
          <p:cNvSpPr>
            <a:spLocks noGrp="1"/>
          </p:cNvSpPr>
          <p:nvPr>
            <p:ph idx="1"/>
          </p:nvPr>
        </p:nvSpPr>
        <p:spPr>
          <a:xfrm>
            <a:off x="571472" y="1340768"/>
            <a:ext cx="8229600" cy="4542493"/>
          </a:xfrm>
        </p:spPr>
        <p:txBody>
          <a:bodyPr/>
          <a:lstStyle/>
          <a:p>
            <a:pPr>
              <a:buNone/>
            </a:pPr>
            <a:r>
              <a:rPr lang="it-IT" dirty="0" smtClean="0"/>
              <a:t>Le distorsioni si manifestano tipicamente con:</a:t>
            </a:r>
          </a:p>
          <a:p>
            <a:r>
              <a:rPr lang="it-IT" dirty="0" smtClean="0"/>
              <a:t>Gonfiore nella parte interessata;</a:t>
            </a:r>
          </a:p>
          <a:p>
            <a:r>
              <a:rPr lang="it-IT" dirty="0" smtClean="0"/>
              <a:t>Dolore costante;</a:t>
            </a:r>
          </a:p>
          <a:p>
            <a:r>
              <a:rPr lang="it-IT" dirty="0" smtClean="0"/>
              <a:t>Sensazione di calore nella parte interessata;</a:t>
            </a:r>
          </a:p>
          <a:p>
            <a:r>
              <a:rPr lang="it-IT" dirty="0" smtClean="0"/>
              <a:t>Ecchimosi ed ematomi.</a:t>
            </a:r>
            <a:endParaRPr lang="it-IT" dirty="0"/>
          </a:p>
        </p:txBody>
      </p:sp>
      <p:pic>
        <p:nvPicPr>
          <p:cNvPr id="73730" name="Picture 2" descr="http://upload.wikimedia.org/wikipedia/commons/1/1b/Sprained_foot.jpg"/>
          <p:cNvPicPr>
            <a:picLocks noChangeAspect="1" noChangeArrowheads="1"/>
          </p:cNvPicPr>
          <p:nvPr/>
        </p:nvPicPr>
        <p:blipFill>
          <a:blip r:embed="rId2" cstate="print"/>
          <a:srcRect/>
          <a:stretch>
            <a:fillRect/>
          </a:stretch>
        </p:blipFill>
        <p:spPr bwMode="auto">
          <a:xfrm>
            <a:off x="2987824" y="4293096"/>
            <a:ext cx="3381980" cy="2432324"/>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114</a:t>
            </a:fld>
            <a:endParaRPr lang="it-IT"/>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a:t>
            </a:r>
            <a:endParaRPr lang="it-IT" sz="6600" b="1" dirty="0">
              <a:solidFill>
                <a:srgbClr val="FF0000"/>
              </a:solidFill>
            </a:endParaRPr>
          </a:p>
        </p:txBody>
      </p:sp>
      <p:sp>
        <p:nvSpPr>
          <p:cNvPr id="3" name="Segnaposto contenuto 2"/>
          <p:cNvSpPr>
            <a:spLocks noGrp="1"/>
          </p:cNvSpPr>
          <p:nvPr>
            <p:ph idx="1"/>
          </p:nvPr>
        </p:nvSpPr>
        <p:spPr>
          <a:xfrm>
            <a:off x="428596" y="1412777"/>
            <a:ext cx="8229600" cy="3600400"/>
          </a:xfrm>
        </p:spPr>
        <p:txBody>
          <a:bodyPr>
            <a:normAutofit lnSpcReduction="10000"/>
          </a:bodyPr>
          <a:lstStyle/>
          <a:p>
            <a:pPr marL="514350" indent="-514350" algn="just">
              <a:buAutoNum type="arabicPeriod"/>
            </a:pPr>
            <a:r>
              <a:rPr lang="it-IT" dirty="0" smtClean="0"/>
              <a:t>Immobilizzare la parte lesa;</a:t>
            </a:r>
          </a:p>
          <a:p>
            <a:pPr marL="514350" indent="-514350" algn="just">
              <a:buAutoNum type="arabicPeriod"/>
            </a:pPr>
            <a:r>
              <a:rPr lang="it-IT" dirty="0" smtClean="0"/>
              <a:t>Applicare ghiaccio sulla sede del trauma;</a:t>
            </a:r>
          </a:p>
          <a:p>
            <a:pPr marL="514350" indent="-514350" algn="just">
              <a:buAutoNum type="arabicPeriod"/>
            </a:pPr>
            <a:r>
              <a:rPr lang="it-IT" dirty="0" smtClean="0"/>
              <a:t>La distorsione dev’essere poi sottoposta ad un controllo medico (sebbene non si tratti di una condizione di emergenza o urgenza), pertanto, il paziente dev’essere poi fatto visitare.</a:t>
            </a:r>
          </a:p>
          <a:p>
            <a:pPr algn="just">
              <a:buNone/>
            </a:pPr>
            <a:endParaRPr lang="it-IT" dirty="0" smtClean="0"/>
          </a:p>
          <a:p>
            <a:pPr algn="just">
              <a:buNone/>
            </a:pPr>
            <a:endParaRPr lang="it-IT" dirty="0"/>
          </a:p>
        </p:txBody>
      </p:sp>
      <p:pic>
        <p:nvPicPr>
          <p:cNvPr id="2050" name="Picture 2" descr="C:\Users\Chiara\Pictures\Primo soccorso\distorsione 2.jpg"/>
          <p:cNvPicPr>
            <a:picLocks noChangeAspect="1" noChangeArrowheads="1"/>
          </p:cNvPicPr>
          <p:nvPr/>
        </p:nvPicPr>
        <p:blipFill>
          <a:blip r:embed="rId2" cstate="print"/>
          <a:srcRect/>
          <a:stretch>
            <a:fillRect/>
          </a:stretch>
        </p:blipFill>
        <p:spPr bwMode="auto">
          <a:xfrm>
            <a:off x="3923928" y="4437112"/>
            <a:ext cx="3113851" cy="2204864"/>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115</a:t>
            </a:fld>
            <a:endParaRPr lang="it-IT"/>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ATTENZIONE AL GHIACCIO!</a:t>
            </a:r>
            <a:endParaRPr lang="it-IT" sz="5400" b="1" dirty="0">
              <a:solidFill>
                <a:srgbClr val="FF0000"/>
              </a:solidFill>
            </a:endParaRPr>
          </a:p>
        </p:txBody>
      </p:sp>
      <p:sp>
        <p:nvSpPr>
          <p:cNvPr id="3" name="Segnaposto contenuto 2"/>
          <p:cNvSpPr>
            <a:spLocks noGrp="1"/>
          </p:cNvSpPr>
          <p:nvPr>
            <p:ph idx="1"/>
          </p:nvPr>
        </p:nvSpPr>
        <p:spPr>
          <a:xfrm>
            <a:off x="457200" y="1484784"/>
            <a:ext cx="8229600" cy="4641379"/>
          </a:xfrm>
        </p:spPr>
        <p:txBody>
          <a:bodyPr/>
          <a:lstStyle/>
          <a:p>
            <a:pPr algn="just">
              <a:buNone/>
            </a:pPr>
            <a:r>
              <a:rPr lang="it-IT" dirty="0" smtClean="0"/>
              <a:t>    L’applicazione del ghiaccio è estremamente utile ma se troppo duratura (oltre 15 minuti continuativi) può crear danno, perciò bisogna ricordarsi ogni tanto di togliere il ghiaccio per poi riposizionarlo!</a:t>
            </a:r>
            <a:endParaRPr lang="it-IT" dirty="0"/>
          </a:p>
        </p:txBody>
      </p:sp>
      <p:pic>
        <p:nvPicPr>
          <p:cNvPr id="98305" name="Picture 1" descr="C:\Users\Chiara\Pictures\Primo soccorso\ghiaccio.jpg"/>
          <p:cNvPicPr>
            <a:picLocks noChangeAspect="1" noChangeArrowheads="1"/>
          </p:cNvPicPr>
          <p:nvPr/>
        </p:nvPicPr>
        <p:blipFill>
          <a:blip r:embed="rId2" cstate="print"/>
          <a:srcRect/>
          <a:stretch>
            <a:fillRect/>
          </a:stretch>
        </p:blipFill>
        <p:spPr bwMode="auto">
          <a:xfrm>
            <a:off x="4355976" y="3573016"/>
            <a:ext cx="3859534" cy="2800919"/>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116</a:t>
            </a:fld>
            <a:endParaRPr lang="it-IT"/>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2) LUSSAZIONE</a:t>
            </a:r>
            <a:endParaRPr lang="it-IT" sz="6000" b="1" dirty="0">
              <a:solidFill>
                <a:srgbClr val="FF0000"/>
              </a:solidFill>
            </a:endParaRPr>
          </a:p>
        </p:txBody>
      </p:sp>
      <p:sp>
        <p:nvSpPr>
          <p:cNvPr id="3" name="Segnaposto contenuto 2"/>
          <p:cNvSpPr>
            <a:spLocks noGrp="1"/>
          </p:cNvSpPr>
          <p:nvPr>
            <p:ph idx="1"/>
          </p:nvPr>
        </p:nvSpPr>
        <p:spPr>
          <a:xfrm>
            <a:off x="457200" y="1340768"/>
            <a:ext cx="8229600" cy="3240360"/>
          </a:xfrm>
        </p:spPr>
        <p:txBody>
          <a:bodyPr>
            <a:normAutofit/>
          </a:bodyPr>
          <a:lstStyle/>
          <a:p>
            <a:pPr marL="0" indent="0" algn="just">
              <a:buNone/>
            </a:pPr>
            <a:r>
              <a:rPr lang="it-IT" sz="2800" dirty="0" smtClean="0"/>
              <a:t>La lussazione è </a:t>
            </a:r>
            <a:r>
              <a:rPr lang="it-IT" sz="2800" dirty="0"/>
              <a:t>lo spostamento </a:t>
            </a:r>
            <a:r>
              <a:rPr lang="it-IT" sz="2800" dirty="0" smtClean="0"/>
              <a:t>permanente dei capi articolari che compongono un’articolazione l’uno rispetto all’altro; si parla di lussazione completa se la perdita dei rapporti fra le 2 superfici è totale, mentre si parla di lussazione incompleta o sublussazione se la perdita dei rapporti è parziale e rimane un contatto fra le 2 superfici ossee.</a:t>
            </a:r>
          </a:p>
          <a:p>
            <a:pPr marL="0" indent="0" algn="just">
              <a:buNone/>
            </a:pPr>
            <a:endParaRPr lang="it-IT" sz="2800" dirty="0"/>
          </a:p>
        </p:txBody>
      </p:sp>
      <p:pic>
        <p:nvPicPr>
          <p:cNvPr id="4" name="Picture 1" descr="C:\Users\Chiara\Pictures\Primo soccorso\lussazione.jpg"/>
          <p:cNvPicPr>
            <a:picLocks noChangeAspect="1" noChangeArrowheads="1"/>
          </p:cNvPicPr>
          <p:nvPr/>
        </p:nvPicPr>
        <p:blipFill>
          <a:blip r:embed="rId2" cstate="print"/>
          <a:srcRect/>
          <a:stretch>
            <a:fillRect/>
          </a:stretch>
        </p:blipFill>
        <p:spPr bwMode="auto">
          <a:xfrm>
            <a:off x="3635896" y="3861048"/>
            <a:ext cx="3600400" cy="2707501"/>
          </a:xfrm>
          <a:prstGeom prst="rect">
            <a:avLst/>
          </a:prstGeom>
          <a:noFill/>
        </p:spPr>
      </p:pic>
      <p:sp>
        <p:nvSpPr>
          <p:cNvPr id="5" name="Slide Number Placeholder 4"/>
          <p:cNvSpPr>
            <a:spLocks noGrp="1"/>
          </p:cNvSpPr>
          <p:nvPr>
            <p:ph type="sldNum" sz="quarter" idx="12"/>
          </p:nvPr>
        </p:nvSpPr>
        <p:spPr/>
        <p:txBody>
          <a:bodyPr/>
          <a:lstStyle/>
          <a:p>
            <a:fld id="{40422247-A824-4162-AD4D-8B4E01F97AD5}" type="slidenum">
              <a:rPr lang="it-IT" smtClean="0"/>
              <a:pPr/>
              <a:t>117</a:t>
            </a:fld>
            <a:endParaRPr lang="it-IT"/>
          </a:p>
        </p:txBody>
      </p:sp>
    </p:spTree>
    <p:extLst>
      <p:ext uri="{BB962C8B-B14F-4D97-AF65-F5344CB8AC3E}">
        <p14:creationId xmlns="" xmlns:p14="http://schemas.microsoft.com/office/powerpoint/2010/main" val="24083087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IDENTIFICARE UNA LUSSAZIONE</a:t>
            </a:r>
            <a:endParaRPr lang="it-IT" b="1" dirty="0">
              <a:solidFill>
                <a:srgbClr val="FF0000"/>
              </a:solidFill>
            </a:endParaRPr>
          </a:p>
        </p:txBody>
      </p:sp>
      <p:sp>
        <p:nvSpPr>
          <p:cNvPr id="3" name="Segnaposto contenuto 2"/>
          <p:cNvSpPr>
            <a:spLocks noGrp="1"/>
          </p:cNvSpPr>
          <p:nvPr>
            <p:ph idx="1"/>
          </p:nvPr>
        </p:nvSpPr>
        <p:spPr>
          <a:xfrm>
            <a:off x="251520" y="1268761"/>
            <a:ext cx="8435280" cy="3240360"/>
          </a:xfrm>
        </p:spPr>
        <p:txBody>
          <a:bodyPr/>
          <a:lstStyle/>
          <a:p>
            <a:pPr>
              <a:buNone/>
            </a:pPr>
            <a:r>
              <a:rPr lang="it-IT" dirty="0" smtClean="0"/>
              <a:t>Una lussazione si manifesta tipicamente con:</a:t>
            </a:r>
          </a:p>
          <a:p>
            <a:r>
              <a:rPr lang="it-IT" dirty="0" smtClean="0"/>
              <a:t>Gonfiore</a:t>
            </a:r>
            <a:r>
              <a:rPr lang="it-IT" dirty="0"/>
              <a:t>;</a:t>
            </a:r>
          </a:p>
          <a:p>
            <a:r>
              <a:rPr lang="it-IT" dirty="0" smtClean="0"/>
              <a:t>Dolore </a:t>
            </a:r>
            <a:r>
              <a:rPr lang="it-IT" dirty="0"/>
              <a:t>intenso;</a:t>
            </a:r>
          </a:p>
          <a:p>
            <a:r>
              <a:rPr lang="it-IT" dirty="0" smtClean="0"/>
              <a:t>Deformazione </a:t>
            </a:r>
            <a:r>
              <a:rPr lang="it-IT" dirty="0"/>
              <a:t>della parte colpita;</a:t>
            </a:r>
          </a:p>
          <a:p>
            <a:r>
              <a:rPr lang="it-IT" dirty="0" smtClean="0"/>
              <a:t>Impossibilità </a:t>
            </a:r>
            <a:r>
              <a:rPr lang="it-IT" dirty="0"/>
              <a:t>di utilizzare la </a:t>
            </a:r>
            <a:r>
              <a:rPr lang="it-IT" dirty="0" smtClean="0"/>
              <a:t>parte colpita</a:t>
            </a:r>
            <a:r>
              <a:rPr lang="it-IT" dirty="0"/>
              <a:t>.</a:t>
            </a:r>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71800" y="4221088"/>
            <a:ext cx="3384377" cy="2466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0422247-A824-4162-AD4D-8B4E01F97AD5}" type="slidenum">
              <a:rPr lang="it-IT" smtClean="0"/>
              <a:pPr/>
              <a:t>118</a:t>
            </a:fld>
            <a:endParaRPr lang="it-IT"/>
          </a:p>
        </p:txBody>
      </p:sp>
    </p:spTree>
    <p:extLst>
      <p:ext uri="{BB962C8B-B14F-4D97-AF65-F5344CB8AC3E}">
        <p14:creationId xmlns="" xmlns:p14="http://schemas.microsoft.com/office/powerpoint/2010/main" val="374236199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a:t>
            </a:r>
            <a:endParaRPr lang="it-IT" sz="6600" b="1" dirty="0">
              <a:solidFill>
                <a:srgbClr val="FF0000"/>
              </a:solidFill>
            </a:endParaRPr>
          </a:p>
        </p:txBody>
      </p:sp>
      <p:sp>
        <p:nvSpPr>
          <p:cNvPr id="3" name="Segnaposto contenuto 2"/>
          <p:cNvSpPr>
            <a:spLocks noGrp="1"/>
          </p:cNvSpPr>
          <p:nvPr>
            <p:ph idx="1"/>
          </p:nvPr>
        </p:nvSpPr>
        <p:spPr>
          <a:xfrm>
            <a:off x="457200" y="1340768"/>
            <a:ext cx="8229600" cy="4785395"/>
          </a:xfrm>
        </p:spPr>
        <p:txBody>
          <a:bodyPr/>
          <a:lstStyle/>
          <a:p>
            <a:pPr marL="514350" indent="-514350" algn="just">
              <a:buFont typeface="+mj-lt"/>
              <a:buAutoNum type="arabicPeriod"/>
            </a:pPr>
            <a:r>
              <a:rPr lang="it-IT" dirty="0" smtClean="0"/>
              <a:t>Mantenere la calma;</a:t>
            </a:r>
          </a:p>
          <a:p>
            <a:pPr marL="514350" indent="-514350" algn="just">
              <a:buFont typeface="+mj-lt"/>
              <a:buAutoNum type="arabicPeriod"/>
            </a:pPr>
            <a:r>
              <a:rPr lang="it-IT" dirty="0" smtClean="0"/>
              <a:t>Chiamare il 118;</a:t>
            </a:r>
          </a:p>
          <a:p>
            <a:pPr marL="514350" indent="-514350" algn="just">
              <a:buFont typeface="+mj-lt"/>
              <a:buAutoNum type="arabicPeriod"/>
            </a:pPr>
            <a:r>
              <a:rPr lang="it-IT" dirty="0" smtClean="0"/>
              <a:t>Tranquillizzare l’infortunato ed invitarlo a lasciare l’articolazione lussata nella posizione in cui si trova;</a:t>
            </a:r>
          </a:p>
          <a:p>
            <a:pPr marL="514350" indent="-514350" algn="just">
              <a:buFont typeface="+mj-lt"/>
              <a:buAutoNum type="arabicPeriod"/>
            </a:pPr>
            <a:r>
              <a:rPr lang="it-IT" dirty="0" smtClean="0"/>
              <a:t>Applicare del ghiaccio.</a:t>
            </a:r>
          </a:p>
        </p:txBody>
      </p:sp>
      <p:sp>
        <p:nvSpPr>
          <p:cNvPr id="4" name="Slide Number Placeholder 3"/>
          <p:cNvSpPr>
            <a:spLocks noGrp="1"/>
          </p:cNvSpPr>
          <p:nvPr>
            <p:ph type="sldNum" sz="quarter" idx="12"/>
          </p:nvPr>
        </p:nvSpPr>
        <p:spPr/>
        <p:txBody>
          <a:bodyPr/>
          <a:lstStyle/>
          <a:p>
            <a:fld id="{40422247-A824-4162-AD4D-8B4E01F97AD5}" type="slidenum">
              <a:rPr lang="it-IT" smtClean="0"/>
              <a:pPr/>
              <a:t>119</a:t>
            </a:fld>
            <a:endParaRPr lang="it-IT"/>
          </a:p>
        </p:txBody>
      </p:sp>
    </p:spTree>
    <p:extLst>
      <p:ext uri="{BB962C8B-B14F-4D97-AF65-F5344CB8AC3E}">
        <p14:creationId xmlns="" xmlns:p14="http://schemas.microsoft.com/office/powerpoint/2010/main" val="4028359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7200" b="1" dirty="0" smtClean="0">
                <a:solidFill>
                  <a:srgbClr val="FF0000"/>
                </a:solidFill>
              </a:rPr>
              <a:t>ATTENZIONE</a:t>
            </a:r>
            <a:endParaRPr lang="it-IT" sz="7200" b="1" dirty="0">
              <a:solidFill>
                <a:srgbClr val="FF0000"/>
              </a:solidFill>
            </a:endParaRPr>
          </a:p>
        </p:txBody>
      </p:sp>
      <p:sp>
        <p:nvSpPr>
          <p:cNvPr id="3" name="Segnaposto contenuto 2"/>
          <p:cNvSpPr>
            <a:spLocks noGrp="1"/>
          </p:cNvSpPr>
          <p:nvPr>
            <p:ph idx="1"/>
          </p:nvPr>
        </p:nvSpPr>
        <p:spPr>
          <a:xfrm>
            <a:off x="457200" y="1268760"/>
            <a:ext cx="8229600" cy="5112568"/>
          </a:xfrm>
        </p:spPr>
        <p:txBody>
          <a:bodyPr/>
          <a:lstStyle/>
          <a:p>
            <a:pPr marL="0" indent="0" algn="ctr">
              <a:buNone/>
            </a:pPr>
            <a:r>
              <a:rPr lang="it-IT" dirty="0" smtClean="0"/>
              <a:t>Non bisogna fare mai qualcosa che vada oltre le proprie competenze; per il soccorritore, come per i medici, vale il primo postulato del giuramento ippocratico: </a:t>
            </a:r>
            <a:r>
              <a:rPr lang="it-IT" b="1" i="1" dirty="0" err="1" smtClean="0"/>
              <a:t>Primum</a:t>
            </a:r>
            <a:r>
              <a:rPr lang="it-IT" b="1" i="1" dirty="0" smtClean="0"/>
              <a:t> non </a:t>
            </a:r>
            <a:r>
              <a:rPr lang="it-IT" b="1" i="1" dirty="0" err="1" smtClean="0"/>
              <a:t>nocere</a:t>
            </a:r>
            <a:r>
              <a:rPr lang="it-IT" b="1" i="1" dirty="0" smtClean="0"/>
              <a:t>!</a:t>
            </a:r>
          </a:p>
          <a:p>
            <a:pPr marL="0" indent="0" algn="ctr">
              <a:buNone/>
            </a:pPr>
            <a:r>
              <a:rPr lang="it-IT" b="1" dirty="0" smtClean="0"/>
              <a:t>(Per prima cosa, non nuocere)!</a:t>
            </a:r>
          </a:p>
        </p:txBody>
      </p:sp>
      <p:pic>
        <p:nvPicPr>
          <p:cNvPr id="179201" name="Picture 1" descr="C:\Users\Chiara\Pictures\Primo soccorso\ippocrate.jpg"/>
          <p:cNvPicPr>
            <a:picLocks noChangeAspect="1" noChangeArrowheads="1"/>
          </p:cNvPicPr>
          <p:nvPr/>
        </p:nvPicPr>
        <p:blipFill>
          <a:blip r:embed="rId2" cstate="print"/>
          <a:srcRect/>
          <a:stretch>
            <a:fillRect/>
          </a:stretch>
        </p:blipFill>
        <p:spPr bwMode="auto">
          <a:xfrm>
            <a:off x="3563888" y="3873500"/>
            <a:ext cx="1909192" cy="2876026"/>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12</a:t>
            </a:fld>
            <a:endParaRPr lang="it-IT"/>
          </a:p>
        </p:txBody>
      </p:sp>
    </p:spTree>
    <p:extLst>
      <p:ext uri="{BB962C8B-B14F-4D97-AF65-F5344CB8AC3E}">
        <p14:creationId xmlns="" xmlns:p14="http://schemas.microsoft.com/office/powerpoint/2010/main" val="169937285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COSA NON FARE</a:t>
            </a:r>
            <a:endParaRPr lang="it-IT" sz="6600" b="1" dirty="0">
              <a:solidFill>
                <a:srgbClr val="FF0000"/>
              </a:solidFill>
            </a:endParaRPr>
          </a:p>
        </p:txBody>
      </p:sp>
      <p:sp>
        <p:nvSpPr>
          <p:cNvPr id="3" name="Segnaposto contenuto 2"/>
          <p:cNvSpPr>
            <a:spLocks noGrp="1"/>
          </p:cNvSpPr>
          <p:nvPr>
            <p:ph idx="1"/>
          </p:nvPr>
        </p:nvSpPr>
        <p:spPr/>
        <p:txBody>
          <a:bodyPr/>
          <a:lstStyle/>
          <a:p>
            <a:pPr>
              <a:buNone/>
            </a:pPr>
            <a:endParaRPr lang="it-IT" dirty="0" smtClean="0"/>
          </a:p>
          <a:p>
            <a:pPr algn="ctr">
              <a:buNone/>
            </a:pPr>
            <a:r>
              <a:rPr lang="it-IT" dirty="0" smtClean="0"/>
              <a:t>   </a:t>
            </a:r>
            <a:r>
              <a:rPr lang="it-IT" sz="4800" dirty="0" smtClean="0"/>
              <a:t>NON PROVARE ASSOLUTAMENTE A RIDURRE L’ARTICOLAZIONE!!!</a:t>
            </a:r>
            <a:endParaRPr lang="it-IT" sz="4800"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120</a:t>
            </a:fld>
            <a:endParaRPr lang="it-IT"/>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7200" b="1" dirty="0" smtClean="0">
                <a:solidFill>
                  <a:srgbClr val="FF0000"/>
                </a:solidFill>
              </a:rPr>
              <a:t>3) FRATTURA</a:t>
            </a:r>
            <a:endParaRPr lang="it-IT" sz="7200" b="1" dirty="0">
              <a:solidFill>
                <a:srgbClr val="FF0000"/>
              </a:solidFill>
            </a:endParaRPr>
          </a:p>
        </p:txBody>
      </p:sp>
      <p:sp>
        <p:nvSpPr>
          <p:cNvPr id="3" name="Segnaposto contenuto 2"/>
          <p:cNvSpPr>
            <a:spLocks noGrp="1"/>
          </p:cNvSpPr>
          <p:nvPr>
            <p:ph idx="1"/>
          </p:nvPr>
        </p:nvSpPr>
        <p:spPr/>
        <p:txBody>
          <a:bodyPr>
            <a:normAutofit fontScale="92500"/>
          </a:bodyPr>
          <a:lstStyle/>
          <a:p>
            <a:pPr algn="just">
              <a:buNone/>
            </a:pPr>
            <a:r>
              <a:rPr lang="it-IT" dirty="0" smtClean="0"/>
              <a:t>    Per frattura si intende l’interruzione parziale o totale della continuità di un osso.</a:t>
            </a:r>
          </a:p>
          <a:p>
            <a:pPr algn="just">
              <a:buNone/>
            </a:pPr>
            <a:r>
              <a:rPr lang="it-IT" dirty="0" smtClean="0"/>
              <a:t>    In base all’integrità della cute sovrastante, si riconoscono 2 tipi di fratture:</a:t>
            </a:r>
          </a:p>
          <a:p>
            <a:pPr algn="just"/>
            <a:r>
              <a:rPr lang="it-IT" b="1" dirty="0" smtClean="0">
                <a:solidFill>
                  <a:srgbClr val="FF0000"/>
                </a:solidFill>
              </a:rPr>
              <a:t>ESPOSTE</a:t>
            </a:r>
            <a:r>
              <a:rPr lang="it-IT" dirty="0" smtClean="0">
                <a:solidFill>
                  <a:srgbClr val="FF0000"/>
                </a:solidFill>
              </a:rPr>
              <a:t>: </a:t>
            </a:r>
            <a:r>
              <a:rPr lang="it-IT" dirty="0" smtClean="0"/>
              <a:t>il trauma ha lacerato muscoli e cute sovrastanti e le ossa comunicano con l’esterno;</a:t>
            </a:r>
          </a:p>
          <a:p>
            <a:pPr algn="just"/>
            <a:r>
              <a:rPr lang="it-IT" b="1" dirty="0" smtClean="0">
                <a:solidFill>
                  <a:srgbClr val="FF0000"/>
                </a:solidFill>
              </a:rPr>
              <a:t>CHIUSE</a:t>
            </a:r>
            <a:r>
              <a:rPr lang="it-IT" dirty="0" smtClean="0">
                <a:solidFill>
                  <a:srgbClr val="FF0000"/>
                </a:solidFill>
              </a:rPr>
              <a:t>: </a:t>
            </a:r>
            <a:r>
              <a:rPr lang="it-IT" dirty="0" smtClean="0"/>
              <a:t>il trauma ha portato ad una rottura delle ossa ma muscoli e cute sovrastanti sono intatti per cui queste non comunicano con l’esterno.</a:t>
            </a:r>
            <a:endParaRPr lang="it-IT"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121</a:t>
            </a:fld>
            <a:endParaRPr lang="it-IT"/>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descr="C:\Users\Chiara\Pictures\frattura chiusa ed esposta.jpg"/>
          <p:cNvPicPr>
            <a:picLocks noGrp="1" noChangeAspect="1" noChangeArrowheads="1"/>
          </p:cNvPicPr>
          <p:nvPr>
            <p:ph idx="1"/>
          </p:nvPr>
        </p:nvPicPr>
        <p:blipFill>
          <a:blip r:embed="rId2" cstate="print"/>
          <a:srcRect/>
          <a:stretch>
            <a:fillRect/>
          </a:stretch>
        </p:blipFill>
        <p:spPr bwMode="auto">
          <a:xfrm>
            <a:off x="1043608" y="836712"/>
            <a:ext cx="6984777" cy="5289451"/>
          </a:xfrm>
          <a:prstGeom prst="rect">
            <a:avLst/>
          </a:prstGeom>
          <a:noFill/>
        </p:spPr>
      </p:pic>
      <p:sp>
        <p:nvSpPr>
          <p:cNvPr id="3" name="Slide Number Placeholder 2"/>
          <p:cNvSpPr>
            <a:spLocks noGrp="1"/>
          </p:cNvSpPr>
          <p:nvPr>
            <p:ph type="sldNum" sz="quarter" idx="12"/>
          </p:nvPr>
        </p:nvSpPr>
        <p:spPr/>
        <p:txBody>
          <a:bodyPr/>
          <a:lstStyle/>
          <a:p>
            <a:fld id="{40422247-A824-4162-AD4D-8B4E01F97AD5}" type="slidenum">
              <a:rPr lang="it-IT" smtClean="0"/>
              <a:pPr/>
              <a:t>122</a:t>
            </a:fld>
            <a:endParaRPr lang="it-IT"/>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l"/>
            <a:r>
              <a:rPr lang="it-IT" sz="3200" dirty="0" smtClean="0"/>
              <a:t>Inoltre, in base alla posizione dei 2 monconi ossei rispetto all’asse, le fratture vengono classificate in:</a:t>
            </a:r>
            <a:endParaRPr lang="it-IT" sz="3200" dirty="0"/>
          </a:p>
        </p:txBody>
      </p:sp>
      <p:sp>
        <p:nvSpPr>
          <p:cNvPr id="3" name="Segnaposto contenuto 2"/>
          <p:cNvSpPr>
            <a:spLocks noGrp="1"/>
          </p:cNvSpPr>
          <p:nvPr>
            <p:ph idx="1"/>
          </p:nvPr>
        </p:nvSpPr>
        <p:spPr>
          <a:xfrm>
            <a:off x="457200" y="1772816"/>
            <a:ext cx="4690864" cy="4752528"/>
          </a:xfrm>
        </p:spPr>
        <p:txBody>
          <a:bodyPr/>
          <a:lstStyle/>
          <a:p>
            <a:r>
              <a:rPr lang="it-IT" b="1" dirty="0" smtClean="0"/>
              <a:t>COMPOSTE</a:t>
            </a:r>
            <a:r>
              <a:rPr lang="it-IT" dirty="0" smtClean="0"/>
              <a:t>: se i 2 monconi ossei sono allineati;</a:t>
            </a:r>
          </a:p>
          <a:p>
            <a:pPr>
              <a:buNone/>
            </a:pPr>
            <a:endParaRPr lang="it-IT" dirty="0" smtClean="0"/>
          </a:p>
          <a:p>
            <a:r>
              <a:rPr lang="it-IT" b="1" dirty="0" smtClean="0"/>
              <a:t>SCOMPOSTE</a:t>
            </a:r>
            <a:r>
              <a:rPr lang="it-IT" dirty="0" smtClean="0"/>
              <a:t>: se i 2 monconi ossei non sono allineati.</a:t>
            </a:r>
            <a:endParaRPr lang="it-IT" dirty="0"/>
          </a:p>
        </p:txBody>
      </p:sp>
      <p:sp>
        <p:nvSpPr>
          <p:cNvPr id="1026" name="AutoShape 2" descr="http://spazioinwind.libero.it/palermo21/gruppo_pa_xxi/tecnica/pronto_soccorso/frattura0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8" name="Picture 4" descr="C:\Users\Chiara\Pictures\frafra.gif"/>
          <p:cNvPicPr>
            <a:picLocks noChangeAspect="1" noChangeArrowheads="1"/>
          </p:cNvPicPr>
          <p:nvPr/>
        </p:nvPicPr>
        <p:blipFill>
          <a:blip r:embed="rId2" cstate="print"/>
          <a:srcRect/>
          <a:stretch>
            <a:fillRect/>
          </a:stretch>
        </p:blipFill>
        <p:spPr bwMode="auto">
          <a:xfrm>
            <a:off x="5220072" y="1772816"/>
            <a:ext cx="3312368" cy="4131682"/>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123</a:t>
            </a:fld>
            <a:endParaRPr lang="it-IT"/>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dirty="0" smtClean="0">
                <a:solidFill>
                  <a:srgbClr val="FF0000"/>
                </a:solidFill>
              </a:rPr>
              <a:t> </a:t>
            </a:r>
            <a:r>
              <a:rPr lang="it-IT" sz="6000" b="1" dirty="0" smtClean="0">
                <a:solidFill>
                  <a:srgbClr val="FF0000"/>
                </a:solidFill>
              </a:rPr>
              <a:t>COME AGIRE</a:t>
            </a:r>
            <a:endParaRPr lang="it-IT" sz="6000" b="1" dirty="0">
              <a:solidFill>
                <a:srgbClr val="FF0000"/>
              </a:solidFill>
            </a:endParaRPr>
          </a:p>
        </p:txBody>
      </p:sp>
      <p:sp>
        <p:nvSpPr>
          <p:cNvPr id="3" name="Segnaposto contenuto 2"/>
          <p:cNvSpPr>
            <a:spLocks noGrp="1"/>
          </p:cNvSpPr>
          <p:nvPr>
            <p:ph idx="1"/>
          </p:nvPr>
        </p:nvSpPr>
        <p:spPr>
          <a:xfrm>
            <a:off x="457200" y="1340768"/>
            <a:ext cx="8229600" cy="5112568"/>
          </a:xfrm>
        </p:spPr>
        <p:txBody>
          <a:bodyPr/>
          <a:lstStyle/>
          <a:p>
            <a:pPr marL="514350" indent="-514350" algn="just">
              <a:buAutoNum type="arabicPeriod"/>
            </a:pPr>
            <a:r>
              <a:rPr lang="it-IT" dirty="0" smtClean="0"/>
              <a:t>Chiamare il 118;</a:t>
            </a:r>
            <a:endParaRPr lang="it-IT" dirty="0"/>
          </a:p>
          <a:p>
            <a:pPr marL="514350" indent="-514350" algn="just">
              <a:buAutoNum type="arabicPeriod"/>
            </a:pPr>
            <a:r>
              <a:rPr lang="it-IT" dirty="0" smtClean="0"/>
              <a:t>Applicare il ghiaccio;</a:t>
            </a:r>
          </a:p>
          <a:p>
            <a:pPr marL="514350" indent="-514350" algn="just">
              <a:buFont typeface="+mj-lt"/>
              <a:buAutoNum type="arabicPeriod"/>
            </a:pPr>
            <a:r>
              <a:rPr lang="it-IT" dirty="0" smtClean="0"/>
              <a:t>Immobilizzare la sede del trauma;</a:t>
            </a:r>
          </a:p>
          <a:p>
            <a:pPr marL="514350" indent="-514350" algn="just">
              <a:buFont typeface="+mj-lt"/>
              <a:buAutoNum type="arabicPeriod"/>
            </a:pPr>
            <a:r>
              <a:rPr lang="it-IT" dirty="0" smtClean="0"/>
              <a:t>Se la frattura è esposta, medicare la ferita e tamponare l’emorragia.</a:t>
            </a:r>
          </a:p>
          <a:p>
            <a:pPr marL="514350" indent="-514350" algn="just">
              <a:buNone/>
            </a:pPr>
            <a:endParaRPr lang="it-IT" dirty="0"/>
          </a:p>
        </p:txBody>
      </p:sp>
      <p:pic>
        <p:nvPicPr>
          <p:cNvPr id="1026" name="Picture 2" descr="C:\Users\Chiara\Pictures\trattamento frattura.jpg"/>
          <p:cNvPicPr>
            <a:picLocks noChangeAspect="1" noChangeArrowheads="1"/>
          </p:cNvPicPr>
          <p:nvPr/>
        </p:nvPicPr>
        <p:blipFill>
          <a:blip r:embed="rId2" cstate="print"/>
          <a:srcRect/>
          <a:stretch>
            <a:fillRect/>
          </a:stretch>
        </p:blipFill>
        <p:spPr bwMode="auto">
          <a:xfrm>
            <a:off x="2915816" y="4149080"/>
            <a:ext cx="3295348" cy="247397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124</a:t>
            </a:fld>
            <a:endParaRPr lang="it-IT"/>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COSA NON FARE</a:t>
            </a:r>
            <a:endParaRPr lang="it-IT" sz="6000" b="1" dirty="0">
              <a:solidFill>
                <a:srgbClr val="FF0000"/>
              </a:solidFill>
            </a:endParaRPr>
          </a:p>
        </p:txBody>
      </p:sp>
      <p:sp>
        <p:nvSpPr>
          <p:cNvPr id="3" name="Segnaposto contenuto 2"/>
          <p:cNvSpPr>
            <a:spLocks noGrp="1"/>
          </p:cNvSpPr>
          <p:nvPr>
            <p:ph idx="1"/>
          </p:nvPr>
        </p:nvSpPr>
        <p:spPr>
          <a:xfrm>
            <a:off x="457200" y="1340768"/>
            <a:ext cx="8229600" cy="4785395"/>
          </a:xfrm>
        </p:spPr>
        <p:txBody>
          <a:bodyPr/>
          <a:lstStyle/>
          <a:p>
            <a:pPr marL="514350" indent="-514350"/>
            <a:r>
              <a:rPr lang="it-IT" dirty="0" smtClean="0"/>
              <a:t>Non applicare calore alla sede del trauma;</a:t>
            </a:r>
          </a:p>
          <a:p>
            <a:pPr marL="514350" indent="-514350"/>
            <a:r>
              <a:rPr lang="it-IT" dirty="0" smtClean="0"/>
              <a:t>Non massaggiare;</a:t>
            </a:r>
          </a:p>
          <a:p>
            <a:pPr marL="514350" indent="-514350"/>
            <a:r>
              <a:rPr lang="it-IT" dirty="0" smtClean="0"/>
              <a:t>Non tentare assolutamente di ridurre la frattura!!!!!</a:t>
            </a:r>
          </a:p>
          <a:p>
            <a:pPr algn="ctr">
              <a:buNone/>
            </a:pPr>
            <a:endParaRPr lang="it-IT" dirty="0" smtClean="0"/>
          </a:p>
        </p:txBody>
      </p:sp>
      <p:pic>
        <p:nvPicPr>
          <p:cNvPr id="75778" name="Picture 2" descr="https://encrypted-tbn1.gstatic.com/images?q=tbn:ANd9GcR2eHt9yzBvSzVW-C7KLTyVE2DkvW_Vmj8ciW-CRVQa4ugGUHfCww"/>
          <p:cNvPicPr>
            <a:picLocks noChangeAspect="1" noChangeArrowheads="1"/>
          </p:cNvPicPr>
          <p:nvPr/>
        </p:nvPicPr>
        <p:blipFill>
          <a:blip r:embed="rId2" cstate="print"/>
          <a:srcRect/>
          <a:stretch>
            <a:fillRect/>
          </a:stretch>
        </p:blipFill>
        <p:spPr bwMode="auto">
          <a:xfrm>
            <a:off x="2555776" y="3573016"/>
            <a:ext cx="4435907" cy="3017072"/>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125</a:t>
            </a:fld>
            <a:endParaRPr lang="it-IT"/>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260648"/>
            <a:ext cx="8229600" cy="5865515"/>
          </a:xfrm>
        </p:spPr>
        <p:txBody>
          <a:bodyPr>
            <a:normAutofit/>
          </a:bodyPr>
          <a:lstStyle/>
          <a:p>
            <a:endParaRPr lang="it-IT" dirty="0" smtClean="0"/>
          </a:p>
          <a:p>
            <a:endParaRPr lang="it-IT" dirty="0" smtClean="0"/>
          </a:p>
          <a:p>
            <a:pPr algn="ctr">
              <a:buNone/>
            </a:pPr>
            <a:r>
              <a:rPr lang="it-IT" sz="5400" b="1" dirty="0" smtClean="0">
                <a:solidFill>
                  <a:srgbClr val="FF0000"/>
                </a:solidFill>
              </a:rPr>
              <a:t>4. TRAUMA CRANICO, TORACICO, DEL BACINO E DELLA COLONNA VERTEBRALE</a:t>
            </a:r>
            <a:endParaRPr lang="it-IT" sz="54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126</a:t>
            </a:fld>
            <a:endParaRPr lang="it-IT"/>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1) TRAUMA CRANICO</a:t>
            </a:r>
            <a:endParaRPr lang="it-IT" sz="5400" b="1" dirty="0">
              <a:solidFill>
                <a:srgbClr val="FF0000"/>
              </a:solidFill>
            </a:endParaRPr>
          </a:p>
        </p:txBody>
      </p:sp>
      <p:sp>
        <p:nvSpPr>
          <p:cNvPr id="3" name="Segnaposto contenuto 2"/>
          <p:cNvSpPr>
            <a:spLocks noGrp="1"/>
          </p:cNvSpPr>
          <p:nvPr>
            <p:ph idx="1"/>
          </p:nvPr>
        </p:nvSpPr>
        <p:spPr>
          <a:xfrm>
            <a:off x="457200" y="1268761"/>
            <a:ext cx="8291264" cy="3600399"/>
          </a:xfrm>
        </p:spPr>
        <p:txBody>
          <a:bodyPr>
            <a:normAutofit fontScale="92500"/>
          </a:bodyPr>
          <a:lstStyle/>
          <a:p>
            <a:pPr marL="0" indent="0">
              <a:buNone/>
            </a:pPr>
            <a:r>
              <a:rPr lang="it-IT" dirty="0" smtClean="0"/>
              <a:t>Il trauma cranico è una situazione in cui un trauma improvviso determina un danno cerebrale.</a:t>
            </a:r>
          </a:p>
          <a:p>
            <a:pPr marL="0" indent="0">
              <a:buNone/>
            </a:pPr>
            <a:r>
              <a:rPr lang="it-IT" dirty="0" smtClean="0"/>
              <a:t>Possono presentarsi: perdita </a:t>
            </a:r>
            <a:r>
              <a:rPr lang="it-IT" dirty="0"/>
              <a:t>di coscienza, </a:t>
            </a:r>
            <a:r>
              <a:rPr lang="it-IT" dirty="0" smtClean="0"/>
              <a:t>ferite al </a:t>
            </a:r>
            <a:r>
              <a:rPr lang="it-IT" dirty="0"/>
              <a:t>cuoio capelluto, emorragia dal naso o </a:t>
            </a:r>
            <a:r>
              <a:rPr lang="it-IT" dirty="0" smtClean="0"/>
              <a:t>alle orecchie;</a:t>
            </a:r>
            <a:endParaRPr lang="it-IT" dirty="0"/>
          </a:p>
          <a:p>
            <a:pPr marL="0" indent="0">
              <a:buNone/>
            </a:pPr>
            <a:r>
              <a:rPr lang="it-IT" dirty="0"/>
              <a:t>Nelle forme gravi, possono </a:t>
            </a:r>
            <a:r>
              <a:rPr lang="it-IT" dirty="0" smtClean="0"/>
              <a:t>esserci: incoscienza, sonnolenza, disorientamento, </a:t>
            </a:r>
            <a:r>
              <a:rPr lang="it-IT" dirty="0"/>
              <a:t>p</a:t>
            </a:r>
            <a:r>
              <a:rPr lang="it-IT" dirty="0" smtClean="0"/>
              <a:t>aralisi </a:t>
            </a:r>
            <a:r>
              <a:rPr lang="it-IT" dirty="0"/>
              <a:t>di un lato del </a:t>
            </a:r>
            <a:r>
              <a:rPr lang="it-IT" dirty="0" smtClean="0"/>
              <a:t>corpo, vomito, vertigini </a:t>
            </a:r>
            <a:r>
              <a:rPr lang="it-IT" dirty="0"/>
              <a:t>e cefalea.</a:t>
            </a:r>
          </a:p>
        </p:txBody>
      </p:sp>
      <p:pic>
        <p:nvPicPr>
          <p:cNvPr id="4" name="Picture 2" descr="C:\Users\Chiara\Pictures\trauma cranico.jpg"/>
          <p:cNvPicPr>
            <a:picLocks noChangeAspect="1" noChangeArrowheads="1"/>
          </p:cNvPicPr>
          <p:nvPr/>
        </p:nvPicPr>
        <p:blipFill>
          <a:blip r:embed="rId2" cstate="print"/>
          <a:srcRect/>
          <a:stretch>
            <a:fillRect/>
          </a:stretch>
        </p:blipFill>
        <p:spPr bwMode="auto">
          <a:xfrm>
            <a:off x="5724128" y="4221088"/>
            <a:ext cx="3175000" cy="2387600"/>
          </a:xfrm>
          <a:prstGeom prst="rect">
            <a:avLst/>
          </a:prstGeom>
          <a:noFill/>
        </p:spPr>
      </p:pic>
      <p:sp>
        <p:nvSpPr>
          <p:cNvPr id="5" name="Slide Number Placeholder 4"/>
          <p:cNvSpPr>
            <a:spLocks noGrp="1"/>
          </p:cNvSpPr>
          <p:nvPr>
            <p:ph type="sldNum" sz="quarter" idx="12"/>
          </p:nvPr>
        </p:nvSpPr>
        <p:spPr/>
        <p:txBody>
          <a:bodyPr/>
          <a:lstStyle/>
          <a:p>
            <a:fld id="{40422247-A824-4162-AD4D-8B4E01F97AD5}" type="slidenum">
              <a:rPr lang="it-IT" smtClean="0"/>
              <a:pPr/>
              <a:t>127</a:t>
            </a:fld>
            <a:endParaRPr lang="it-IT"/>
          </a:p>
        </p:txBody>
      </p:sp>
    </p:spTree>
    <p:extLst>
      <p:ext uri="{BB962C8B-B14F-4D97-AF65-F5344CB8AC3E}">
        <p14:creationId xmlns="" xmlns:p14="http://schemas.microsoft.com/office/powerpoint/2010/main" val="37545839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a:t>
            </a:r>
            <a:endParaRPr lang="it-IT" sz="6600" b="1" dirty="0">
              <a:solidFill>
                <a:srgbClr val="FF0000"/>
              </a:solidFill>
            </a:endParaRPr>
          </a:p>
        </p:txBody>
      </p:sp>
      <p:sp>
        <p:nvSpPr>
          <p:cNvPr id="3" name="Segnaposto contenuto 2"/>
          <p:cNvSpPr>
            <a:spLocks noGrp="1"/>
          </p:cNvSpPr>
          <p:nvPr>
            <p:ph idx="1"/>
          </p:nvPr>
        </p:nvSpPr>
        <p:spPr>
          <a:xfrm>
            <a:off x="457200" y="1412776"/>
            <a:ext cx="8229600" cy="5112568"/>
          </a:xfrm>
        </p:spPr>
        <p:txBody>
          <a:bodyPr/>
          <a:lstStyle/>
          <a:p>
            <a:pPr marL="514350" indent="-514350"/>
            <a:r>
              <a:rPr lang="it-IT" dirty="0" smtClean="0"/>
              <a:t>Chiamare il 118;</a:t>
            </a:r>
            <a:endParaRPr lang="it-IT" dirty="0"/>
          </a:p>
          <a:p>
            <a:pPr marL="514350" indent="-514350"/>
            <a:r>
              <a:rPr lang="it-IT" dirty="0" smtClean="0"/>
              <a:t>Verificare </a:t>
            </a:r>
            <a:r>
              <a:rPr lang="it-IT" dirty="0"/>
              <a:t>lo stato di coscienza della </a:t>
            </a:r>
            <a:r>
              <a:rPr lang="it-IT" dirty="0" smtClean="0"/>
              <a:t>vittima e la </a:t>
            </a:r>
            <a:r>
              <a:rPr lang="it-IT" dirty="0"/>
              <a:t>presenza di respirazione </a:t>
            </a:r>
            <a:r>
              <a:rPr lang="it-IT" dirty="0" smtClean="0"/>
              <a:t>spontanea ed, eventualmente, effettuare le manovre di rianimazione cardio-polmonare;</a:t>
            </a:r>
            <a:endParaRPr lang="it-IT" dirty="0"/>
          </a:p>
          <a:p>
            <a:pPr marL="514350" indent="-514350"/>
            <a:r>
              <a:rPr lang="it-IT" dirty="0" smtClean="0"/>
              <a:t>Se </a:t>
            </a:r>
            <a:r>
              <a:rPr lang="it-IT" dirty="0"/>
              <a:t>è possibile, coprire la vittima.</a:t>
            </a:r>
          </a:p>
        </p:txBody>
      </p:sp>
      <p:sp>
        <p:nvSpPr>
          <p:cNvPr id="4" name="Slide Number Placeholder 3"/>
          <p:cNvSpPr>
            <a:spLocks noGrp="1"/>
          </p:cNvSpPr>
          <p:nvPr>
            <p:ph type="sldNum" sz="quarter" idx="12"/>
          </p:nvPr>
        </p:nvSpPr>
        <p:spPr/>
        <p:txBody>
          <a:bodyPr/>
          <a:lstStyle/>
          <a:p>
            <a:fld id="{40422247-A824-4162-AD4D-8B4E01F97AD5}" type="slidenum">
              <a:rPr lang="it-IT" smtClean="0"/>
              <a:pPr/>
              <a:t>128</a:t>
            </a:fld>
            <a:endParaRPr lang="it-IT"/>
          </a:p>
        </p:txBody>
      </p:sp>
    </p:spTree>
    <p:extLst>
      <p:ext uri="{BB962C8B-B14F-4D97-AF65-F5344CB8AC3E}">
        <p14:creationId xmlns="" xmlns:p14="http://schemas.microsoft.com/office/powerpoint/2010/main" val="3639790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COSA NON FARE</a:t>
            </a:r>
            <a:endParaRPr lang="it-IT" sz="6000" b="1" dirty="0">
              <a:solidFill>
                <a:srgbClr val="FF0000"/>
              </a:solidFill>
            </a:endParaRPr>
          </a:p>
        </p:txBody>
      </p:sp>
      <p:sp>
        <p:nvSpPr>
          <p:cNvPr id="3" name="Segnaposto contenuto 2"/>
          <p:cNvSpPr>
            <a:spLocks noGrp="1"/>
          </p:cNvSpPr>
          <p:nvPr>
            <p:ph idx="1"/>
          </p:nvPr>
        </p:nvSpPr>
        <p:spPr>
          <a:xfrm>
            <a:off x="457200" y="1412776"/>
            <a:ext cx="8229600" cy="4713387"/>
          </a:xfrm>
        </p:spPr>
        <p:txBody>
          <a:bodyPr/>
          <a:lstStyle/>
          <a:p>
            <a:pPr marL="285750" indent="-285750"/>
            <a:r>
              <a:rPr lang="it-IT" dirty="0" smtClean="0"/>
              <a:t>Non bloccare l’eventuale fuoriuscita di sangue da naso, orecchie e bocca!!!</a:t>
            </a:r>
          </a:p>
          <a:p>
            <a:pPr marL="285750" indent="-285750"/>
            <a:r>
              <a:rPr lang="it-IT" dirty="0" smtClean="0"/>
              <a:t>Non rimuovere eventuali oggetti conficcati!!!</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129</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OMISSIONE </a:t>
            </a:r>
            <a:r>
              <a:rPr lang="it-IT" b="1" dirty="0" err="1" smtClean="0">
                <a:solidFill>
                  <a:srgbClr val="FF0000"/>
                </a:solidFill>
              </a:rPr>
              <a:t>DI</a:t>
            </a:r>
            <a:r>
              <a:rPr lang="it-IT" b="1" dirty="0" smtClean="0">
                <a:solidFill>
                  <a:srgbClr val="FF0000"/>
                </a:solidFill>
              </a:rPr>
              <a:t> SOCCORSO </a:t>
            </a:r>
            <a:r>
              <a:rPr lang="it-IT" sz="3100" b="1" dirty="0" smtClean="0">
                <a:solidFill>
                  <a:srgbClr val="FF0000"/>
                </a:solidFill>
              </a:rPr>
              <a:t>(art. 593 c.p.)</a:t>
            </a:r>
            <a:endParaRPr lang="it-IT" sz="3100" b="1" dirty="0">
              <a:solidFill>
                <a:srgbClr val="FF0000"/>
              </a:solidFill>
            </a:endParaRPr>
          </a:p>
        </p:txBody>
      </p:sp>
      <p:sp>
        <p:nvSpPr>
          <p:cNvPr id="3" name="Segnaposto contenuto 2"/>
          <p:cNvSpPr>
            <a:spLocks noGrp="1"/>
          </p:cNvSpPr>
          <p:nvPr>
            <p:ph idx="1"/>
          </p:nvPr>
        </p:nvSpPr>
        <p:spPr>
          <a:xfrm>
            <a:off x="457200" y="1268760"/>
            <a:ext cx="8229600" cy="5328592"/>
          </a:xfrm>
        </p:spPr>
        <p:txBody>
          <a:bodyPr>
            <a:normAutofit fontScale="85000" lnSpcReduction="10000"/>
          </a:bodyPr>
          <a:lstStyle/>
          <a:p>
            <a:pPr marL="0" indent="0" algn="just">
              <a:buNone/>
            </a:pPr>
            <a:r>
              <a:rPr lang="it-IT" dirty="0" smtClean="0"/>
              <a:t>“</a:t>
            </a:r>
            <a:r>
              <a:rPr lang="it-IT" b="1" dirty="0" smtClean="0"/>
              <a:t>Chiunque, trovando abbandonato </a:t>
            </a:r>
            <a:r>
              <a:rPr lang="it-IT" dirty="0" smtClean="0"/>
              <a:t>o smarrito </a:t>
            </a:r>
            <a:r>
              <a:rPr lang="it-IT" b="1" dirty="0" smtClean="0"/>
              <a:t>un fanciullo</a:t>
            </a:r>
            <a:r>
              <a:rPr lang="it-IT" dirty="0" smtClean="0"/>
              <a:t>, minore degli anni 10, </a:t>
            </a:r>
            <a:r>
              <a:rPr lang="it-IT" b="1" dirty="0" smtClean="0"/>
              <a:t>o un’altra persona incapace di provvedere a se stessa</a:t>
            </a:r>
            <a:r>
              <a:rPr lang="it-IT" dirty="0" smtClean="0"/>
              <a:t> per malattia di mente o di corpo, per vecchiaia o altra causa, </a:t>
            </a:r>
            <a:r>
              <a:rPr lang="it-IT" b="1" dirty="0" smtClean="0"/>
              <a:t>omette di darne immediato avviso alle autorità, è punito con la reclusione fino ad 1 anno o con la multa</a:t>
            </a:r>
            <a:r>
              <a:rPr lang="it-IT" dirty="0" smtClean="0"/>
              <a:t> fino a </a:t>
            </a:r>
            <a:r>
              <a:rPr lang="el-GR" dirty="0" smtClean="0"/>
              <a:t>€</a:t>
            </a:r>
            <a:r>
              <a:rPr lang="it-IT" dirty="0" smtClean="0"/>
              <a:t> 2.500).</a:t>
            </a:r>
          </a:p>
          <a:p>
            <a:pPr marL="0" indent="0" algn="just">
              <a:buNone/>
            </a:pPr>
            <a:r>
              <a:rPr lang="it-IT" b="1" dirty="0" smtClean="0"/>
              <a:t>Alla stessa pena soggiace chi, trovando un corpo umano che sia o sembri inanimato</a:t>
            </a:r>
            <a:r>
              <a:rPr lang="it-IT" dirty="0" smtClean="0"/>
              <a:t>, ovvero </a:t>
            </a:r>
            <a:r>
              <a:rPr lang="it-IT" b="1" dirty="0" smtClean="0"/>
              <a:t>una persona ferita o </a:t>
            </a:r>
            <a:r>
              <a:rPr lang="it-IT" dirty="0" smtClean="0"/>
              <a:t>altrimenti </a:t>
            </a:r>
            <a:r>
              <a:rPr lang="it-IT" b="1" dirty="0" smtClean="0"/>
              <a:t>in pericolo, omette di darne l’assistenza occorrente o di darne immediato avviso alle autorità</a:t>
            </a:r>
            <a:r>
              <a:rPr lang="it-IT" dirty="0" smtClean="0"/>
              <a:t>.</a:t>
            </a:r>
          </a:p>
          <a:p>
            <a:pPr marL="0" indent="0" algn="just">
              <a:buNone/>
            </a:pPr>
            <a:r>
              <a:rPr lang="it-IT" dirty="0" smtClean="0"/>
              <a:t>Se da siffatta condotta del colpevole deriva una lesione personale la pena è aumentata, se ne deriva la morte la pena è raddoppiata”.</a:t>
            </a:r>
          </a:p>
        </p:txBody>
      </p:sp>
      <p:sp>
        <p:nvSpPr>
          <p:cNvPr id="4" name="Slide Number Placeholder 3"/>
          <p:cNvSpPr>
            <a:spLocks noGrp="1"/>
          </p:cNvSpPr>
          <p:nvPr>
            <p:ph type="sldNum" sz="quarter" idx="12"/>
          </p:nvPr>
        </p:nvSpPr>
        <p:spPr/>
        <p:txBody>
          <a:bodyPr/>
          <a:lstStyle/>
          <a:p>
            <a:fld id="{40422247-A824-4162-AD4D-8B4E01F97AD5}" type="slidenum">
              <a:rPr lang="it-IT" smtClean="0"/>
              <a:pPr/>
              <a:t>13</a:t>
            </a:fld>
            <a:endParaRPr lang="it-IT"/>
          </a:p>
        </p:txBody>
      </p:sp>
    </p:spTree>
    <p:extLst>
      <p:ext uri="{BB962C8B-B14F-4D97-AF65-F5344CB8AC3E}">
        <p14:creationId xmlns="" xmlns:p14="http://schemas.microsoft.com/office/powerpoint/2010/main" val="128230843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2) TRAUMA TORACICO</a:t>
            </a:r>
            <a:endParaRPr lang="it-IT" sz="6000" b="1" dirty="0">
              <a:solidFill>
                <a:srgbClr val="FF0000"/>
              </a:solidFill>
            </a:endParaRPr>
          </a:p>
        </p:txBody>
      </p:sp>
      <p:sp>
        <p:nvSpPr>
          <p:cNvPr id="3" name="Segnaposto contenuto 2"/>
          <p:cNvSpPr>
            <a:spLocks noGrp="1"/>
          </p:cNvSpPr>
          <p:nvPr>
            <p:ph idx="1"/>
          </p:nvPr>
        </p:nvSpPr>
        <p:spPr>
          <a:xfrm>
            <a:off x="457200" y="1268760"/>
            <a:ext cx="8229600" cy="4857403"/>
          </a:xfrm>
        </p:spPr>
        <p:txBody>
          <a:bodyPr>
            <a:normAutofit/>
          </a:bodyPr>
          <a:lstStyle/>
          <a:p>
            <a:pPr marL="0" indent="0" algn="just">
              <a:buNone/>
            </a:pPr>
            <a:r>
              <a:rPr lang="it-IT" dirty="0" smtClean="0"/>
              <a:t>Il trauma toracico è una lesione più o meno grave del torace, dovuta ad un agente esterno; può coinvolgere la parete ossea del torace, la pleura, i polmoni, il diaframma o il contenuto del mediastino.</a:t>
            </a:r>
          </a:p>
          <a:p>
            <a:pPr marL="0" indent="0" algn="just">
              <a:buNone/>
            </a:pPr>
            <a:endParaRPr lang="it-IT" dirty="0"/>
          </a:p>
        </p:txBody>
      </p:sp>
      <p:pic>
        <p:nvPicPr>
          <p:cNvPr id="9218" name="Picture 2" descr="C:\Users\Chiara\Pictures\trauma toracico.jpg"/>
          <p:cNvPicPr>
            <a:picLocks noChangeAspect="1" noChangeArrowheads="1"/>
          </p:cNvPicPr>
          <p:nvPr/>
        </p:nvPicPr>
        <p:blipFill>
          <a:blip r:embed="rId2" cstate="print"/>
          <a:srcRect/>
          <a:stretch>
            <a:fillRect/>
          </a:stretch>
        </p:blipFill>
        <p:spPr bwMode="auto">
          <a:xfrm>
            <a:off x="3347864" y="3501008"/>
            <a:ext cx="3960440" cy="2965546"/>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130</a:t>
            </a:fld>
            <a:endParaRPr lang="it-IT"/>
          </a:p>
        </p:txBody>
      </p:sp>
    </p:spTree>
    <p:extLst>
      <p:ext uri="{BB962C8B-B14F-4D97-AF65-F5344CB8AC3E}">
        <p14:creationId xmlns="" xmlns:p14="http://schemas.microsoft.com/office/powerpoint/2010/main" val="191982387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a:t>
            </a:r>
            <a:endParaRPr lang="it-IT" sz="6600" b="1" dirty="0">
              <a:solidFill>
                <a:srgbClr val="FF0000"/>
              </a:solidFill>
            </a:endParaRPr>
          </a:p>
        </p:txBody>
      </p:sp>
      <p:sp>
        <p:nvSpPr>
          <p:cNvPr id="3" name="Segnaposto contenuto 2"/>
          <p:cNvSpPr>
            <a:spLocks noGrp="1"/>
          </p:cNvSpPr>
          <p:nvPr>
            <p:ph idx="1"/>
          </p:nvPr>
        </p:nvSpPr>
        <p:spPr/>
        <p:txBody>
          <a:bodyPr/>
          <a:lstStyle/>
          <a:p>
            <a:pPr marL="514350" indent="-514350"/>
            <a:r>
              <a:rPr lang="it-IT" dirty="0" smtClean="0"/>
              <a:t>Chiamare il 118;</a:t>
            </a:r>
          </a:p>
          <a:p>
            <a:pPr marL="514350" indent="-514350"/>
            <a:r>
              <a:rPr lang="it-IT" dirty="0" smtClean="0"/>
              <a:t>Valutare lo stato di coscienza e la presenza di respirazione spontanea;</a:t>
            </a:r>
          </a:p>
          <a:p>
            <a:pPr marL="514350" indent="-514350"/>
            <a:r>
              <a:rPr lang="it-IT" dirty="0" smtClean="0"/>
              <a:t>Il trasporto all'ospedale va effettuato nella posizione meno dolorosa possibile per l’infortunato.</a:t>
            </a:r>
          </a:p>
          <a:p>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131</a:t>
            </a:fld>
            <a:endParaRPr lang="it-IT"/>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282154"/>
          </a:xfrm>
        </p:spPr>
        <p:txBody>
          <a:bodyPr>
            <a:noAutofit/>
          </a:bodyPr>
          <a:lstStyle/>
          <a:p>
            <a:r>
              <a:rPr lang="it-IT" sz="4800" b="1" dirty="0" smtClean="0">
                <a:solidFill>
                  <a:srgbClr val="FF0000"/>
                </a:solidFill>
              </a:rPr>
              <a:t>3) TRAUMI DEL BACINO E DELLA COLONNA VERTEBRALE</a:t>
            </a:r>
            <a:endParaRPr lang="it-IT" sz="4800" b="1" dirty="0">
              <a:solidFill>
                <a:srgbClr val="FF0000"/>
              </a:solidFill>
            </a:endParaRPr>
          </a:p>
        </p:txBody>
      </p:sp>
      <p:sp>
        <p:nvSpPr>
          <p:cNvPr id="3" name="Segnaposto contenuto 2"/>
          <p:cNvSpPr>
            <a:spLocks noGrp="1"/>
          </p:cNvSpPr>
          <p:nvPr>
            <p:ph idx="1"/>
          </p:nvPr>
        </p:nvSpPr>
        <p:spPr>
          <a:xfrm>
            <a:off x="467544" y="1844824"/>
            <a:ext cx="5544616" cy="4680520"/>
          </a:xfrm>
        </p:spPr>
        <p:txBody>
          <a:bodyPr>
            <a:normAutofit fontScale="77500" lnSpcReduction="20000"/>
          </a:bodyPr>
          <a:lstStyle/>
          <a:p>
            <a:pPr marL="0" indent="0" algn="just">
              <a:buNone/>
            </a:pPr>
            <a:r>
              <a:rPr lang="it-IT" dirty="0" smtClean="0"/>
              <a:t>I traumi del bacino e della colonna vertebrale sono molto pericolosi in quanto spostamenti </a:t>
            </a:r>
            <a:r>
              <a:rPr lang="it-IT" dirty="0"/>
              <a:t>anche </a:t>
            </a:r>
            <a:r>
              <a:rPr lang="it-IT" dirty="0" smtClean="0"/>
              <a:t>minimi dell'infortunato possono rivelarsi molto dannosi perché possono ledere il midollo spinale.</a:t>
            </a:r>
          </a:p>
          <a:p>
            <a:pPr marL="0" indent="0" algn="just">
              <a:buNone/>
            </a:pPr>
            <a:r>
              <a:rPr lang="it-IT" dirty="0" smtClean="0"/>
              <a:t>Le lesioni al midollo spinale si manifestano con:</a:t>
            </a:r>
          </a:p>
          <a:p>
            <a:pPr marL="0" indent="0" algn="just"/>
            <a:r>
              <a:rPr lang="it-IT" dirty="0" smtClean="0"/>
              <a:t> dolore localizzato;</a:t>
            </a:r>
          </a:p>
          <a:p>
            <a:pPr marL="0" indent="0" algn="just"/>
            <a:r>
              <a:rPr lang="it-IT" dirty="0" smtClean="0"/>
              <a:t> impossibilità a reggersi in piedi;</a:t>
            </a:r>
          </a:p>
          <a:p>
            <a:pPr marL="0" indent="0" algn="just"/>
            <a:r>
              <a:rPr lang="it-IT" dirty="0" smtClean="0"/>
              <a:t> rigidità;</a:t>
            </a:r>
          </a:p>
          <a:p>
            <a:pPr marL="0" indent="0" algn="just"/>
            <a:r>
              <a:rPr lang="it-IT" dirty="0" smtClean="0"/>
              <a:t> perdita della sensibilità in determinate parti del corpo.</a:t>
            </a:r>
            <a:endParaRPr lang="it-IT" dirty="0"/>
          </a:p>
        </p:txBody>
      </p:sp>
      <p:pic>
        <p:nvPicPr>
          <p:cNvPr id="3074" name="Picture 2" descr="C:\Users\Chiara\Pictures\colonna.jpg"/>
          <p:cNvPicPr>
            <a:picLocks noChangeAspect="1" noChangeArrowheads="1"/>
          </p:cNvPicPr>
          <p:nvPr/>
        </p:nvPicPr>
        <p:blipFill>
          <a:blip r:embed="rId2" cstate="print"/>
          <a:srcRect/>
          <a:stretch>
            <a:fillRect/>
          </a:stretch>
        </p:blipFill>
        <p:spPr bwMode="auto">
          <a:xfrm>
            <a:off x="6190359" y="2276872"/>
            <a:ext cx="2552797" cy="334729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132</a:t>
            </a:fld>
            <a:endParaRPr lang="it-IT"/>
          </a:p>
        </p:txBody>
      </p:sp>
    </p:spTree>
    <p:extLst>
      <p:ext uri="{BB962C8B-B14F-4D97-AF65-F5344CB8AC3E}">
        <p14:creationId xmlns="" xmlns:p14="http://schemas.microsoft.com/office/powerpoint/2010/main" val="186134010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a:t>
            </a:r>
            <a:endParaRPr lang="it-IT" sz="6600" b="1" dirty="0">
              <a:solidFill>
                <a:srgbClr val="FF0000"/>
              </a:solidFill>
            </a:endParaRPr>
          </a:p>
        </p:txBody>
      </p:sp>
      <p:sp>
        <p:nvSpPr>
          <p:cNvPr id="3" name="Segnaposto contenuto 2"/>
          <p:cNvSpPr>
            <a:spLocks noGrp="1"/>
          </p:cNvSpPr>
          <p:nvPr>
            <p:ph idx="1"/>
          </p:nvPr>
        </p:nvSpPr>
        <p:spPr>
          <a:xfrm>
            <a:off x="457200" y="1412776"/>
            <a:ext cx="8229600" cy="4896544"/>
          </a:xfrm>
        </p:spPr>
        <p:txBody>
          <a:bodyPr>
            <a:normAutofit lnSpcReduction="10000"/>
          </a:bodyPr>
          <a:lstStyle/>
          <a:p>
            <a:pPr marL="514350" indent="-514350"/>
            <a:r>
              <a:rPr lang="it-IT" dirty="0" smtClean="0"/>
              <a:t>Chiamare il 118;</a:t>
            </a:r>
          </a:p>
          <a:p>
            <a:pPr marL="514350" indent="-514350"/>
            <a:r>
              <a:rPr lang="it-IT" dirty="0" smtClean="0"/>
              <a:t>Valutare lo stato di coscienza, la presenza di respirazione spontanea e la </a:t>
            </a:r>
            <a:r>
              <a:rPr lang="it-IT" dirty="0"/>
              <a:t>pervietà delle vie </a:t>
            </a:r>
            <a:r>
              <a:rPr lang="it-IT" dirty="0" smtClean="0"/>
              <a:t>aeree;</a:t>
            </a:r>
            <a:endParaRPr lang="it-IT" dirty="0"/>
          </a:p>
          <a:p>
            <a:pPr marL="514350" indent="-514350"/>
            <a:r>
              <a:rPr lang="it-IT" dirty="0" smtClean="0"/>
              <a:t>Coprire </a:t>
            </a:r>
            <a:r>
              <a:rPr lang="it-IT" dirty="0"/>
              <a:t>con una coperta </a:t>
            </a:r>
            <a:r>
              <a:rPr lang="it-IT" dirty="0" smtClean="0"/>
              <a:t>l’infortunato;</a:t>
            </a:r>
            <a:endParaRPr lang="it-IT" dirty="0"/>
          </a:p>
          <a:p>
            <a:pPr marL="514350" indent="-514350"/>
            <a:r>
              <a:rPr lang="it-IT" dirty="0" smtClean="0"/>
              <a:t>Sarebbe bene attendere il personale medico per eseguire qualsiasi manovra e non </a:t>
            </a:r>
            <a:r>
              <a:rPr lang="it-IT" dirty="0"/>
              <a:t>spostare l’infortunato (se non per sottrarlo </a:t>
            </a:r>
            <a:r>
              <a:rPr lang="it-IT" dirty="0" smtClean="0"/>
              <a:t>a gravi </a:t>
            </a:r>
            <a:r>
              <a:rPr lang="it-IT" dirty="0"/>
              <a:t>pericoli o per eseguire la RCP</a:t>
            </a:r>
            <a:r>
              <a:rPr lang="it-IT" dirty="0" smtClean="0"/>
              <a:t>) perché c’è il rischio di ledere il midollo spinale.</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133</a:t>
            </a:fld>
            <a:endParaRPr lang="it-IT"/>
          </a:p>
        </p:txBody>
      </p:sp>
    </p:spTree>
    <p:extLst>
      <p:ext uri="{BB962C8B-B14F-4D97-AF65-F5344CB8AC3E}">
        <p14:creationId xmlns="" xmlns:p14="http://schemas.microsoft.com/office/powerpoint/2010/main" val="392100455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8000" b="1" dirty="0" smtClean="0">
                <a:solidFill>
                  <a:srgbClr val="FF0000"/>
                </a:solidFill>
              </a:rPr>
              <a:t>5. AMPUTAZIONE</a:t>
            </a:r>
            <a:endParaRPr lang="it-IT" sz="8000" b="1" dirty="0">
              <a:solidFill>
                <a:srgbClr val="FF0000"/>
              </a:solidFill>
            </a:endParaRPr>
          </a:p>
        </p:txBody>
      </p:sp>
      <p:sp>
        <p:nvSpPr>
          <p:cNvPr id="3" name="Sottotitolo 2"/>
          <p:cNvSpPr>
            <a:spLocks noGrp="1"/>
          </p:cNvSpPr>
          <p:nvPr>
            <p:ph type="subTitle" idx="1"/>
          </p:nvPr>
        </p:nvSpPr>
        <p:spPr/>
        <p:txBody>
          <a:bodyPr/>
          <a:lstStyle/>
          <a:p>
            <a:endParaRPr lang="it-IT"/>
          </a:p>
        </p:txBody>
      </p:sp>
      <p:sp>
        <p:nvSpPr>
          <p:cNvPr id="4" name="Slide Number Placeholder 3"/>
          <p:cNvSpPr>
            <a:spLocks noGrp="1"/>
          </p:cNvSpPr>
          <p:nvPr>
            <p:ph type="sldNum" sz="quarter" idx="12"/>
          </p:nvPr>
        </p:nvSpPr>
        <p:spPr/>
        <p:txBody>
          <a:bodyPr/>
          <a:lstStyle/>
          <a:p>
            <a:fld id="{40422247-A824-4162-AD4D-8B4E01F97AD5}" type="slidenum">
              <a:rPr lang="it-IT" smtClean="0"/>
              <a:pPr/>
              <a:t>134</a:t>
            </a:fld>
            <a:endParaRPr lang="it-IT"/>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AMPUTAZIONE</a:t>
            </a:r>
            <a:endParaRPr lang="it-IT" sz="6000" b="1" dirty="0">
              <a:solidFill>
                <a:srgbClr val="FF0000"/>
              </a:solidFill>
            </a:endParaRPr>
          </a:p>
        </p:txBody>
      </p:sp>
      <p:sp>
        <p:nvSpPr>
          <p:cNvPr id="3" name="Segnaposto contenuto 2"/>
          <p:cNvSpPr>
            <a:spLocks noGrp="1"/>
          </p:cNvSpPr>
          <p:nvPr>
            <p:ph idx="1"/>
          </p:nvPr>
        </p:nvSpPr>
        <p:spPr>
          <a:xfrm>
            <a:off x="457200" y="1340768"/>
            <a:ext cx="8229600" cy="4785395"/>
          </a:xfrm>
        </p:spPr>
        <p:txBody>
          <a:bodyPr/>
          <a:lstStyle/>
          <a:p>
            <a:pPr marL="0" indent="0" algn="just">
              <a:buNone/>
            </a:pPr>
            <a:r>
              <a:rPr lang="it-IT" dirty="0" smtClean="0"/>
              <a:t>L’amputazione è la rimozione di una parte del corpo o di tessuto a seguito di un trauma fisico.</a:t>
            </a:r>
          </a:p>
          <a:p>
            <a:pPr marL="0" indent="0" algn="just">
              <a:buNone/>
            </a:pPr>
            <a:endParaRPr lang="it-IT" dirty="0"/>
          </a:p>
        </p:txBody>
      </p:sp>
      <p:pic>
        <p:nvPicPr>
          <p:cNvPr id="1026" name="Picture 2" descr="C:\Users\Chiara\Pictures\Primo soccorso\amputazione 2.jpg"/>
          <p:cNvPicPr>
            <a:picLocks noChangeAspect="1" noChangeArrowheads="1"/>
          </p:cNvPicPr>
          <p:nvPr/>
        </p:nvPicPr>
        <p:blipFill>
          <a:blip r:embed="rId2" cstate="print"/>
          <a:srcRect/>
          <a:stretch>
            <a:fillRect/>
          </a:stretch>
        </p:blipFill>
        <p:spPr bwMode="auto">
          <a:xfrm>
            <a:off x="2483768" y="2636912"/>
            <a:ext cx="4860032" cy="3645024"/>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135</a:t>
            </a:fld>
            <a:endParaRPr lang="it-IT"/>
          </a:p>
        </p:txBody>
      </p:sp>
    </p:spTree>
    <p:extLst>
      <p:ext uri="{BB962C8B-B14F-4D97-AF65-F5344CB8AC3E}">
        <p14:creationId xmlns="" xmlns:p14="http://schemas.microsoft.com/office/powerpoint/2010/main" val="354558659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a:t>
            </a:r>
            <a:endParaRPr lang="it-IT" sz="6600" b="1" dirty="0">
              <a:solidFill>
                <a:srgbClr val="FF0000"/>
              </a:solidFill>
            </a:endParaRPr>
          </a:p>
        </p:txBody>
      </p:sp>
      <p:sp>
        <p:nvSpPr>
          <p:cNvPr id="3" name="Segnaposto contenuto 2"/>
          <p:cNvSpPr>
            <a:spLocks noGrp="1"/>
          </p:cNvSpPr>
          <p:nvPr>
            <p:ph idx="1"/>
          </p:nvPr>
        </p:nvSpPr>
        <p:spPr>
          <a:xfrm>
            <a:off x="457200" y="1855365"/>
            <a:ext cx="8229600" cy="4525963"/>
          </a:xfrm>
        </p:spPr>
        <p:txBody>
          <a:bodyPr>
            <a:normAutofit fontScale="85000" lnSpcReduction="20000"/>
          </a:bodyPr>
          <a:lstStyle/>
          <a:p>
            <a:pPr marL="514350" indent="-514350"/>
            <a:r>
              <a:rPr lang="it-IT" dirty="0" smtClean="0"/>
              <a:t>Chiamare </a:t>
            </a:r>
            <a:r>
              <a:rPr lang="it-IT" dirty="0"/>
              <a:t>IMMEDIATAMENTE il 118;</a:t>
            </a:r>
          </a:p>
          <a:p>
            <a:pPr marL="514350" indent="-514350"/>
            <a:r>
              <a:rPr lang="it-IT" dirty="0" smtClean="0"/>
              <a:t>Indossare </a:t>
            </a:r>
            <a:r>
              <a:rPr lang="it-IT" dirty="0"/>
              <a:t>guanti e visiera paraschizzi;</a:t>
            </a:r>
          </a:p>
          <a:p>
            <a:pPr marL="514350" indent="-514350"/>
            <a:r>
              <a:rPr lang="it-IT" dirty="0" smtClean="0"/>
              <a:t>Cercare </a:t>
            </a:r>
            <a:r>
              <a:rPr lang="it-IT" dirty="0"/>
              <a:t>di fermare l’emorragia con la </a:t>
            </a:r>
            <a:r>
              <a:rPr lang="it-IT" dirty="0" smtClean="0"/>
              <a:t>compressione o</a:t>
            </a:r>
            <a:r>
              <a:rPr lang="it-IT" dirty="0"/>
              <a:t>, in secondo luogo, applicando il laccio </a:t>
            </a:r>
            <a:r>
              <a:rPr lang="it-IT" dirty="0" smtClean="0"/>
              <a:t>emostatico (o </a:t>
            </a:r>
            <a:r>
              <a:rPr lang="it-IT" dirty="0"/>
              <a:t>una cinta ALTA, o una corda DOPPIA) a </a:t>
            </a:r>
            <a:r>
              <a:rPr lang="it-IT" dirty="0" smtClean="0"/>
              <a:t>monte dell’amputazione</a:t>
            </a:r>
            <a:r>
              <a:rPr lang="it-IT" dirty="0"/>
              <a:t>;</a:t>
            </a:r>
          </a:p>
          <a:p>
            <a:pPr marL="514350" indent="-514350"/>
            <a:r>
              <a:rPr lang="it-IT" dirty="0" smtClean="0"/>
              <a:t>Rimuovere </a:t>
            </a:r>
            <a:r>
              <a:rPr lang="it-IT" dirty="0"/>
              <a:t>il laccio ~ ogni 20 minuti: all’inizio </a:t>
            </a:r>
            <a:r>
              <a:rPr lang="it-IT" dirty="0" smtClean="0"/>
              <a:t>il sangue </a:t>
            </a:r>
            <a:r>
              <a:rPr lang="it-IT" dirty="0"/>
              <a:t>esce molto scuro; </a:t>
            </a:r>
            <a:r>
              <a:rPr lang="it-IT" dirty="0" smtClean="0"/>
              <a:t>lasciarlo </a:t>
            </a:r>
            <a:r>
              <a:rPr lang="it-IT" dirty="0"/>
              <a:t>uscire finché </a:t>
            </a:r>
            <a:r>
              <a:rPr lang="it-IT" dirty="0" smtClean="0"/>
              <a:t>è scuro</a:t>
            </a:r>
            <a:r>
              <a:rPr lang="it-IT" dirty="0"/>
              <a:t>;</a:t>
            </a:r>
          </a:p>
          <a:p>
            <a:pPr marL="514350" indent="-514350"/>
            <a:r>
              <a:rPr lang="it-IT" dirty="0" smtClean="0"/>
              <a:t>Rimettere </a:t>
            </a:r>
            <a:r>
              <a:rPr lang="it-IT" dirty="0"/>
              <a:t>il laccio quando il sangue che esce è </a:t>
            </a:r>
            <a:r>
              <a:rPr lang="it-IT" dirty="0" smtClean="0"/>
              <a:t>color rosso </a:t>
            </a:r>
            <a:r>
              <a:rPr lang="it-IT" dirty="0"/>
              <a:t>vivo</a:t>
            </a:r>
            <a:r>
              <a:rPr lang="it-IT" dirty="0" smtClean="0"/>
              <a:t>.</a:t>
            </a:r>
          </a:p>
          <a:p>
            <a:pPr marL="514350" indent="-514350"/>
            <a:r>
              <a:rPr lang="it-IT" dirty="0" smtClean="0"/>
              <a:t>Non mettere sostanze sulla ferita.</a:t>
            </a:r>
            <a:endParaRPr lang="it-IT" dirty="0"/>
          </a:p>
        </p:txBody>
      </p:sp>
      <p:sp>
        <p:nvSpPr>
          <p:cNvPr id="4" name="CasellaDiTesto 3"/>
          <p:cNvSpPr txBox="1"/>
          <p:nvPr/>
        </p:nvSpPr>
        <p:spPr>
          <a:xfrm>
            <a:off x="2195736" y="1196752"/>
            <a:ext cx="4824536" cy="584775"/>
          </a:xfrm>
          <a:prstGeom prst="rect">
            <a:avLst/>
          </a:prstGeom>
          <a:noFill/>
        </p:spPr>
        <p:txBody>
          <a:bodyPr wrap="square" rtlCol="0">
            <a:spAutoFit/>
          </a:bodyPr>
          <a:lstStyle/>
          <a:p>
            <a:pPr algn="ctr"/>
            <a:r>
              <a:rPr lang="it-IT" sz="3200" b="1" dirty="0" smtClean="0">
                <a:solidFill>
                  <a:srgbClr val="FF0000"/>
                </a:solidFill>
              </a:rPr>
              <a:t>PER LA VITTIMA</a:t>
            </a:r>
            <a:endParaRPr lang="it-IT" sz="3200" b="1" dirty="0">
              <a:solidFill>
                <a:srgbClr val="FF0000"/>
              </a:solidFill>
            </a:endParaRPr>
          </a:p>
        </p:txBody>
      </p:sp>
      <p:sp>
        <p:nvSpPr>
          <p:cNvPr id="5" name="Slide Number Placeholder 4"/>
          <p:cNvSpPr>
            <a:spLocks noGrp="1"/>
          </p:cNvSpPr>
          <p:nvPr>
            <p:ph type="sldNum" sz="quarter" idx="12"/>
          </p:nvPr>
        </p:nvSpPr>
        <p:spPr/>
        <p:txBody>
          <a:bodyPr/>
          <a:lstStyle/>
          <a:p>
            <a:fld id="{40422247-A824-4162-AD4D-8B4E01F97AD5}" type="slidenum">
              <a:rPr lang="it-IT" smtClean="0"/>
              <a:pPr/>
              <a:t>136</a:t>
            </a:fld>
            <a:endParaRPr lang="it-IT"/>
          </a:p>
        </p:txBody>
      </p:sp>
    </p:spTree>
    <p:extLst>
      <p:ext uri="{BB962C8B-B14F-4D97-AF65-F5344CB8AC3E}">
        <p14:creationId xmlns="" xmlns:p14="http://schemas.microsoft.com/office/powerpoint/2010/main" val="95221515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a:t>
            </a:r>
            <a:endParaRPr lang="it-IT" sz="6600" b="1" dirty="0">
              <a:solidFill>
                <a:srgbClr val="FF0000"/>
              </a:solidFill>
            </a:endParaRPr>
          </a:p>
        </p:txBody>
      </p:sp>
      <p:sp>
        <p:nvSpPr>
          <p:cNvPr id="3" name="Segnaposto contenuto 2"/>
          <p:cNvSpPr>
            <a:spLocks noGrp="1"/>
          </p:cNvSpPr>
          <p:nvPr>
            <p:ph idx="1"/>
          </p:nvPr>
        </p:nvSpPr>
        <p:spPr>
          <a:xfrm>
            <a:off x="457200" y="1927373"/>
            <a:ext cx="8229600" cy="4525963"/>
          </a:xfrm>
        </p:spPr>
        <p:txBody>
          <a:bodyPr>
            <a:normAutofit lnSpcReduction="10000"/>
          </a:bodyPr>
          <a:lstStyle/>
          <a:p>
            <a:pPr marL="514350" indent="-514350"/>
            <a:r>
              <a:rPr lang="it-IT" dirty="0" smtClean="0"/>
              <a:t>Far scolare </a:t>
            </a:r>
            <a:r>
              <a:rPr lang="it-IT" dirty="0"/>
              <a:t>via il </a:t>
            </a:r>
            <a:r>
              <a:rPr lang="it-IT" dirty="0" smtClean="0"/>
              <a:t>sangue;</a:t>
            </a:r>
            <a:endParaRPr lang="it-IT" dirty="0"/>
          </a:p>
          <a:p>
            <a:pPr marL="514350" indent="-514350"/>
            <a:r>
              <a:rPr lang="it-IT" dirty="0" smtClean="0"/>
              <a:t>Lavare </a:t>
            </a:r>
            <a:r>
              <a:rPr lang="it-IT" dirty="0"/>
              <a:t>la parte con acqua e </a:t>
            </a:r>
            <a:r>
              <a:rPr lang="it-IT" dirty="0" smtClean="0"/>
              <a:t>sapone (NON disinfettare!!!);</a:t>
            </a:r>
            <a:endParaRPr lang="it-IT" dirty="0"/>
          </a:p>
          <a:p>
            <a:pPr marL="514350" indent="-514350"/>
            <a:r>
              <a:rPr lang="it-IT" dirty="0" smtClean="0"/>
              <a:t>Metterla </a:t>
            </a:r>
            <a:r>
              <a:rPr lang="it-IT" dirty="0"/>
              <a:t>in una busta di plastica </a:t>
            </a:r>
            <a:r>
              <a:rPr lang="it-IT" dirty="0" smtClean="0"/>
              <a:t>pulita e, successivamente, </a:t>
            </a:r>
            <a:r>
              <a:rPr lang="it-IT" dirty="0"/>
              <a:t>m</a:t>
            </a:r>
            <a:r>
              <a:rPr lang="it-IT" dirty="0" smtClean="0"/>
              <a:t>ettere </a:t>
            </a:r>
            <a:r>
              <a:rPr lang="it-IT" dirty="0"/>
              <a:t>la busta con la parte amputata in un </a:t>
            </a:r>
            <a:r>
              <a:rPr lang="it-IT" dirty="0" smtClean="0"/>
              <a:t>contenitore </a:t>
            </a:r>
            <a:r>
              <a:rPr lang="it-IT" dirty="0"/>
              <a:t>pieno di </a:t>
            </a:r>
            <a:r>
              <a:rPr lang="it-IT" dirty="0" smtClean="0"/>
              <a:t>ghiaccio (avendo cura di non mettere la parte amputata a contatto diretto con il ghiaccio);</a:t>
            </a:r>
            <a:endParaRPr lang="it-IT" dirty="0"/>
          </a:p>
          <a:p>
            <a:pPr marL="514350" indent="-514350"/>
            <a:r>
              <a:rPr lang="it-IT" dirty="0" smtClean="0"/>
              <a:t>Portare tutto all’ospedale il prima possibile.</a:t>
            </a:r>
            <a:endParaRPr lang="it-IT" dirty="0"/>
          </a:p>
        </p:txBody>
      </p:sp>
      <p:sp>
        <p:nvSpPr>
          <p:cNvPr id="4" name="CasellaDiTesto 3"/>
          <p:cNvSpPr txBox="1"/>
          <p:nvPr/>
        </p:nvSpPr>
        <p:spPr>
          <a:xfrm>
            <a:off x="2483768" y="1268760"/>
            <a:ext cx="4248472" cy="523220"/>
          </a:xfrm>
          <a:prstGeom prst="rect">
            <a:avLst/>
          </a:prstGeom>
          <a:noFill/>
        </p:spPr>
        <p:txBody>
          <a:bodyPr wrap="square" rtlCol="0">
            <a:spAutoFit/>
          </a:bodyPr>
          <a:lstStyle/>
          <a:p>
            <a:pPr algn="ctr"/>
            <a:r>
              <a:rPr lang="it-IT" sz="2800" b="1" dirty="0" smtClean="0">
                <a:solidFill>
                  <a:srgbClr val="FF0000"/>
                </a:solidFill>
              </a:rPr>
              <a:t>PER LA PARTE AMPUTATA</a:t>
            </a:r>
            <a:endParaRPr lang="it-IT" sz="2800" b="1" dirty="0">
              <a:solidFill>
                <a:srgbClr val="FF0000"/>
              </a:solidFill>
            </a:endParaRPr>
          </a:p>
        </p:txBody>
      </p:sp>
      <p:sp>
        <p:nvSpPr>
          <p:cNvPr id="5" name="Slide Number Placeholder 4"/>
          <p:cNvSpPr>
            <a:spLocks noGrp="1"/>
          </p:cNvSpPr>
          <p:nvPr>
            <p:ph type="sldNum" sz="quarter" idx="12"/>
          </p:nvPr>
        </p:nvSpPr>
        <p:spPr/>
        <p:txBody>
          <a:bodyPr/>
          <a:lstStyle/>
          <a:p>
            <a:fld id="{40422247-A824-4162-AD4D-8B4E01F97AD5}" type="slidenum">
              <a:rPr lang="it-IT" smtClean="0"/>
              <a:pPr/>
              <a:t>137</a:t>
            </a:fld>
            <a:endParaRPr lang="it-IT"/>
          </a:p>
        </p:txBody>
      </p:sp>
    </p:spTree>
    <p:extLst>
      <p:ext uri="{BB962C8B-B14F-4D97-AF65-F5344CB8AC3E}">
        <p14:creationId xmlns="" xmlns:p14="http://schemas.microsoft.com/office/powerpoint/2010/main" val="216392353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None/>
            </a:pPr>
            <a:endParaRPr lang="it-IT" dirty="0" smtClean="0"/>
          </a:p>
          <a:p>
            <a:pPr>
              <a:buNone/>
            </a:pPr>
            <a:endParaRPr lang="it-IT" dirty="0" smtClean="0"/>
          </a:p>
          <a:p>
            <a:pPr algn="ctr">
              <a:buNone/>
            </a:pPr>
            <a:r>
              <a:rPr lang="it-IT" sz="7200" b="1" dirty="0" smtClean="0">
                <a:solidFill>
                  <a:srgbClr val="FF0000"/>
                </a:solidFill>
              </a:rPr>
              <a:t>6. TRAUMI OCULARI</a:t>
            </a:r>
            <a:endParaRPr lang="it-IT" sz="72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138</a:t>
            </a:fld>
            <a:endParaRPr lang="it-IT"/>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TRAUMI OCULARI</a:t>
            </a:r>
            <a:endParaRPr lang="it-IT" sz="6000" b="1" dirty="0">
              <a:solidFill>
                <a:srgbClr val="FF0000"/>
              </a:solidFill>
            </a:endParaRPr>
          </a:p>
        </p:txBody>
      </p:sp>
      <p:sp>
        <p:nvSpPr>
          <p:cNvPr id="3" name="Segnaposto contenuto 2"/>
          <p:cNvSpPr>
            <a:spLocks noGrp="1"/>
          </p:cNvSpPr>
          <p:nvPr>
            <p:ph idx="1"/>
          </p:nvPr>
        </p:nvSpPr>
        <p:spPr>
          <a:xfrm>
            <a:off x="457200" y="1412776"/>
            <a:ext cx="8229600" cy="4713387"/>
          </a:xfrm>
        </p:spPr>
        <p:txBody>
          <a:bodyPr/>
          <a:lstStyle/>
          <a:p>
            <a:pPr marL="0" indent="0">
              <a:buNone/>
            </a:pPr>
            <a:r>
              <a:rPr lang="it-IT" dirty="0" smtClean="0"/>
              <a:t>Esistono fondamentalmente 2 tipi di traumi oculari:</a:t>
            </a:r>
          </a:p>
          <a:p>
            <a:pPr marL="514350" indent="-514350">
              <a:buFont typeface="+mj-lt"/>
              <a:buAutoNum type="arabicPeriod"/>
            </a:pPr>
            <a:r>
              <a:rPr lang="it-IT" b="1" dirty="0" smtClean="0"/>
              <a:t>CORPI ESTRANEI OCULARI</a:t>
            </a:r>
            <a:r>
              <a:rPr lang="it-IT" dirty="0" smtClean="0"/>
              <a:t>;</a:t>
            </a:r>
          </a:p>
          <a:p>
            <a:pPr marL="514350" indent="-514350">
              <a:buFont typeface="+mj-lt"/>
              <a:buAutoNum type="arabicPeriod"/>
            </a:pPr>
            <a:r>
              <a:rPr lang="it-IT" b="1" dirty="0" smtClean="0"/>
              <a:t>CONTUSIONI OCULARI</a:t>
            </a:r>
            <a:r>
              <a:rPr lang="it-IT" dirty="0" smtClean="0"/>
              <a:t>.</a:t>
            </a:r>
          </a:p>
          <a:p>
            <a:pPr marL="514350" indent="-514350">
              <a:buNone/>
            </a:pPr>
            <a:endParaRPr lang="it-IT" dirty="0" smtClean="0"/>
          </a:p>
          <a:p>
            <a:pPr marL="514350" indent="-514350" algn="just">
              <a:buNone/>
            </a:pPr>
            <a:r>
              <a:rPr lang="it-IT" dirty="0" smtClean="0"/>
              <a:t>Il terzo tipo di trauma oculare è molto più raro ed è rappresentato dalle </a:t>
            </a:r>
            <a:r>
              <a:rPr lang="it-IT" b="1" dirty="0" smtClean="0"/>
              <a:t>FERITE OCULARI</a:t>
            </a:r>
            <a:r>
              <a:rPr lang="it-IT" dirty="0" smtClean="0"/>
              <a:t>.</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139</a:t>
            </a:fld>
            <a:endParaRPr lang="it-IT"/>
          </a:p>
        </p:txBody>
      </p:sp>
    </p:spTree>
    <p:extLst>
      <p:ext uri="{BB962C8B-B14F-4D97-AF65-F5344CB8AC3E}">
        <p14:creationId xmlns="" xmlns:p14="http://schemas.microsoft.com/office/powerpoint/2010/main" val="1495889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STATO </a:t>
            </a:r>
            <a:r>
              <a:rPr lang="it-IT" b="1" dirty="0" err="1" smtClean="0">
                <a:solidFill>
                  <a:srgbClr val="FF0000"/>
                </a:solidFill>
              </a:rPr>
              <a:t>DI</a:t>
            </a:r>
            <a:r>
              <a:rPr lang="it-IT" b="1" dirty="0" smtClean="0">
                <a:solidFill>
                  <a:srgbClr val="FF0000"/>
                </a:solidFill>
              </a:rPr>
              <a:t> NECESSITA’ (art. 54 C.P.)</a:t>
            </a:r>
            <a:endParaRPr lang="it-IT" b="1" dirty="0">
              <a:solidFill>
                <a:srgbClr val="FF0000"/>
              </a:solidFill>
            </a:endParaRPr>
          </a:p>
        </p:txBody>
      </p:sp>
      <p:sp>
        <p:nvSpPr>
          <p:cNvPr id="3" name="Segnaposto contenuto 2"/>
          <p:cNvSpPr>
            <a:spLocks noGrp="1"/>
          </p:cNvSpPr>
          <p:nvPr>
            <p:ph idx="1"/>
          </p:nvPr>
        </p:nvSpPr>
        <p:spPr>
          <a:xfrm>
            <a:off x="457200" y="1268760"/>
            <a:ext cx="8229600" cy="5400600"/>
          </a:xfrm>
        </p:spPr>
        <p:txBody>
          <a:bodyPr>
            <a:normAutofit fontScale="92500" lnSpcReduction="20000"/>
          </a:bodyPr>
          <a:lstStyle/>
          <a:p>
            <a:pPr>
              <a:buNone/>
            </a:pPr>
            <a:r>
              <a:rPr lang="it-IT" dirty="0" smtClean="0"/>
              <a:t>   “</a:t>
            </a:r>
            <a:r>
              <a:rPr lang="it-IT" b="1" dirty="0" smtClean="0"/>
              <a:t>Non è punibile chi ha commesso il fatto per esservi stato costretto dalla necessità di salvare sé o altri dal pericolo attuale di un danno grave alla persona, pericolo da lui non volontariamente causato, né altrimenti evitabile, sempre che il fatto sia proporzionato al pericolo</a:t>
            </a:r>
            <a:r>
              <a:rPr lang="it-IT" dirty="0" smtClean="0"/>
              <a:t>.</a:t>
            </a:r>
          </a:p>
          <a:p>
            <a:pPr>
              <a:buNone/>
            </a:pPr>
            <a:r>
              <a:rPr lang="it-IT" dirty="0" smtClean="0"/>
              <a:t>    Questa disposizione non si applica a chi ha un particolare dovere giuridico di esporsi al pericolo.</a:t>
            </a:r>
          </a:p>
          <a:p>
            <a:pPr>
              <a:buNone/>
            </a:pPr>
            <a:r>
              <a:rPr lang="it-IT" dirty="0" smtClean="0"/>
              <a:t>    La disposizione della prima parte di questo articolo si applica anche se lo stato di necessità è determinato dall’altrui minaccia, ma, in tal caso, del fatto commesso dalla persona minacciata risponde chi l’ha costretta a commetterlo”.</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14</a:t>
            </a:fld>
            <a:endParaRPr lang="it-IT"/>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5400" b="1" dirty="0" smtClean="0">
                <a:solidFill>
                  <a:srgbClr val="FF0000"/>
                </a:solidFill>
              </a:rPr>
              <a:t>1) CORPI ESTRANEI OCULARI</a:t>
            </a:r>
            <a:endParaRPr lang="it-IT" sz="5400" b="1" dirty="0">
              <a:solidFill>
                <a:srgbClr val="FF0000"/>
              </a:solidFill>
            </a:endParaRPr>
          </a:p>
        </p:txBody>
      </p:sp>
      <p:sp>
        <p:nvSpPr>
          <p:cNvPr id="3" name="Segnaposto contenuto 2"/>
          <p:cNvSpPr>
            <a:spLocks noGrp="1"/>
          </p:cNvSpPr>
          <p:nvPr>
            <p:ph idx="1"/>
          </p:nvPr>
        </p:nvSpPr>
        <p:spPr/>
        <p:txBody>
          <a:bodyPr>
            <a:normAutofit lnSpcReduction="10000"/>
          </a:bodyPr>
          <a:lstStyle/>
          <a:p>
            <a:pPr>
              <a:buNone/>
            </a:pPr>
            <a:r>
              <a:rPr lang="it-IT" dirty="0" smtClean="0"/>
              <a:t>    La presenza di un corpo estraneo nell’occhio si manifesta con:</a:t>
            </a:r>
          </a:p>
          <a:p>
            <a:r>
              <a:rPr lang="it-IT" dirty="0" smtClean="0"/>
              <a:t>Bruciore intenso;</a:t>
            </a:r>
          </a:p>
          <a:p>
            <a:r>
              <a:rPr lang="it-IT" dirty="0" smtClean="0"/>
              <a:t>Dolore;</a:t>
            </a:r>
          </a:p>
          <a:p>
            <a:r>
              <a:rPr lang="it-IT" dirty="0" smtClean="0"/>
              <a:t>Arrossamento;</a:t>
            </a:r>
          </a:p>
          <a:p>
            <a:r>
              <a:rPr lang="it-IT" dirty="0" smtClean="0"/>
              <a:t>Lacrimazione;</a:t>
            </a:r>
          </a:p>
          <a:p>
            <a:r>
              <a:rPr lang="it-IT" dirty="0" smtClean="0"/>
              <a:t>Disturbi visivi;</a:t>
            </a:r>
          </a:p>
          <a:p>
            <a:r>
              <a:rPr lang="it-IT" dirty="0" smtClean="0"/>
              <a:t>Ipersensibilità alla luce (fotofobia).</a:t>
            </a:r>
            <a:endParaRPr lang="it-IT" dirty="0"/>
          </a:p>
        </p:txBody>
      </p:sp>
      <p:pic>
        <p:nvPicPr>
          <p:cNvPr id="2050" name="Picture 2" descr="C:\Users\Chiara\Pictures\Primo soccorso\corpi estranei oculari.jpg"/>
          <p:cNvPicPr>
            <a:picLocks noChangeAspect="1" noChangeArrowheads="1"/>
          </p:cNvPicPr>
          <p:nvPr/>
        </p:nvPicPr>
        <p:blipFill>
          <a:blip r:embed="rId2" cstate="print"/>
          <a:srcRect/>
          <a:stretch>
            <a:fillRect/>
          </a:stretch>
        </p:blipFill>
        <p:spPr bwMode="auto">
          <a:xfrm>
            <a:off x="4211960" y="2348880"/>
            <a:ext cx="4104456" cy="2648537"/>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140</a:t>
            </a:fld>
            <a:endParaRPr lang="it-IT"/>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7200" b="1" dirty="0" smtClean="0">
                <a:solidFill>
                  <a:srgbClr val="FF0000"/>
                </a:solidFill>
              </a:rPr>
              <a:t>COME AGIRE</a:t>
            </a:r>
            <a:endParaRPr lang="it-IT" sz="7200" b="1" dirty="0">
              <a:solidFill>
                <a:srgbClr val="FF0000"/>
              </a:solidFill>
            </a:endParaRPr>
          </a:p>
        </p:txBody>
      </p:sp>
      <p:sp>
        <p:nvSpPr>
          <p:cNvPr id="3" name="Segnaposto contenuto 2"/>
          <p:cNvSpPr>
            <a:spLocks noGrp="1"/>
          </p:cNvSpPr>
          <p:nvPr>
            <p:ph idx="1"/>
          </p:nvPr>
        </p:nvSpPr>
        <p:spPr/>
        <p:txBody>
          <a:bodyPr/>
          <a:lstStyle/>
          <a:p>
            <a:pPr marL="514350" indent="-514350">
              <a:buFont typeface="+mj-lt"/>
              <a:buAutoNum type="arabicPeriod"/>
            </a:pPr>
            <a:r>
              <a:rPr lang="it-IT" dirty="0" smtClean="0"/>
              <a:t>Lavare abbondantemente l’occhio;</a:t>
            </a:r>
          </a:p>
          <a:p>
            <a:pPr marL="514350" indent="-514350">
              <a:buFont typeface="+mj-lt"/>
              <a:buAutoNum type="arabicPeriod"/>
            </a:pPr>
            <a:r>
              <a:rPr lang="it-IT" dirty="0" smtClean="0"/>
              <a:t>Chiuderlo </a:t>
            </a:r>
            <a:r>
              <a:rPr lang="it-IT" dirty="0"/>
              <a:t>e </a:t>
            </a:r>
            <a:r>
              <a:rPr lang="it-IT" dirty="0" smtClean="0"/>
              <a:t>coprirlo </a:t>
            </a:r>
            <a:r>
              <a:rPr lang="it-IT" dirty="0"/>
              <a:t>con una </a:t>
            </a:r>
            <a:r>
              <a:rPr lang="it-IT" dirty="0" smtClean="0"/>
              <a:t>garza o </a:t>
            </a:r>
            <a:r>
              <a:rPr lang="it-IT" dirty="0"/>
              <a:t>una benda, senza </a:t>
            </a:r>
            <a:r>
              <a:rPr lang="it-IT" dirty="0" smtClean="0"/>
              <a:t>comprimere troppo;</a:t>
            </a:r>
          </a:p>
          <a:p>
            <a:pPr marL="514350" indent="-514350">
              <a:buFont typeface="+mj-lt"/>
              <a:buAutoNum type="arabicPeriod"/>
            </a:pPr>
            <a:r>
              <a:rPr lang="it-IT" dirty="0" smtClean="0"/>
              <a:t>Se si rende necessario, chiamare il 118.</a:t>
            </a:r>
            <a:endParaRPr lang="it-IT" dirty="0"/>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4149080"/>
            <a:ext cx="2651328" cy="21720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47864" y="4149080"/>
            <a:ext cx="2664296" cy="21868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8" name="Picture 2" descr="C:\Users\Chiara\Pictures\118.jpg"/>
          <p:cNvPicPr>
            <a:picLocks noChangeAspect="1" noChangeArrowheads="1"/>
          </p:cNvPicPr>
          <p:nvPr/>
        </p:nvPicPr>
        <p:blipFill>
          <a:blip r:embed="rId4" cstate="print"/>
          <a:srcRect/>
          <a:stretch>
            <a:fillRect/>
          </a:stretch>
        </p:blipFill>
        <p:spPr bwMode="auto">
          <a:xfrm>
            <a:off x="6228184" y="4221088"/>
            <a:ext cx="2448272" cy="2198911"/>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141</a:t>
            </a:fld>
            <a:endParaRPr lang="it-IT"/>
          </a:p>
        </p:txBody>
      </p:sp>
    </p:spTree>
    <p:extLst>
      <p:ext uri="{BB962C8B-B14F-4D97-AF65-F5344CB8AC3E}">
        <p14:creationId xmlns="" xmlns:p14="http://schemas.microsoft.com/office/powerpoint/2010/main" val="356028205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COSA NON FARE</a:t>
            </a:r>
            <a:endParaRPr lang="it-IT" sz="6000" b="1" dirty="0">
              <a:solidFill>
                <a:srgbClr val="FF0000"/>
              </a:solidFill>
            </a:endParaRPr>
          </a:p>
        </p:txBody>
      </p:sp>
      <p:sp>
        <p:nvSpPr>
          <p:cNvPr id="3" name="Segnaposto contenuto 2"/>
          <p:cNvSpPr>
            <a:spLocks noGrp="1"/>
          </p:cNvSpPr>
          <p:nvPr>
            <p:ph idx="1"/>
          </p:nvPr>
        </p:nvSpPr>
        <p:spPr/>
        <p:txBody>
          <a:bodyPr>
            <a:normAutofit/>
          </a:bodyPr>
          <a:lstStyle/>
          <a:p>
            <a:pPr algn="just"/>
            <a:r>
              <a:rPr lang="it-IT" dirty="0" smtClean="0"/>
              <a:t>Non strofinare l’occhio (per evitare la </a:t>
            </a:r>
            <a:r>
              <a:rPr lang="it-IT" dirty="0"/>
              <a:t>penetrazione in profondità del </a:t>
            </a:r>
            <a:r>
              <a:rPr lang="it-IT" dirty="0" smtClean="0"/>
              <a:t>corpo estraneo); </a:t>
            </a:r>
            <a:endParaRPr lang="it-IT" dirty="0"/>
          </a:p>
          <a:p>
            <a:pPr algn="just"/>
            <a:r>
              <a:rPr lang="it-IT" dirty="0" smtClean="0"/>
              <a:t>Non </a:t>
            </a:r>
            <a:r>
              <a:rPr lang="it-IT" dirty="0"/>
              <a:t>aprire con forza le </a:t>
            </a:r>
            <a:r>
              <a:rPr lang="it-IT" dirty="0" smtClean="0"/>
              <a:t>palpebre;</a:t>
            </a:r>
            <a:endParaRPr lang="it-IT" dirty="0"/>
          </a:p>
          <a:p>
            <a:pPr algn="just"/>
            <a:r>
              <a:rPr lang="it-IT" dirty="0" smtClean="0"/>
              <a:t>Non applicare </a:t>
            </a:r>
            <a:r>
              <a:rPr lang="it-IT" dirty="0"/>
              <a:t>cotone </a:t>
            </a:r>
            <a:r>
              <a:rPr lang="it-IT" dirty="0" smtClean="0"/>
              <a:t>idrofilo sull’occhio;</a:t>
            </a:r>
            <a:endParaRPr lang="it-IT" dirty="0"/>
          </a:p>
          <a:p>
            <a:pPr algn="just"/>
            <a:r>
              <a:rPr lang="it-IT" dirty="0" smtClean="0"/>
              <a:t>Non </a:t>
            </a:r>
            <a:r>
              <a:rPr lang="it-IT" dirty="0"/>
              <a:t>rimuovere le lenti a </a:t>
            </a:r>
            <a:r>
              <a:rPr lang="it-IT" dirty="0" smtClean="0"/>
              <a:t>contatto;</a:t>
            </a:r>
            <a:endParaRPr lang="it-IT" dirty="0"/>
          </a:p>
          <a:p>
            <a:pPr algn="just"/>
            <a:r>
              <a:rPr lang="it-IT" dirty="0" smtClean="0"/>
              <a:t>Non tentare di rimuovere manualmente </a:t>
            </a:r>
            <a:r>
              <a:rPr lang="it-IT" dirty="0"/>
              <a:t>il corpo estraneo.</a:t>
            </a:r>
          </a:p>
        </p:txBody>
      </p:sp>
      <p:sp>
        <p:nvSpPr>
          <p:cNvPr id="4" name="Slide Number Placeholder 3"/>
          <p:cNvSpPr>
            <a:spLocks noGrp="1"/>
          </p:cNvSpPr>
          <p:nvPr>
            <p:ph type="sldNum" sz="quarter" idx="12"/>
          </p:nvPr>
        </p:nvSpPr>
        <p:spPr/>
        <p:txBody>
          <a:bodyPr/>
          <a:lstStyle/>
          <a:p>
            <a:fld id="{40422247-A824-4162-AD4D-8B4E01F97AD5}" type="slidenum">
              <a:rPr lang="it-IT" smtClean="0"/>
              <a:pPr/>
              <a:t>142</a:t>
            </a:fld>
            <a:endParaRPr lang="it-IT"/>
          </a:p>
        </p:txBody>
      </p:sp>
    </p:spTree>
    <p:extLst>
      <p:ext uri="{BB962C8B-B14F-4D97-AF65-F5344CB8AC3E}">
        <p14:creationId xmlns="" xmlns:p14="http://schemas.microsoft.com/office/powerpoint/2010/main" val="97551984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ATTENZIONE ALLE SOSTANZE CHIMICHE! </a:t>
            </a:r>
            <a:endParaRPr lang="it-IT" b="1" dirty="0">
              <a:solidFill>
                <a:srgbClr val="FF0000"/>
              </a:solidFill>
            </a:endParaRPr>
          </a:p>
        </p:txBody>
      </p:sp>
      <p:sp>
        <p:nvSpPr>
          <p:cNvPr id="3" name="Segnaposto contenuto 2"/>
          <p:cNvSpPr>
            <a:spLocks noGrp="1"/>
          </p:cNvSpPr>
          <p:nvPr>
            <p:ph idx="1"/>
          </p:nvPr>
        </p:nvSpPr>
        <p:spPr>
          <a:xfrm>
            <a:off x="611560" y="2348880"/>
            <a:ext cx="3672408" cy="4176464"/>
          </a:xfrm>
        </p:spPr>
        <p:txBody>
          <a:bodyPr>
            <a:normAutofit lnSpcReduction="10000"/>
          </a:bodyPr>
          <a:lstStyle/>
          <a:p>
            <a:pPr marL="0" indent="0">
              <a:buNone/>
            </a:pPr>
            <a:r>
              <a:rPr lang="it-IT" dirty="0" smtClean="0"/>
              <a:t>E’ una sostanza che liberata in acqua libera ioni H+.</a:t>
            </a:r>
          </a:p>
          <a:p>
            <a:pPr marL="0" indent="0">
              <a:buNone/>
            </a:pPr>
            <a:r>
              <a:rPr lang="pt-BR" dirty="0"/>
              <a:t>Esempi:</a:t>
            </a:r>
          </a:p>
          <a:p>
            <a:r>
              <a:rPr lang="pt-BR" dirty="0" smtClean="0"/>
              <a:t>Acido </a:t>
            </a:r>
            <a:r>
              <a:rPr lang="pt-BR" dirty="0"/>
              <a:t>muriatico;</a:t>
            </a:r>
          </a:p>
          <a:p>
            <a:r>
              <a:rPr lang="pt-BR" dirty="0" smtClean="0"/>
              <a:t>Acido </a:t>
            </a:r>
            <a:r>
              <a:rPr lang="pt-BR" dirty="0"/>
              <a:t>cloridrico;</a:t>
            </a:r>
          </a:p>
          <a:p>
            <a:r>
              <a:rPr lang="pt-BR" dirty="0" smtClean="0"/>
              <a:t>Acido fluoridrico</a:t>
            </a:r>
            <a:r>
              <a:rPr lang="pt-BR" dirty="0"/>
              <a:t>;</a:t>
            </a:r>
          </a:p>
          <a:p>
            <a:r>
              <a:rPr lang="pt-BR" dirty="0" smtClean="0"/>
              <a:t>Acido </a:t>
            </a:r>
            <a:r>
              <a:rPr lang="pt-BR" dirty="0"/>
              <a:t>acetico.</a:t>
            </a:r>
            <a:endParaRPr lang="it-IT" dirty="0"/>
          </a:p>
        </p:txBody>
      </p:sp>
      <p:sp>
        <p:nvSpPr>
          <p:cNvPr id="4" name="CasellaDiTesto 3"/>
          <p:cNvSpPr txBox="1"/>
          <p:nvPr/>
        </p:nvSpPr>
        <p:spPr>
          <a:xfrm>
            <a:off x="971600" y="1628800"/>
            <a:ext cx="2520280" cy="584775"/>
          </a:xfrm>
          <a:prstGeom prst="rect">
            <a:avLst/>
          </a:prstGeom>
          <a:noFill/>
        </p:spPr>
        <p:txBody>
          <a:bodyPr wrap="square" rtlCol="0">
            <a:spAutoFit/>
          </a:bodyPr>
          <a:lstStyle/>
          <a:p>
            <a:pPr algn="ctr"/>
            <a:r>
              <a:rPr lang="it-IT" sz="3200" b="1" dirty="0" smtClean="0"/>
              <a:t>ACIDO</a:t>
            </a:r>
            <a:endParaRPr lang="it-IT" sz="3200" b="1" dirty="0"/>
          </a:p>
        </p:txBody>
      </p:sp>
      <p:sp>
        <p:nvSpPr>
          <p:cNvPr id="5" name="CasellaDiTesto 4"/>
          <p:cNvSpPr txBox="1"/>
          <p:nvPr/>
        </p:nvSpPr>
        <p:spPr>
          <a:xfrm>
            <a:off x="4860032" y="2276873"/>
            <a:ext cx="3744416" cy="1938992"/>
          </a:xfrm>
          <a:prstGeom prst="rect">
            <a:avLst/>
          </a:prstGeom>
          <a:noFill/>
        </p:spPr>
        <p:txBody>
          <a:bodyPr wrap="square" rtlCol="0">
            <a:spAutoFit/>
          </a:bodyPr>
          <a:lstStyle/>
          <a:p>
            <a:pPr algn="just"/>
            <a:r>
              <a:rPr lang="it-IT" sz="3000" dirty="0" smtClean="0"/>
              <a:t>E’ una sostanza che liberata in acqua libera ioni OH-.</a:t>
            </a:r>
          </a:p>
          <a:p>
            <a:endParaRPr lang="it-IT" sz="3000" dirty="0" smtClean="0"/>
          </a:p>
        </p:txBody>
      </p:sp>
      <p:sp>
        <p:nvSpPr>
          <p:cNvPr id="6" name="CasellaDiTesto 5"/>
          <p:cNvSpPr txBox="1"/>
          <p:nvPr/>
        </p:nvSpPr>
        <p:spPr>
          <a:xfrm>
            <a:off x="5220072" y="1556792"/>
            <a:ext cx="3096344" cy="584775"/>
          </a:xfrm>
          <a:prstGeom prst="rect">
            <a:avLst/>
          </a:prstGeom>
          <a:noFill/>
        </p:spPr>
        <p:txBody>
          <a:bodyPr wrap="square" rtlCol="0">
            <a:spAutoFit/>
          </a:bodyPr>
          <a:lstStyle/>
          <a:p>
            <a:pPr algn="ctr"/>
            <a:r>
              <a:rPr lang="it-IT" sz="3200" b="1" dirty="0" smtClean="0"/>
              <a:t>BASE</a:t>
            </a:r>
            <a:endParaRPr lang="it-IT" sz="3200" b="1" dirty="0"/>
          </a:p>
        </p:txBody>
      </p:sp>
      <p:sp>
        <p:nvSpPr>
          <p:cNvPr id="7" name="CasellaDiTesto 6"/>
          <p:cNvSpPr txBox="1"/>
          <p:nvPr/>
        </p:nvSpPr>
        <p:spPr>
          <a:xfrm>
            <a:off x="4932040" y="3789040"/>
            <a:ext cx="3816424" cy="1938992"/>
          </a:xfrm>
          <a:prstGeom prst="rect">
            <a:avLst/>
          </a:prstGeom>
          <a:noFill/>
        </p:spPr>
        <p:txBody>
          <a:bodyPr wrap="square" rtlCol="0">
            <a:spAutoFit/>
          </a:bodyPr>
          <a:lstStyle/>
          <a:p>
            <a:r>
              <a:rPr lang="it-IT" sz="3000" dirty="0"/>
              <a:t>Esempi:</a:t>
            </a:r>
          </a:p>
          <a:p>
            <a:pPr>
              <a:buFont typeface="Arial" pitchFamily="34" charset="0"/>
              <a:buChar char="•"/>
            </a:pPr>
            <a:r>
              <a:rPr lang="it-IT" sz="3000" dirty="0" smtClean="0"/>
              <a:t> Soda caustica (idrossido di sodio</a:t>
            </a:r>
            <a:r>
              <a:rPr lang="it-IT" sz="3000" dirty="0"/>
              <a:t>);</a:t>
            </a:r>
          </a:p>
          <a:p>
            <a:pPr>
              <a:buFont typeface="Arial" pitchFamily="34" charset="0"/>
              <a:buChar char="•"/>
            </a:pPr>
            <a:r>
              <a:rPr lang="it-IT" sz="3000" dirty="0" smtClean="0"/>
              <a:t> Ammoniaca</a:t>
            </a:r>
            <a:r>
              <a:rPr lang="it-IT" sz="3000" dirty="0"/>
              <a:t>.</a:t>
            </a:r>
          </a:p>
        </p:txBody>
      </p:sp>
      <p:sp>
        <p:nvSpPr>
          <p:cNvPr id="8" name="Slide Number Placeholder 7"/>
          <p:cNvSpPr>
            <a:spLocks noGrp="1"/>
          </p:cNvSpPr>
          <p:nvPr>
            <p:ph type="sldNum" sz="quarter" idx="12"/>
          </p:nvPr>
        </p:nvSpPr>
        <p:spPr/>
        <p:txBody>
          <a:bodyPr/>
          <a:lstStyle/>
          <a:p>
            <a:fld id="{40422247-A824-4162-AD4D-8B4E01F97AD5}" type="slidenum">
              <a:rPr lang="it-IT" smtClean="0"/>
              <a:pPr/>
              <a:t>143</a:t>
            </a:fld>
            <a:endParaRPr lang="it-IT"/>
          </a:p>
        </p:txBody>
      </p:sp>
    </p:spTree>
    <p:extLst>
      <p:ext uri="{BB962C8B-B14F-4D97-AF65-F5344CB8AC3E}">
        <p14:creationId xmlns="" xmlns:p14="http://schemas.microsoft.com/office/powerpoint/2010/main" val="325929218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ACIDI – COME AGIRE</a:t>
            </a:r>
            <a:endParaRPr lang="it-IT" sz="5400" b="1" dirty="0">
              <a:solidFill>
                <a:srgbClr val="FF0000"/>
              </a:solidFill>
            </a:endParaRPr>
          </a:p>
        </p:txBody>
      </p:sp>
      <p:sp>
        <p:nvSpPr>
          <p:cNvPr id="3" name="Segnaposto contenuto 2"/>
          <p:cNvSpPr>
            <a:spLocks noGrp="1"/>
          </p:cNvSpPr>
          <p:nvPr>
            <p:ph idx="1"/>
          </p:nvPr>
        </p:nvSpPr>
        <p:spPr>
          <a:xfrm>
            <a:off x="611560" y="1268760"/>
            <a:ext cx="8208912" cy="2664296"/>
          </a:xfrm>
        </p:spPr>
        <p:txBody>
          <a:bodyPr>
            <a:normAutofit lnSpcReduction="10000"/>
          </a:bodyPr>
          <a:lstStyle/>
          <a:p>
            <a:pPr marL="514350" indent="-514350" algn="just"/>
            <a:r>
              <a:rPr lang="it-IT" dirty="0" smtClean="0"/>
              <a:t>Sciacquare </a:t>
            </a:r>
            <a:r>
              <a:rPr lang="it-IT" dirty="0"/>
              <a:t>abbondantemente con </a:t>
            </a:r>
            <a:r>
              <a:rPr lang="it-IT" dirty="0" smtClean="0"/>
              <a:t>acqua;</a:t>
            </a:r>
            <a:endParaRPr lang="it-IT" dirty="0"/>
          </a:p>
          <a:p>
            <a:pPr marL="514350" indent="-514350" algn="just"/>
            <a:r>
              <a:rPr lang="it-IT" dirty="0" smtClean="0"/>
              <a:t>Se </a:t>
            </a:r>
            <a:r>
              <a:rPr lang="it-IT" dirty="0"/>
              <a:t>disponibile, </a:t>
            </a:r>
            <a:r>
              <a:rPr lang="it-IT" dirty="0" smtClean="0"/>
              <a:t>aggiungere </a:t>
            </a:r>
            <a:r>
              <a:rPr lang="it-IT" dirty="0"/>
              <a:t>un po’ </a:t>
            </a:r>
            <a:r>
              <a:rPr lang="it-IT" dirty="0" smtClean="0"/>
              <a:t>di </a:t>
            </a:r>
            <a:r>
              <a:rPr lang="it-IT" b="1" dirty="0" smtClean="0"/>
              <a:t>BICARBONATO</a:t>
            </a:r>
            <a:r>
              <a:rPr lang="it-IT" dirty="0" smtClean="0"/>
              <a:t> </a:t>
            </a:r>
            <a:r>
              <a:rPr lang="it-IT" dirty="0"/>
              <a:t>all’acqua dei lavaggi oculari;</a:t>
            </a:r>
          </a:p>
          <a:p>
            <a:pPr marL="514350" indent="-514350" algn="just"/>
            <a:r>
              <a:rPr lang="it-IT" dirty="0" smtClean="0"/>
              <a:t>Porre una benda sopra l’occhio;</a:t>
            </a:r>
          </a:p>
          <a:p>
            <a:pPr marL="514350" indent="-514350" algn="just"/>
            <a:r>
              <a:rPr lang="it-IT" dirty="0" smtClean="0"/>
              <a:t>Se necessario, chiamare il 118.</a:t>
            </a:r>
            <a:endParaRPr lang="it-IT" dirty="0"/>
          </a:p>
        </p:txBody>
      </p:sp>
      <p:pic>
        <p:nvPicPr>
          <p:cNvPr id="3074" name="Picture 2" descr="C:\Users\Chiara\Pictures\Primo soccorso\sciacquare l'occhio.jpg"/>
          <p:cNvPicPr>
            <a:picLocks noChangeAspect="1" noChangeArrowheads="1"/>
          </p:cNvPicPr>
          <p:nvPr/>
        </p:nvPicPr>
        <p:blipFill>
          <a:blip r:embed="rId2" cstate="print"/>
          <a:srcRect/>
          <a:stretch>
            <a:fillRect/>
          </a:stretch>
        </p:blipFill>
        <p:spPr bwMode="auto">
          <a:xfrm>
            <a:off x="1115616" y="4010207"/>
            <a:ext cx="3688410" cy="2371121"/>
          </a:xfrm>
          <a:prstGeom prst="rect">
            <a:avLst/>
          </a:prstGeom>
          <a:noFill/>
        </p:spPr>
      </p:pic>
      <p:pic>
        <p:nvPicPr>
          <p:cNvPr id="5" name="Picture 2" descr="C:\Users\Chiara\Pictures\Primo soccorso\bendare occhio.png"/>
          <p:cNvPicPr>
            <a:picLocks noChangeAspect="1" noChangeArrowheads="1"/>
          </p:cNvPicPr>
          <p:nvPr/>
        </p:nvPicPr>
        <p:blipFill>
          <a:blip r:embed="rId3" cstate="print"/>
          <a:srcRect/>
          <a:stretch>
            <a:fillRect/>
          </a:stretch>
        </p:blipFill>
        <p:spPr bwMode="auto">
          <a:xfrm>
            <a:off x="5292080" y="4005064"/>
            <a:ext cx="2400847" cy="2400847"/>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144</a:t>
            </a:fld>
            <a:endParaRPr lang="it-IT"/>
          </a:p>
        </p:txBody>
      </p:sp>
    </p:spTree>
    <p:extLst>
      <p:ext uri="{BB962C8B-B14F-4D97-AF65-F5344CB8AC3E}">
        <p14:creationId xmlns="" xmlns:p14="http://schemas.microsoft.com/office/powerpoint/2010/main" val="311974525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BASI – COME AGIRE</a:t>
            </a:r>
            <a:endParaRPr lang="it-IT" sz="5400" b="1" dirty="0">
              <a:solidFill>
                <a:srgbClr val="FF0000"/>
              </a:solidFill>
            </a:endParaRPr>
          </a:p>
        </p:txBody>
      </p:sp>
      <p:sp>
        <p:nvSpPr>
          <p:cNvPr id="3" name="Segnaposto contenuto 2"/>
          <p:cNvSpPr>
            <a:spLocks noGrp="1"/>
          </p:cNvSpPr>
          <p:nvPr>
            <p:ph idx="1"/>
          </p:nvPr>
        </p:nvSpPr>
        <p:spPr>
          <a:xfrm>
            <a:off x="457200" y="1196753"/>
            <a:ext cx="8229600" cy="3960440"/>
          </a:xfrm>
        </p:spPr>
        <p:txBody>
          <a:bodyPr>
            <a:normAutofit/>
          </a:bodyPr>
          <a:lstStyle/>
          <a:p>
            <a:pPr marL="514350" indent="-514350"/>
            <a:r>
              <a:rPr lang="it-IT" dirty="0" smtClean="0"/>
              <a:t>Sciacquare </a:t>
            </a:r>
            <a:r>
              <a:rPr lang="it-IT" dirty="0"/>
              <a:t>abbondantemente con </a:t>
            </a:r>
            <a:r>
              <a:rPr lang="it-IT" dirty="0" smtClean="0"/>
              <a:t>acqua;</a:t>
            </a:r>
            <a:endParaRPr lang="it-IT" dirty="0"/>
          </a:p>
          <a:p>
            <a:pPr marL="514350" indent="-514350"/>
            <a:r>
              <a:rPr lang="it-IT" dirty="0" smtClean="0"/>
              <a:t>Se </a:t>
            </a:r>
            <a:r>
              <a:rPr lang="it-IT" dirty="0"/>
              <a:t>disponibile, </a:t>
            </a:r>
            <a:r>
              <a:rPr lang="it-IT" dirty="0" smtClean="0"/>
              <a:t>aggiungere </a:t>
            </a:r>
            <a:r>
              <a:rPr lang="it-IT" dirty="0"/>
              <a:t>un po’ </a:t>
            </a:r>
            <a:r>
              <a:rPr lang="it-IT" dirty="0" smtClean="0"/>
              <a:t>di </a:t>
            </a:r>
            <a:r>
              <a:rPr lang="it-IT" b="1" dirty="0" smtClean="0"/>
              <a:t>ACIDO BORICO</a:t>
            </a:r>
            <a:r>
              <a:rPr lang="it-IT" dirty="0" smtClean="0"/>
              <a:t> all’acqua dei lavaggi oculari.</a:t>
            </a:r>
            <a:endParaRPr lang="it-IT" dirty="0"/>
          </a:p>
          <a:p>
            <a:pPr marL="514350" indent="-514350"/>
            <a:r>
              <a:rPr lang="it-IT" dirty="0" smtClean="0"/>
              <a:t>Bendare l’occhio;</a:t>
            </a:r>
          </a:p>
          <a:p>
            <a:pPr marL="514350" indent="-514350"/>
            <a:r>
              <a:rPr lang="it-IT" dirty="0" smtClean="0"/>
              <a:t>Se necessario, chiamare il 118.</a:t>
            </a:r>
            <a:endParaRPr lang="it-IT" dirty="0"/>
          </a:p>
        </p:txBody>
      </p:sp>
      <p:pic>
        <p:nvPicPr>
          <p:cNvPr id="4098" name="Picture 2" descr="C:\Users\Chiara\Pictures\Primo soccorso\bendare occhio.png"/>
          <p:cNvPicPr>
            <a:picLocks noChangeAspect="1" noChangeArrowheads="1"/>
          </p:cNvPicPr>
          <p:nvPr/>
        </p:nvPicPr>
        <p:blipFill>
          <a:blip r:embed="rId2" cstate="print"/>
          <a:srcRect/>
          <a:stretch>
            <a:fillRect/>
          </a:stretch>
        </p:blipFill>
        <p:spPr bwMode="auto">
          <a:xfrm>
            <a:off x="5580112" y="4077072"/>
            <a:ext cx="2544863" cy="2544863"/>
          </a:xfrm>
          <a:prstGeom prst="rect">
            <a:avLst/>
          </a:prstGeom>
          <a:noFill/>
        </p:spPr>
      </p:pic>
      <p:pic>
        <p:nvPicPr>
          <p:cNvPr id="5" name="Picture 2" descr="C:\Users\Chiara\Pictures\Primo soccorso\sciacquare l'occhio.jpg"/>
          <p:cNvPicPr>
            <a:picLocks noChangeAspect="1" noChangeArrowheads="1"/>
          </p:cNvPicPr>
          <p:nvPr/>
        </p:nvPicPr>
        <p:blipFill>
          <a:blip r:embed="rId3" cstate="print"/>
          <a:srcRect/>
          <a:stretch>
            <a:fillRect/>
          </a:stretch>
        </p:blipFill>
        <p:spPr bwMode="auto">
          <a:xfrm>
            <a:off x="1115616" y="4077072"/>
            <a:ext cx="4041810" cy="251044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145</a:t>
            </a:fld>
            <a:endParaRPr lang="it-IT"/>
          </a:p>
        </p:txBody>
      </p:sp>
    </p:spTree>
    <p:extLst>
      <p:ext uri="{BB962C8B-B14F-4D97-AF65-F5344CB8AC3E}">
        <p14:creationId xmlns="" xmlns:p14="http://schemas.microsoft.com/office/powerpoint/2010/main" val="232967532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2) CONTUSIONI OCULARI</a:t>
            </a:r>
            <a:endParaRPr lang="it-IT" sz="5400" b="1" dirty="0">
              <a:solidFill>
                <a:srgbClr val="FF0000"/>
              </a:solidFill>
            </a:endParaRPr>
          </a:p>
        </p:txBody>
      </p:sp>
      <p:sp>
        <p:nvSpPr>
          <p:cNvPr id="3" name="Segnaposto contenuto 2"/>
          <p:cNvSpPr>
            <a:spLocks noGrp="1"/>
          </p:cNvSpPr>
          <p:nvPr>
            <p:ph idx="1"/>
          </p:nvPr>
        </p:nvSpPr>
        <p:spPr>
          <a:xfrm>
            <a:off x="457200" y="1268760"/>
            <a:ext cx="8229600" cy="5112568"/>
          </a:xfrm>
        </p:spPr>
        <p:txBody>
          <a:bodyPr>
            <a:normAutofit/>
          </a:bodyPr>
          <a:lstStyle/>
          <a:p>
            <a:pPr marL="0" indent="0" algn="just">
              <a:buNone/>
            </a:pPr>
            <a:r>
              <a:rPr lang="it-IT" sz="2800" dirty="0" smtClean="0"/>
              <a:t>Una contusione oculare è una lesione traumatica dell’occhio senza che vi sia discontinuità dei tessuti.</a:t>
            </a:r>
          </a:p>
          <a:p>
            <a:pPr marL="0" indent="0" algn="just">
              <a:buNone/>
            </a:pPr>
            <a:r>
              <a:rPr lang="it-IT" sz="2800" dirty="0" smtClean="0"/>
              <a:t>Se si presentano dolore, fastidio </a:t>
            </a:r>
            <a:r>
              <a:rPr lang="it-IT" sz="2800" dirty="0"/>
              <a:t>alla </a:t>
            </a:r>
            <a:r>
              <a:rPr lang="it-IT" sz="2800" dirty="0" smtClean="0"/>
              <a:t>luce (fotofobia) e annebbiamento della visione, significa che la contusione è grave.</a:t>
            </a:r>
          </a:p>
          <a:p>
            <a:pPr marL="0" indent="0" algn="just">
              <a:buNone/>
            </a:pPr>
            <a:endParaRPr lang="it-IT" dirty="0" smtClean="0"/>
          </a:p>
        </p:txBody>
      </p:sp>
      <p:pic>
        <p:nvPicPr>
          <p:cNvPr id="5122" name="Picture 2" descr="C:\Users\Chiara\Pictures\Primo soccorso\contusione oculare.jpg"/>
          <p:cNvPicPr>
            <a:picLocks noChangeAspect="1" noChangeArrowheads="1"/>
          </p:cNvPicPr>
          <p:nvPr/>
        </p:nvPicPr>
        <p:blipFill>
          <a:blip r:embed="rId2" cstate="print"/>
          <a:srcRect/>
          <a:stretch>
            <a:fillRect/>
          </a:stretch>
        </p:blipFill>
        <p:spPr bwMode="auto">
          <a:xfrm>
            <a:off x="2771800" y="3645024"/>
            <a:ext cx="4099781" cy="2731086"/>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146</a:t>
            </a:fld>
            <a:endParaRPr lang="it-IT"/>
          </a:p>
        </p:txBody>
      </p:sp>
    </p:spTree>
    <p:extLst>
      <p:ext uri="{BB962C8B-B14F-4D97-AF65-F5344CB8AC3E}">
        <p14:creationId xmlns="" xmlns:p14="http://schemas.microsoft.com/office/powerpoint/2010/main" val="27688397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AGIRE</a:t>
            </a:r>
            <a:endParaRPr lang="it-IT" sz="6000" b="1" dirty="0">
              <a:solidFill>
                <a:srgbClr val="FF0000"/>
              </a:solidFill>
            </a:endParaRPr>
          </a:p>
        </p:txBody>
      </p:sp>
      <p:sp>
        <p:nvSpPr>
          <p:cNvPr id="3" name="Segnaposto contenuto 2"/>
          <p:cNvSpPr>
            <a:spLocks noGrp="1"/>
          </p:cNvSpPr>
          <p:nvPr>
            <p:ph idx="1"/>
          </p:nvPr>
        </p:nvSpPr>
        <p:spPr>
          <a:xfrm>
            <a:off x="467544" y="1340768"/>
            <a:ext cx="8280920" cy="5184576"/>
          </a:xfrm>
        </p:spPr>
        <p:txBody>
          <a:bodyPr/>
          <a:lstStyle/>
          <a:p>
            <a:r>
              <a:rPr lang="it-IT" dirty="0" smtClean="0"/>
              <a:t>Se la contusione è grave, bisogna portare l’infortunato al pronto soccorso;</a:t>
            </a:r>
          </a:p>
          <a:p>
            <a:pPr>
              <a:buNone/>
            </a:pPr>
            <a:endParaRPr lang="it-IT" dirty="0" smtClean="0"/>
          </a:p>
          <a:p>
            <a:r>
              <a:rPr lang="it-IT" dirty="0" smtClean="0"/>
              <a:t>Se la contusione non è grave sottoporre comunque l’infortunato ad un controllo medico, poiché potrebbe esserci un danno interno all’occhio, oppure una potrebbe svilupparsi una conseguenza tardiva del trauma.</a:t>
            </a:r>
          </a:p>
          <a:p>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147</a:t>
            </a:fld>
            <a:endParaRPr lang="it-IT"/>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3) FERITE OCULARI</a:t>
            </a:r>
            <a:endParaRPr lang="it-IT" sz="6000" b="1" dirty="0">
              <a:solidFill>
                <a:srgbClr val="FF0000"/>
              </a:solidFill>
            </a:endParaRPr>
          </a:p>
        </p:txBody>
      </p:sp>
      <p:sp>
        <p:nvSpPr>
          <p:cNvPr id="3" name="Segnaposto contenuto 2"/>
          <p:cNvSpPr>
            <a:spLocks noGrp="1"/>
          </p:cNvSpPr>
          <p:nvPr>
            <p:ph idx="1"/>
          </p:nvPr>
        </p:nvSpPr>
        <p:spPr>
          <a:xfrm>
            <a:off x="457200" y="1340768"/>
            <a:ext cx="8003232" cy="4680521"/>
          </a:xfrm>
        </p:spPr>
        <p:txBody>
          <a:bodyPr/>
          <a:lstStyle/>
          <a:p>
            <a:pPr marL="0" indent="0" algn="just">
              <a:buNone/>
            </a:pPr>
            <a:r>
              <a:rPr lang="it-IT" dirty="0" smtClean="0"/>
              <a:t>Una ferita oculare è una lesione traumatica con discontinuità dei tessuti a livello dell’occhio; fortunatamente, si tratta di una condizione molto grave, ma fortunatamente, non molto comune. </a:t>
            </a:r>
            <a:endParaRPr lang="it-IT" dirty="0"/>
          </a:p>
        </p:txBody>
      </p:sp>
      <p:pic>
        <p:nvPicPr>
          <p:cNvPr id="163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27784" y="3429000"/>
            <a:ext cx="4272474" cy="32043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0422247-A824-4162-AD4D-8B4E01F97AD5}" type="slidenum">
              <a:rPr lang="it-IT" smtClean="0"/>
              <a:pPr/>
              <a:t>148</a:t>
            </a:fld>
            <a:endParaRPr lang="it-IT"/>
          </a:p>
        </p:txBody>
      </p:sp>
    </p:spTree>
    <p:extLst>
      <p:ext uri="{BB962C8B-B14F-4D97-AF65-F5344CB8AC3E}">
        <p14:creationId xmlns="" xmlns:p14="http://schemas.microsoft.com/office/powerpoint/2010/main" val="277620031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AGIRE</a:t>
            </a:r>
            <a:endParaRPr lang="it-IT" sz="6000" b="1" dirty="0">
              <a:solidFill>
                <a:srgbClr val="FF0000"/>
              </a:solidFill>
            </a:endParaRPr>
          </a:p>
        </p:txBody>
      </p:sp>
      <p:sp>
        <p:nvSpPr>
          <p:cNvPr id="3" name="Segnaposto contenuto 2"/>
          <p:cNvSpPr>
            <a:spLocks noGrp="1"/>
          </p:cNvSpPr>
          <p:nvPr>
            <p:ph idx="1"/>
          </p:nvPr>
        </p:nvSpPr>
        <p:spPr>
          <a:xfrm>
            <a:off x="457200" y="1600200"/>
            <a:ext cx="8229600" cy="4709120"/>
          </a:xfrm>
        </p:spPr>
        <p:txBody>
          <a:bodyPr/>
          <a:lstStyle/>
          <a:p>
            <a:pPr marL="0" indent="0" algn="just"/>
            <a:r>
              <a:rPr lang="it-IT" dirty="0" smtClean="0"/>
              <a:t>  Chiamare il 118;</a:t>
            </a:r>
          </a:p>
          <a:p>
            <a:pPr marL="0" indent="0" algn="just"/>
            <a:r>
              <a:rPr lang="it-IT" dirty="0" smtClean="0"/>
              <a:t>  Bendare l’occhio;</a:t>
            </a:r>
          </a:p>
          <a:p>
            <a:pPr marL="0" indent="0" algn="just"/>
            <a:r>
              <a:rPr lang="it-IT" dirty="0" smtClean="0"/>
              <a:t>  Non far aprire e chiudere l’occhio perché potrebbe peggiorare la ferita.</a:t>
            </a:r>
          </a:p>
          <a:p>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149</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COMPITI </a:t>
            </a:r>
            <a:r>
              <a:rPr lang="it-IT" b="1" dirty="0">
                <a:solidFill>
                  <a:srgbClr val="FF0000"/>
                </a:solidFill>
              </a:rPr>
              <a:t>DEL SOCCORRITORE:</a:t>
            </a:r>
            <a:endParaRPr lang="it-IT" dirty="0">
              <a:solidFill>
                <a:srgbClr val="FF0000"/>
              </a:solidFill>
            </a:endParaRPr>
          </a:p>
        </p:txBody>
      </p:sp>
      <p:sp>
        <p:nvSpPr>
          <p:cNvPr id="3" name="Segnaposto contenuto 2"/>
          <p:cNvSpPr>
            <a:spLocks noGrp="1"/>
          </p:cNvSpPr>
          <p:nvPr>
            <p:ph idx="1"/>
          </p:nvPr>
        </p:nvSpPr>
        <p:spPr>
          <a:xfrm>
            <a:off x="457200" y="1268760"/>
            <a:ext cx="8229600" cy="5184576"/>
          </a:xfrm>
        </p:spPr>
        <p:txBody>
          <a:bodyPr>
            <a:normAutofit fontScale="92500" lnSpcReduction="20000"/>
          </a:bodyPr>
          <a:lstStyle/>
          <a:p>
            <a:pPr marL="514350" indent="-514350">
              <a:buFont typeface="+mj-lt"/>
              <a:buAutoNum type="arabicPeriod"/>
            </a:pPr>
            <a:r>
              <a:rPr lang="it-IT" dirty="0" smtClean="0"/>
              <a:t>Agire </a:t>
            </a:r>
            <a:r>
              <a:rPr lang="it-IT" dirty="0"/>
              <a:t>immediatamente </a:t>
            </a:r>
            <a:r>
              <a:rPr lang="it-IT" dirty="0" smtClean="0"/>
              <a:t>in caso di </a:t>
            </a:r>
            <a:r>
              <a:rPr lang="it-IT" dirty="0"/>
              <a:t>chiamate </a:t>
            </a:r>
            <a:r>
              <a:rPr lang="it-IT" dirty="0" smtClean="0"/>
              <a:t>di soccorso</a:t>
            </a:r>
            <a:r>
              <a:rPr lang="it-IT" dirty="0"/>
              <a:t>;</a:t>
            </a:r>
          </a:p>
          <a:p>
            <a:pPr marL="514350" indent="-514350">
              <a:buFont typeface="+mj-lt"/>
              <a:buAutoNum type="arabicPeriod"/>
            </a:pPr>
            <a:r>
              <a:rPr lang="it-IT" dirty="0" smtClean="0"/>
              <a:t>Muoversi rapidamente all’infortunato</a:t>
            </a:r>
            <a:r>
              <a:rPr lang="it-IT" dirty="0"/>
              <a:t>, </a:t>
            </a:r>
            <a:r>
              <a:rPr lang="it-IT" dirty="0" smtClean="0"/>
              <a:t>portando con sé la cassetta </a:t>
            </a:r>
            <a:r>
              <a:rPr lang="it-IT" dirty="0"/>
              <a:t>di pronto soccorso </a:t>
            </a:r>
            <a:r>
              <a:rPr lang="it-IT" dirty="0" smtClean="0"/>
              <a:t>(o il pacchetto di medicazione) o facendosela portare il prima </a:t>
            </a:r>
            <a:r>
              <a:rPr lang="it-IT" dirty="0"/>
              <a:t>possibile;</a:t>
            </a:r>
          </a:p>
          <a:p>
            <a:pPr marL="514350" indent="-514350">
              <a:buFont typeface="+mj-lt"/>
              <a:buAutoNum type="arabicPeriod"/>
            </a:pPr>
            <a:r>
              <a:rPr lang="it-IT" dirty="0" smtClean="0"/>
              <a:t>Capire ciò </a:t>
            </a:r>
            <a:r>
              <a:rPr lang="it-IT" dirty="0"/>
              <a:t>che è successo;</a:t>
            </a:r>
          </a:p>
          <a:p>
            <a:pPr marL="514350" indent="-514350">
              <a:buFont typeface="+mj-lt"/>
              <a:buAutoNum type="arabicPeriod"/>
            </a:pPr>
            <a:r>
              <a:rPr lang="it-IT" dirty="0"/>
              <a:t>D</a:t>
            </a:r>
            <a:r>
              <a:rPr lang="it-IT" dirty="0" smtClean="0"/>
              <a:t>ifendere </a:t>
            </a:r>
            <a:r>
              <a:rPr lang="it-IT" dirty="0"/>
              <a:t>la vittima da ulteriori pericoli;</a:t>
            </a:r>
          </a:p>
          <a:p>
            <a:pPr marL="514350" indent="-514350">
              <a:buFont typeface="+mj-lt"/>
              <a:buAutoNum type="arabicPeriod"/>
            </a:pPr>
            <a:r>
              <a:rPr lang="it-IT" dirty="0" smtClean="0"/>
              <a:t>Avvisare </a:t>
            </a:r>
            <a:r>
              <a:rPr lang="it-IT" dirty="0"/>
              <a:t>i sistemi esterni </a:t>
            </a:r>
            <a:r>
              <a:rPr lang="it-IT" dirty="0" smtClean="0"/>
              <a:t>di emergenza sanitaria </a:t>
            </a:r>
            <a:r>
              <a:rPr lang="it-IT" dirty="0"/>
              <a:t>(118);</a:t>
            </a:r>
          </a:p>
          <a:p>
            <a:pPr marL="514350" indent="-514350">
              <a:buFont typeface="+mj-lt"/>
              <a:buAutoNum type="arabicPeriod"/>
            </a:pPr>
            <a:r>
              <a:rPr lang="it-IT" dirty="0"/>
              <a:t>F</a:t>
            </a:r>
            <a:r>
              <a:rPr lang="it-IT" dirty="0" smtClean="0"/>
              <a:t>are </a:t>
            </a:r>
            <a:r>
              <a:rPr lang="it-IT" dirty="0"/>
              <a:t>da tramite con i </a:t>
            </a:r>
            <a:r>
              <a:rPr lang="it-IT" dirty="0" smtClean="0"/>
              <a:t>soccorritori “professionisti</a:t>
            </a:r>
            <a:r>
              <a:rPr lang="it-IT" dirty="0"/>
              <a:t>”.</a:t>
            </a:r>
          </a:p>
        </p:txBody>
      </p:sp>
      <p:sp>
        <p:nvSpPr>
          <p:cNvPr id="4" name="Slide Number Placeholder 3"/>
          <p:cNvSpPr>
            <a:spLocks noGrp="1"/>
          </p:cNvSpPr>
          <p:nvPr>
            <p:ph type="sldNum" sz="quarter" idx="12"/>
          </p:nvPr>
        </p:nvSpPr>
        <p:spPr/>
        <p:txBody>
          <a:bodyPr/>
          <a:lstStyle/>
          <a:p>
            <a:fld id="{40422247-A824-4162-AD4D-8B4E01F97AD5}" type="slidenum">
              <a:rPr lang="it-IT" smtClean="0"/>
              <a:pPr/>
              <a:t>15</a:t>
            </a:fld>
            <a:endParaRPr lang="it-IT"/>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None/>
            </a:pPr>
            <a:endParaRPr lang="it-IT" dirty="0" smtClean="0"/>
          </a:p>
          <a:p>
            <a:pPr algn="ctr">
              <a:buNone/>
            </a:pPr>
            <a:r>
              <a:rPr lang="it-IT" sz="8800" b="1" dirty="0" smtClean="0">
                <a:solidFill>
                  <a:srgbClr val="FF0000"/>
                </a:solidFill>
              </a:rPr>
              <a:t>7. USTIONI</a:t>
            </a:r>
            <a:endParaRPr lang="it-IT" sz="88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150</a:t>
            </a:fld>
            <a:endParaRPr lang="it-IT"/>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USTIONI</a:t>
            </a:r>
            <a:endParaRPr lang="it-IT" sz="6000" b="1" dirty="0">
              <a:solidFill>
                <a:srgbClr val="FF0000"/>
              </a:solidFill>
            </a:endParaRPr>
          </a:p>
        </p:txBody>
      </p:sp>
      <p:sp>
        <p:nvSpPr>
          <p:cNvPr id="3" name="Segnaposto contenuto 2"/>
          <p:cNvSpPr>
            <a:spLocks noGrp="1"/>
          </p:cNvSpPr>
          <p:nvPr>
            <p:ph idx="1"/>
          </p:nvPr>
        </p:nvSpPr>
        <p:spPr>
          <a:xfrm>
            <a:off x="457200" y="1340768"/>
            <a:ext cx="8229600" cy="5112568"/>
          </a:xfrm>
        </p:spPr>
        <p:txBody>
          <a:bodyPr>
            <a:normAutofit/>
          </a:bodyPr>
          <a:lstStyle/>
          <a:p>
            <a:pPr algn="just">
              <a:buNone/>
            </a:pPr>
            <a:r>
              <a:rPr lang="it-IT" sz="2800" dirty="0" smtClean="0"/>
              <a:t>    Un’</a:t>
            </a:r>
            <a:r>
              <a:rPr lang="it-IT" sz="2800" b="1" dirty="0" smtClean="0"/>
              <a:t>USTIONE</a:t>
            </a:r>
            <a:r>
              <a:rPr lang="it-IT" sz="2800" dirty="0" smtClean="0"/>
              <a:t> è una lesione dei tessuti tegumentari (cioè di rivestimento) dovuta all’esposizione del tessuto stesso a fonti di calore troppo elevate (contatto con fonti termiche, sorgenti elettriche, radiazioni) o a determinate sostanze chimiche.</a:t>
            </a:r>
          </a:p>
          <a:p>
            <a:pPr algn="just">
              <a:buNone/>
            </a:pPr>
            <a:endParaRPr lang="it-IT" dirty="0" smtClean="0"/>
          </a:p>
        </p:txBody>
      </p:sp>
      <p:pic>
        <p:nvPicPr>
          <p:cNvPr id="6146" name="Picture 2" descr="C:\Users\Chiara\Pictures\Primo soccorso\ustione.jpg"/>
          <p:cNvPicPr>
            <a:picLocks noChangeAspect="1" noChangeArrowheads="1"/>
          </p:cNvPicPr>
          <p:nvPr/>
        </p:nvPicPr>
        <p:blipFill>
          <a:blip r:embed="rId2" cstate="print"/>
          <a:srcRect/>
          <a:stretch>
            <a:fillRect/>
          </a:stretch>
        </p:blipFill>
        <p:spPr bwMode="auto">
          <a:xfrm>
            <a:off x="2555776" y="3645024"/>
            <a:ext cx="3810000" cy="285750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151</a:t>
            </a:fld>
            <a:endParaRPr lang="it-IT"/>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REGOLA DEL 9</a:t>
            </a:r>
            <a:endParaRPr lang="it-IT" sz="6000" b="1" dirty="0">
              <a:solidFill>
                <a:srgbClr val="FF0000"/>
              </a:solidFill>
            </a:endParaRPr>
          </a:p>
        </p:txBody>
      </p:sp>
      <p:sp>
        <p:nvSpPr>
          <p:cNvPr id="3" name="Segnaposto contenuto 2"/>
          <p:cNvSpPr>
            <a:spLocks noGrp="1"/>
          </p:cNvSpPr>
          <p:nvPr>
            <p:ph idx="1"/>
          </p:nvPr>
        </p:nvSpPr>
        <p:spPr>
          <a:xfrm>
            <a:off x="683568" y="1340768"/>
            <a:ext cx="8208912" cy="5328592"/>
          </a:xfrm>
        </p:spPr>
        <p:txBody>
          <a:bodyPr>
            <a:normAutofit/>
          </a:bodyPr>
          <a:lstStyle/>
          <a:p>
            <a:pPr>
              <a:buNone/>
            </a:pPr>
            <a:r>
              <a:rPr lang="it-IT" dirty="0" smtClean="0"/>
              <a:t>    Per fare un calcolo veloce della </a:t>
            </a:r>
            <a:r>
              <a:rPr lang="it-IT" dirty="0" smtClean="0">
                <a:solidFill>
                  <a:schemeClr val="tx1">
                    <a:lumMod val="95000"/>
                    <a:lumOff val="5000"/>
                  </a:schemeClr>
                </a:solidFill>
              </a:rPr>
              <a:t>superficie corporea</a:t>
            </a:r>
            <a:r>
              <a:rPr lang="it-IT" dirty="0" smtClean="0"/>
              <a:t> interessata dall’ustione si utilizza la "regola del 9“ di Wallace: la superficie corporea viene suddivisa in zone e ad ognuna di esse viene assegnata una percentuale (in questo caso si utilizza il 9, un suo multiplo o una sua frazione).</a:t>
            </a:r>
          </a:p>
          <a:p>
            <a:pPr>
              <a:buNone/>
            </a:pPr>
            <a:r>
              <a:rPr lang="it-IT" dirty="0" smtClean="0"/>
              <a:t>    La somma di tali numeri fornisce una valutazione semplice ed immediata dell’estensione dell'ustione.</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152</a:t>
            </a:fld>
            <a:endParaRPr lang="it-IT"/>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AutoShape 2" descr="data:image/jpeg;base64,/9j/4AAQSkZJRgABAQAAAQABAAD/2wCEAAkGBxETEhUTExMWFhUXGB4XGBgYFh4aIBoYIBwYHRodICEdHigiGRolICAfITEhJSkrLjAuGB8zODMtNyotLisBCgoKDg0OGxAQGy0mICUtLS0tLy0yLS8tLS0tLi4uLTMtMC0vLS0tLS0tLS0uLS0tKy0tLS0tLS0uLS0tLS0tLf/AABEIAMIBAwMBEQACEQEDEQH/xAAcAAEAAwEBAQEBAAAAAAAAAAAAAwQFBgIBBwj/xABDEAACAgEDAgUDAgMEBggHAAABAgMRAAQSIQUxBhMiQVEyYXGBkRQjoTNCUsEVFmJysbIkQ4KSotLh8Ac0NWN0wtH/xAAaAQEAAwEBAQAAAAAAAAAAAAAAAQIDBAUG/8QAPBEAAgIBAwIFAgQEAwYHAAAAAAECEQMSITEEQQUTUWFxIoEUMpGhscHh8BVC0SMzYnKS8UNEUlNzgrL/2gAMAwEAAhEDEQA/AP3HAGAMAYAwBgDAGAMAYAwBgDAGAMAYAwBgDAGAMAYAwBgDAGAMAYAwBgDAGAMAYAwBgDAGAMAYAwBgDAGAMAYAwBgDAGAcd03xq7BJZtK0enkcosyyBwG3FBvWgUFjv25GcseofMls+57efweMW8ePLqmlbi1W1J7Ph7Pg6qTWxKwRpEDt2UsAT+BdnOlySdHkRxTlFyUXS71sfZNSikKzqGPYFgCfwPfFpFVCTVpOgdVHvEe9d5Fhdw3V813rGpXRPlz06qdevYzehdZ85Jnk2oI5pIrvjahoEk9szx5NSbfZtHV1fSeTOEI29UYv7tGnp9QjqGRlZT2KkEH9Rmiae6OScJQemSp+5HrNfDFXmyJGCaG9wtn4Fnk5DlGPLLY8OTLaxxbr0VmZ0DxCk2kj1MpSIOWHqcAcOyjlq5IF5THlUoKT2OvrOhlh6mWDHcqrheqT7fJLP1YjVwwAArJG8m6/8JWq9qN5Ln9aj6lIdKn008ze8WlXzf8AofPFXWTpNOZwnmUyjbdcFgPg4y5PLjqonw/o/wAXnWHVVp7/AArIOqeJ400P8bEPNj9Jq64Z1U/hhfb5FZWWZLHrRpg8OnPq/wALP6Zb/sm/39TZbVRhghdd5Fhdwsj5A7nNbV0cPlz06qdevY+DWxEBhIm0ttB3Ci11tBvk3xXyMalyPKmnVO+ft6/Aj1sTOY1kQuO6hgWH5F2MaldWHimoqbi6fetifJKDAGAMAYAwBgDAGAMAYAwBgDAGAMAYAwBgH5bofDGuSCGRw80aOWfRM2yv5jEEUdrns1H797zz44ciim916fc+vzeJ9JPLOEKjJpJZEr/yq09rXpaPer6FMdXM8+nmmDzebH5SxgMONgeVm3RhQANorsee2TLE9bck3v2r+JTH1uJdLCOHJGNRqWpy2fdqKVO/V2QeJtC4GpWbSs8s2pXZqSFKrCWQIqseVavTtA9zzlcsWtVrdvn2NOgzQbxSxZEoxg7hum5JO21w13tl4dFm/iCp0z+f/Gef/FGtvkBrADXd7ePLy6xy1Vp3u79jnfWYvI1LItHl6fL76q9OOd9R7n6TMIx5mnkkiGullkhUAl0N+W22xvW+a97yXjlW621NtFY9Xic3omoy8qMYyfCe1q+zrubngLTPGmoDQNCG1LyIrKB6GClRQ4FDih2rNenTSdqtzg8XyRyTxuM1KoJNq+VzzvvyVvEWkYawzSaNtXE0IjQKFby3trtW7BgfqGVyRevU42qNeiyp9N5cMqxyUrd2rVKt16ehy58Pary9J5kMpiSBo2RI45HRzK5JCuaXcu3180B7Zz+VOo2tq+Xyev8Aj+neTNomtTkmm3JRa0rulbp3tsdV0nprrPoisDxxxwSoQ5DFfUu3cQathzX3+2dMINSjS2SZ43UdRGWHMpTUpSnF7bXs7r4NDxxp3k022NGZjLFwos0JFJP4HucvnTcKXqv4nN4Vkhj6jVN0tMv/AMs5/wAaeHNQscy6Rd8WoKmSEcbJA6t5ifY1TD73+MM+KST0cPsen4X4hgeSD6l1KCemXqqap/F7P7Fabosx1EinTOZ21gmTVcbVgDKQN12CAK2f/wAGQ8ctTVb3d+xrHrMSwxksiUFjcXj3tyafbjney7D4cn/jGjqtLG7aqEnt5zqAq/YI25gB9vnLLDLzK7LdfP8AQ55eIYfwqn/4skoS/wCVPn/7KkUfBvQpIp4mm00/nR7hv2xpGu4EFi4YvOx+/wDi7cZXBjcZLUnf2r+p0+KdbDLhmsWSOmVbXJydcKmqil7enJ+lDO4+VGAMAYAwBgDAGAMAYAwBgDAGAMAYAwBgDAPlYArAMb/VfSmYTMrswfzAGldlD99wUttB+OOPbMvJjq1Hd/iOdYvKTSVVskm16XVmzmpwjAKGu6osUsERBLTsyqR2G1SxvKSmk0vU3xdNLJjnkXEKb+7om6frBNGJArqDfEilGFEjlTyO2TGWpWUzYnim4Np16O1+qKsXXYS+oQkqdNRk3ChtK7ww+Vq/2/GVWSNtenJtLosqhjklfmflr1Tqvkg/1m0/8NHqhuKSMEQAeosW21V9wQf2OR50dKl2Zp/h2ZZ5YHSlFNv0pKzaGanAYC+KYzt9D+rVHSDt9Qv1d/p4/OY+cvTvR6T8MyK91tBT+zrb5N/NjzhgDAPuAMAYAwBgEWq1CxozuaVRZoEn9AAST9gLOAVNB1vTzEiN91DcfSwoUrWbArhh/UexoBP1zSowV541JqrcDv8AT+L9r75R5IKWltX6EqLaujQy5AwBgDAGAMAYAwCEaqPfs3rvAsruF1813rIsE2SBgDAGAMA/MNXq5DqpAZJhrRq1WGIF9n8NuWjQ9JQruJJ+PznA5Nzdt6r2XsfWY8WNdPFqMfK8tuUtr109r5tOqR+gddaUaaYw35vltsrvu2mq+TfbOzJel1zR830ixvPBZfy2r+L3PzrpL6U6zRHTtK0gSbzvMMhIl8o1e7gPe76fgfbOKGh5I6b73zzR9P1K6hdJnWZRUbjprT+XV2rdrjk7fwOWOg05YkkpZLEk9z8514L8tWeB4sorrMijxfY5rx5opTq40isDWxjTyH4CurFvzsJH4vOfqIvWkv8ANsz1vCM2NdNKWTnE9a97TVfrT+SHwvoWbVfwhUiHQTSSC+dxZj5H6gFmvIxRuejtFv8AoX8QzqPT/iU/rzRivil9f6ukUtR1AecryzyjVDXKHTc4CaYPVAD07CNvJ739zdXL6rbd6v2NoYP9k4whHy/KbT2bc6vnm0727FyFD/K4P/1h/b/f/wDf6ZZLj/nMpyVz3/8ALx/kUpuofzo3knlGqGuVZU3Ooj0+4gAAenyz6efe/wA3Ry+pNt3q/Y2jg/2UowhHy/KbT2bc6vnm1vt2NLw9q4mk3TPN/pEvJcVyUtbtiED0eVW02fnvmmOSbt3q323/AO1HJ1uLJHHpxxj5FR+r6bfFu/zarvYpeCZ2bVRtNqJBN6g8NTMzMbsy7gEjUewA+Ocp07bmtT39N/37I6fFoRj08o4sa0bVL6Ukv+Gvqk33bf2P1EZ6B8iMAYAwBgEWr06yI0bcqylT+CKOAcz4l8P6ZNHIRujWPTPEGDH+XF5bIWr+8UUlhfJI74BlS+GhK8plViXmkqpdtr5jUCNpqko/e887Jgh5jb5OmOWWlJHX+HVYaXThvqESA/naM74KopHO+TRyxAwBgDAGAMAg127y32/VtO2vmjX9chg/nvp0jCaN1veJFYG+S1j37kn+t54WJvzE+9o9GSWlo/ovPePOGAMAYBS13Ukikijay0rFRQ7UPqPwt7Vv5dcrKaTS9TfF088kJTXEVv8A6L35fwmQabrundnVZFOwcsCKPyAftxf+8MqskW3uWn0maEU5Re/b+/v+jIYPE+lYHdIEKokjB+NofhbPa7rgfIx5sPUvLoM6qo3baVd65NWGZWvaQaIBr7gMP6EH9c0ONprZkuAfKwD4FH74B9rAFYArAFYArAPuAMAYAwBgDAMvxBNF5MiSozoyFXVa+hrU9yPv+xzHPnjhi5SNMWKWWahHucLr+uSNIzKF5+kugZlO0KxBFbSwAsAV8fOfO5fFpSyXGKr3PoMXhMVCpSd964O06N4ijn4COhFA2LWz2Fj5+4Ge30vXY+o/LafueP1XRZOn/NRtZ2nGMAYAwBgDAM7qfWoYPr3E/CqTzwavsDyOCffObqOqxYFc2b4OmyZ3UEfmHTOnQRalNQQxVZC4QbaHcqBwPpNEcj6Rng4fEILNqcaVntZPDX5VRlvX2P1LpvVYp/7NiSO4Kkf8Rz3Ha+4+c+hwdRjzR1Y3Z4ebBkwvTNUXs2MhgDAMDqul0x1CGSKR5TsKOEvZsbd6W/ucn1V3HBsZSWOLds6cfV5ccPLi9t7Xrarf19vTlFdel6EIGGo9AtQ3nrWxBylnuqhRY7+jk98qsMUavxDK+y/Tv6/O5LpNNoplTyZwd8aGMpKNxSMvTL78b2Umvesny0ZrrMid7ct8bb1f8EanT/IRX8pwVU7W/mFghRVXbySI6Ci1Fc2TySTdKlRzyk5Scnyz6/VYQBUisW2EBWBJV3VFbvylnvklT7o+pxSKpDqCyo+0sNwD/RYvi+w+TgEWo6zGrMlOWW+yGiwUPsBPBfaQavtfwaAs6HVrKm9QwFkeoUbHBFexBsfkHALGAMAYAwBgDAGAZPXNDPI0LxSAeU5kMZsCQ7SFG4EV3PcMOQatRgGNN0OeLfKJAG85nXcXZdrMjU21Qa3LuvstBSSKIA6yKRWAZSGB7EGwf1GAc/1zUFU1BItbr9DGg557Wfb57Z5/XbRk/ZnX0ivJFe6OClmBAAFdvVQPBrtxYPc833ofA8fDl6NQjGcVdb7d7X6+r9tvY9zLi6tyk4Pa9t1/a/v5Oi8LaoeVMqg2Ddn2JACDvwbB/fvnT4bFJNR41bP1XY4vFdTlFy2uPHod9nvnikOo1KJW91W+1kCz8D5OAY+pi1L6hZ4n/kiJo/KYPGd7OlyeoU1KOLXimq93AFHpfSNXpxEzStJt4kDyvL6AZKK0oZpdhF8UzHhRQwDpdPrI3NKwJHdezD8qeV/UYBPgHJ+J5FGno/UZDXH97cxav654niv+6l8o9Twu/PVejOOllWwFPfudwoUT8c3VfYEgXnK+h6dqoy3q92q/vud/43Mnco7XXe+3/Y7fwuyeTFtPPmMDxVtT2Oe9LXb4z0fDVWKNeh5fiLbzys6R3CgliABySTQAz1DgORl0WvkSfbKG8yYywusrIqoqxqkZoBghYEsEPqAc36gMA1+iaTURO6yMXi/uM7ln+puD7VRu6BFgc1wB76rqYPMSOTzdxBoJFIwIYFTbKhAq+eRXBOAQ6Lw6kbRN50jGPd3EQ3WAKYrECQKB7jkAm6wCTR9CSN43WWSkRVCHYQdqeWGJ2b72+wYLfNcmwPmk8PxxwvCJJCr1ROy1A+kAhPXQr+03WAAbHGAeH6JEpMsk8hra7FjGBuQxkuaQUSI0BApaHABN4B503SINMVcyvR8uJAxX6v5Sitqgkv5aA2SPTxtF4BE0ui886ndUnEAby6ot/eBKW4O2g5JX0kD3sDT6PokjXdGzlXVSA5PAA44IBBo87ueAPYDAL+4fPbAPMsyqLZgBYHJrkkAD8kkD9cA8T6lEKhmALnao+TRNfsDgFAeItNtD7/SSRe1h2UN7i62kMD7g2LHOAagOAfcAYAwBgFWXQoSWW0c/3kNEn5I7P/2gcA5nqyTtDMrsDukBRgK/lAp3vgsa9vn8Zx5YRyycXxW5tDJLFU48rg5SfRIvdjR47A82RXbvYI/IzkfhOHlX+p2rxnqUuI/p/U3vDumZFnEYsugCX23AN3ocC3HObQ6aGGP0epz5erydS7nX2Or0unlkRTLKeVFrH6ByPn67+4K/jPQTs5C3p9HGhJVQCe7d2P5Y8t+pyQT4AwCHUaZHADorVyLF0fkfB+4wCtJpjGCyTMoUEkP/ADF+SSWO/wD8VfbAOM8SyTrBB5yx71JB2MSOb8vkjvtU37X2JzzOp6X8TGk63Ozpuq/DS1NXtRzf8a10VA/X/wBM4f8ABf8Aj/b+p3vxtdofv/Q6/wAOGfyYWTy1Te7OzWWFuFBVe1VvBJb2BojPU6fCsEYwuzzM+bz5udVZ1cfT0sM5MjDkM5uj8gABVP3UDO05y5gDAKPUIkZo9zhSSyKLFsWRrAvuQoLUPZT8YBka7wpp24tUXyWjKhQOCkiMQe6AiQ7gO+1ORXIHoeFY6YKU2kMADEp2gyNIEH/2vVtKf3h7izgF3/Qa/wAOYAwohR9C16dvpKgDdGaooT9J28DAM5vCGnCOrlSXUxE+Wo9LKiKoB7AMoYD5/TANfqGj3RhQ6oqOj/RwFjZXC/UKFqOfj2wDLj6NBpY5i8yRxylfMJCxhvUSxc9nlkBKs55IC8CsAuaRYiFgad3eNg1iR0JJDOtlW9a1fpJKmufYYBQ1nhsSTTyuUXeyhbjVt9LBw9n1pujrZx7n4oCRfCMPO/a4uGt0YJ/lFa3E3ZIXbwFFE8XzgGtrNI7+X6wNj7z6e4phX1cGj355HbAM7p3hpYoGhV9oZgx2IE5CgA0ONxKhmP8AeN8UawDY0cJRApYsR7m/8yTQ7cknjkk84BNgDAGAMAi1L0jH4Br8+365DewMfqGnLxsq17It8C7DN7HgBa/cZy4/pi5M0nvscTrNExfksCtjsvH27drJPvZ554zVT7mDtOjrOiaR41JcUeGr/Y5DX8EGiftWUdTi0jWK08m70/6SPcM1/qdw/oRmuJ3BCXJazQqMAYAwCvrT6QPlh/xBP9AcpkdRZK5OP8ZMojirgmTctf4UUi/+837EZSCqJGRnGzOzNZ5AAAF9uAvsBfAs3wSb4y7ZSzvPCiI2ljB5+tDfswd2A/VWv/sjMsi2TNcbOp0r7kUnuVB/pm6KkuSBgGR1LpJkmjlMpXyyvlrQq926Q/JLINo+BfezgFVvDSCNPVUiRMhlNk7mjVC/LcfTu7/PvZwCbqPSpJJhIkwXaq0vqPIYkEgOBR5BocgVzQoDIi6HLI86jUKGUqG22SbWB6YeYdsZAYbSLN3ZHBA1dP0LYP7U+YStMC30KkSlQHdieU3WSeWPezYEEfh1lidXm9ZQojDcAjsCu4AyEkm75JJLNzzgGh1Pp5ePYHCvvLo9kbCd1kAMCxCsRVgG/bAKaaONGhMWoRFVEVR6WLxLQfm/VuAQX7bcAl1HSJC0r+cFDHcGAO5QFIAJL7aXuKUffmyQKkfhyXaV85aKOopX9G8MNyXLd8iy13t4qzgCTw3MxLnUes3237aJ1B2hfM4FyLZBBIiHI4oDd6bpjHGqFtxHvyB3JoAkkKOwBJ4AwCzgDAGAMAYBkeINQUCf4dx3cWeBxQsXz/6c1meVNrYtHk+6Rw0cR9juccV3PH9CcyyKsaRaP5jn+p6GU9Sgk2/yghLGxVqHuxfcFkr8D4ycc4rp5RfJunHS75OnRfWP9xh/Vcp0/LMchndE15eXavKlLPyO1d+/sOLPPJ7ZpiTVlZOzoM3KDAGADgGL1XqCpIVc7fRaG+7cgkV+1mq5+cxy26otE57x5pH3RuB6FjCmv7pJNfoar9B85aT7FGu5x5+fbjn57/vkFKZ3PhLTtFppDJ6QzrNzxS2qkn44S/wcXcWaRVHQdI1QcyBbKAgg+xvk19r/AOPxWTivTuWlyaWaFRgGN1TpMks8UokpYSrIlCixapS1gm/LtV20RuazRIwCq/h2TbG3nSGZYnXcZ5a8xo1W6uiu5d1EcXwMAn6z0qeVj5cxjXaopXZTYXUDuvNbniPB58v9CBUn6HNRMMjAtOZHB1Mose1N6toB/wCrACkccUKAn1XTJgPTMdzB7DTONxLqwCnkxjYGTcotbsCxgEmk6TMotpWLbo+PMcrsUQ7hR7taN6u53m+5oDx1jo8soRQIz/IliZ2ZtwLoFFWrFlJHNsPY+o4BFB0KUQxrUYkV2k+rfVuXCh2SzRO7eV7qthhdgWOpaDVOfS4/sWSxI8YSUqw37FBEoJK/UfRssWTgFKbpGuLyES+l5AR/0iRfQDL/AHRH6KVkGxGXcYgS3LAgTr07WAqQ6/Wd5OokO5S0TbwChCGkZREtKBIfV3sCPQ9E1aGLdqGcKyszNM92EiD+mtsgYq42mlXzNwFgDAOmwBgDAGAMA8SxKwpgCPgi/uMAg1YrZXzX6bSf8sxzL6S0OTL1q26/YgH/AHXsEf8Ag/rmEF9LZo3uaMA/mfhT/Uiv+U5p065K5CaDSRoSVUAn4/f9M6TMnwBgDAGAVtToIpCC6BiPn83R+R9j8n5OAeJR/MP3Uf0LX/xGc+fsXgVoh/Nc/ICj8KAf+L5k19KZZcliGJX8xWFgkKQfcUD/AJnN8K+kpPkl0ejSIUgr+p7k/wCebFSxgDAOd6v0vUSalJE2jZtKM21gtXuG0qSC3YshWweT6QrARwaPqG1d0p3L3BMZD2yXupOAF30AebF1woA+a3putVH8iVtzFaG5AFqLaNtoQF8zaSPgGvggXemaGZJGJ2hS7Hgi6Mmqfn0kt9cfFiju57hgKuo6O7q/8pQ3nSMu5rtGUXwDyHIClT7E9uMA39MX2LvoPQ3V2v3r7YBLgDAGAMAYAwBgDAGAMAjedAaLKDxwSL5NL+54H3wCGXWAcIrOxFgKOKPuWPpH738A4BR6po3liYSsApobENDkgcuRuP5AX7g5Wf5WSuSNIyI328bSiqDyQARx3703H6ZhBXjZd8jpOhaPd5JoA1sfkHu3f6kJ3fcD/Dd5pidqysuTSi1vIV1KMe18qfww4P2BpuO2alSxvHyP3/TAPWAMA+WMAqSa4WVjUyMDRrhQfux4FHuBbD4wDP6nomfY0zkANYWIlQCKcAsPU/00fpBBI25nldRLR5PWt06yRkOWCt5ikoxU3uBFFeb9H+WZu1BMnuS6ETInH81dzccK/wBTdjwr+3+GgO5zWH5UVfJd02sRyQDTDurAqw/IPNfB7GuMuQWMAYAwBgDAGAMAYAwBgDAGAMAYAwBgDAGAYXUPDMU2oM7Mb8sxgC+CWQl+/wBdIoBrjm77ADT6ZpWiiWNnLleNxAWxZoUOAAKH6YA6gfR9ty3+4/zrKZPysmPJUSIBHX23rf5JW/6VmUP92y7/ADE/Th6n+wUH/e9TH/mB/XLYOGRPkvZsUOU6d4O8kRGOUK8Z+oR8FNwpACxobdwvkktu9qwDq8AYByk3g0F5ZFlCyO7OjbL8vdvJ4LEOSxFluCqhQAKoDqYwQACbNcmqs+5r2wCtrACyg8iiefn01+tX/XMc35S0OSt5YKopAKh34/BcD+l/tlZ/7tEr8xc0P0n43N/zG/63muP8qKy5K3iDpn8Tp3hsDdXLLuHDK3K2Nw47Hj5BHGXIKnR+gnTylkk/lsDuUiyz+k7yxJolt5NUPUOOMA3MAYAwBgDAGAMAYAwBgDAGAMAYAwBgDAGAMA8TxhlKnsQR++AZMGpBTkUWMbVR7mv/ACnOeO0GXfKNDp3KBv8AESx+ftf3AofpmuNVFFZclnLkDAGAMAYAwCvrRwD8MD+5o/0Jys1cWSuSm8lKPlTI/wCxb/zDMpbwRZcmjBHtUL8Cvz983WxQ94AwBgHw4BzHRfFyyRhpUKMdpCqrn0MqtuIZQQgJrdRU1wTdZhDPato9TqfDJY56YO1vy1ym1Wze7q65XdE8niuIj0JITuUUY2FgyRodpr1H12AO9fHOT5y7FF4bkX5mqp916N7+nFEreJYVPO6jVUrEg0xbcK9O0Dnn2P2ufNiZroMr4r9V7VXrdl7Q9VilDMpNLySwK2pFhhfdSOQftl4zUuDDL088TSl3/j6fJ7k6jGI/N3Apx6hyPq23+Ae59qOTqVWQsM3PRW/p/f7GefFOn9vMbgEbY2O6zGAF45P8xDx7OPvmfnROn/D83el8tbcvf/pf6HqLxDESAQ/qYBaRuAdgG+1Gwlm20f8AI1Pmoo+iyU2q2XqvfjffZX/avz/rHHwdrgHcKKncWV40pVANjc1XYrb8WRHmot+Bnxa7d1VNN7v4Xp+40/iSCQqsZJLFaJVlBDbCaNckBlNfcdvYssXwMnQZcaufv3Xa/f2ZsQybgDyL+c1ONqnR7wQMAYAwBgDAGAeJU3KRdWCLHtgGaemS9xML4/6sewI7A/c/vmXlKmi2ov6OEooUtuNkk1Xck9vbNEqVFWTZIGAMAYAwBgEOqjLChXcHk1dG+9GuftlZK1QRT/hJLawhB4reRVgBudvN1/7vM3idJWW1F+IEKNxs0LPyffNip7wBgDABwDkY00calZtLHEiyBBtuQl6X/Ct7QtcngADtQynlQ9DpfW9Q3q1uyxq9T08ssZjLb5fKtYnKq6BibYDaoXaQWugVN/SSDhF9isepzRdqTJDLo/JZ44S6qpTb5ZT0+lSPWF42sD/tA2t5OiPoR+Iy3ep+v3I9F1ONDqF0+nAMbbmG4IG9TIzWeKGw9rAFdjwCilwVyZZ5K1u62NuF1ni9Sgq4Ksh54Ngq33rgj2NjJavZlYycWpRdNcEY6Np9/meUm/j1V/h21+21f+4vwMrojd0a/ic2nRqdf63/AKv9WfZ+kQOwZo1LA7ga97Bv9wD+mS4RfKIj1OWK0xk6Ix0HS7dggjC/4QtDkqfbsbVTf+yMjy4VVFn1mdy1Obv1v7fwb/UmTpcIKkRqCv00Kr6e3x9K/sMlQS7FHnyu7k9+f7+7LMUaqAqgADsAKAy1GbbbtnvBAwBgDAGAMAYAwBgDAGAMAYAwBgDAGAMAYAwBgDAGAc/qptDIZPMbZ5ctly7R3Jso7WVgWFKyEA0Sjgg0cAk0CaNnYR+tvNYtudmpwpRvrYnbtYjaPSL7DAKGpk6cmnkUuT/L81kGpYylSIyKcSbgDUYFNt7e2AXI20CGQs6KzgGRWmJA3lTQBalDM62FA3F1sHcLAs6TW6SIUsiIHLMLkB3BVFsPUfSFA/AUcAYBb0/UonNI6tfYhgQTcgoUbsbG9q4NXRoCtP1uNf7rkmYQ7QBdlkUvyeIxuBJ+4FEkAgTaHqHmM6eW6FO+4dxZAr5uj+3uCCQB6vBz/NSl3bm3rSlSoYHnuCwH64B8PWtLV+fF9If6x9J2hT37EsoHzuHzgH3UdY0yLueaNV5FlwBYLA838qR+hwCfT6yNywR1YodrBWB2nkUa7GwR+QR7HAJ8AYAwBeAMAYAwCJdQhYoGUuACVsWAbokdwDR/bItXRbRJRUq2ffsS5JU8hxZF8jv9sCj1gHwMMA8iVSSARY7i+3uL+OMEtNbnvBB8ZgBZNAck4C32AOAfEcG6INGjXsfj84Jaa5PWCBgDAGAZei8P6aIqY0CkV2/vECQbm/xMfMcljySbOATRQQ+aSrAyLZYbrI37e49gdor8HItcFnGSSk1syCLoECrtUMBt2/VzWyOP3/2Y1/bJKkg6LF5jSeq3ZWI3GtylSDX/AGR9u9VZsDxP0KF7vdTbgwDEBr3HkfYsSPi8AufwaeZ5nO4gDgkA1vqwDR+tu/vR7gYBQ1HhvSycyxrKfM81WkVWKNuRqUkelbRbA71gFkdLi83zqO+ybvuSNv8Ay8V24F2QKAgPQIdoW3pRSes+gbo2UL9lMaEXfbm7wDxH4chX6WkBAVVIfkbQAD9zQq2vi/k2B9bw7ASSdx5YgFjQLCQPXvz5jn8tgFvQdNjhLFN1t3tiaFs1C+wtmNf7XxQAFzAGAMA/POsROrS6yYDUwBy0ckWsePy4wa2qq0rOCDfq5P3zimmm5y3XyfS9NKEow6bE9E2qalBS1P1be6T7bbF7T+K9TNqimniVoUlEblkYELxucuSFU88JRJr8ZdZ5SnUVsc8/DMGHplPNKpONqmueyqrfu7SRv+KeoPp9JNNHW9FsbhY7jNssnGDkjzvD8Ec/UwxT4b7HN9Q6zOUlg1UcLMr6Yjyy+3bJIODyGDLXe6PHHscJZJU4yS7fuz1MPR4VKGXBKSTWTmruMf0p39vU9v1YmVJzHH5o1zaEN6gRDZu6b1N6bF2BfAyddy1Vvqr7FV0qjjli1PT5SyVt+b2243Og8SdTeBIxGF8yWVYUL/SrNuNtXJFA8DuSM2yzcUq7ujzei6eOaUtd6YxcnXLrsv1OOEkizy+eIpJJNfpY2KhlUUgKsBusMABwSRd985rak9W/1I9xwhLDB4m4pYsj3pvdtNPbv8J0foeph3oyEkbgVtTRFirBHY/BzsatUfMwlpkpenrwcv4S1Mem6c0jn0RvMTzZoSuB+SeB9yc58LUMVvtf8T1/Ecc+o65Qit5KH7xRHF0cNpf+kKh1Gol87y3lZFaSrSM7eWVEH00R6T+ceXcPq5e/9CZdXp6j/YtqEFptJNpd5b8NvvtyWf8A4eEjTyI3DRzyIyA2sZBB2ISTaAEfucnpvytejZTxlJ54zjupRi0+7937mf4v6nqZI9dHEYligTZJvBLvvQE7aICijQsGzeUzTk1JKqR0eGdNghkwTyanKbtVVKnW/rut+KQ0/iPVGcaeCFWjiZInJVu21d7l7CJV8L6ia7YWWblpiuCJeH9PHB52abUpJtbr1dKt277vZI1fBY/+d/8AzZv/ANM1w/5vlnJ4n/4P/wAcf5np+p6qTUyRwCERwMiyGXdblgGbaVPppTxYNnGubk1GqRX8Pgx4Izy6tU02qqlVpXfNtdnsjOXxTqN4fZF/DvLJCgtjJuQOd59tpKmx3FjnM/Old1tbXvsdb8Nw6HHU9ajGT401JrZd735/Yrv4h6mNMupaPT7ZEiZK3cM8iLTW18qSeO3A5yPNy6NTS7Gq6DoX1DwKU7TknxxFN2vhqvf2J/8AWbVhjpikB1PnLEGG4RU0fmXz6iQOKsWcnzp3p2u69uLMv8P6ZxWdOXl6XKttW0tNem73s3vDXUnnh3yBQ6u8bbL2lkYqSt87TV5tim5xtnn9d08cGXTB2mk1fNNXv7nMQdXlm6iXh06ERSNppJCHUiMEbiX3BCdwtUpj+LzBTcstxXG39/6Hqz6THh6FRy5HckppbNX2pVfHMrS+aOm8UdSfT6ZpUClgyAbrr1Oim6I9jm+WbhG0eV0HTx6jMscuKb29k3/IyOp9f1gfVJDEreTJEthC5CPHud9oYFyDQAFd/fM5ZZ3JRXFHbg6Hp3DFLLJrWpPlJWnSV06v1Zn6zX62T+Bkj1MJEkjKCiOFLVL9QLWRtABU0QwOZylN6Wmv7s6MWDpcfnwyY5XFJ7tWlceHXq+e6LB6vIk86Qxx+dLqVhDMWC+mFWLMNx7AUAtXx+tvMak0lu3X7GcekxzxQnkk9EYOVKr/ADtUv5t2QN4q1zmOONYQ+2bzSQxUGJ6LLyCVNUB8t9sr5820lXe/sarwzpYRlOblVw08J/Wrp7Va7v2Go8Z6lomlhjiCwwxSzb9xLNKobalEUAL9Rv8AGS88nHUuyTf3EPCcEcix5JO5SlGNVsourf37bfJZmn1i9TIMyeX/AA/m7NjEeUsnIA315vNb/wAce2S3NZedq/n/ABMYw6aXh6eh6tem7XLj8fl9v3LPh7xDqZZYhMkQTURNNEIyxZApXh74NhhyAOQRlseWUmr4atGXW9DhxY5vG23CSjK6pt3x+nc6rOg8gYAwBgDAMM+EtBvMp06Xe43e2/c7Sdv9My8jHd0d/wDifV6PLWR1x716Xz+5NN4e0ckgnMKM5pt3yR9JIBpj9yMl4oN6qM49d1MMflKbS4r+K9vg8dd0/wDGaOWOB0bzFKq261sGjyL7EEfpkZF5kGo9y3R5PwnVQnlTWl213/c9aLw3pIozGkKhSyue5tlIKmyb4PYdsmOKCVURl6/qMk9cpu6aXw+f1K3UekdNjlGpmWKOQuGDvJstxzfLAE8X965ysoYlLXKrNcPVddkxvBicpRqqSvb9Los9c1WhMezVSQ7HFgSOo3D5HPP5GWyPG1U6Mukx9Wp6+njK16J7fJT0Gi6Wqp5XkbTIJEqQG5E4DC25YX/XKxjirajbNm6+Un5mq0qe3Z9uOGbWuaIqUlKbXBUqxA3A8Ec9xmjqqZw4lkvVju16dignQtEsRRY0WLeshANKWUgqTzyLA4PGUWKCVVsdEut6qeTVKTcqa96fP8Sfqel0uoi/nCN4ruyRQIsWGvg9xYPzlpxjJfVwZ4MufBkvE2pe3P6Hrp0emhiVYfLSO6XaRRYn2N8sT+pxFRiqXBGaebNkcsluXe+f+xX6r4c0c7eZNCjMBRY2OPvRF19+2RPFCTuSNen6/qcEdGKbS9CP/QegmfzfLikYVbA2CV+ndRpiK977ZHl45O6LfjOrxQ8vU0t9vnmvS/YvRpBBYGyMyyFuTW+RuTVnliB2Hxl0ox+5zt5c3NvSq+Ev5FXqHRNG8gnmjTeK9TGgSPp3C6Yj2u8rLHBu2jbD1fUxh5WOTr0XvzXdX3o+afoWiMjTpFGXa9zKb+oUx4NBiO5HJvCxQvUkJ9Z1XlrFKTpVSftx9l2XBB4h6MsmkXRx7FH8sKrMf7NHQsPcn0iv2yuTHqhoXt+xr0XWSxdS+pnbf1W16yT+3J7h8OaBoTCsSGPeWIBJIkHBO69wcdru/bJWHHVVsUl1/VrL5spvVVfb44r7F/pg06IIoCgVBW1CDt/NH5+cvFRSqJz53mnLzMt2+77lBOk9Pmk/iFSJ3BDF1II3Dsxo1u+55ymjG3qpHQ+q6vFDyXKSVVXt6etexc1culmjMbvE6OOVLggj98s9MlTMccc+GanBNNd6Zzz6LoiBoS8C+uyvn0Q62vffatyQeR73mOnAttv1PSWXxTJWWpvbZ6dqe/pTRsabTaH+TFH5f8p3MSK30utiTgHkjcbu+Ws85olj2S7cHDPJ1X15J39SWpvunuv1rb4JtZ0DSyq6yRKwdxI3e94AUMCDamuLFZMsUZcopj6zPjacJNUqXxzXwetN0PTRlCkSrsjMS1dBGILCuxsi7PPf5OSscVwhPq8001KTdtN/K2RVl8JaFgoaBSFQRiy30jsDz6q9ibIyrwY32No+J9XFtqb3d9uXz8fY0U6dEJBKFG8R+UG5/s7B2/uMvpV2crz5HBwb2u69/UrdM6BpdOzPDCqM3BI+Luh/hW+aFDKxxQi7ijXP1vUZ4qOWbaX9/d+7NPNDlGAMAYB8OAcFqOt6kHUrNIvEM7xxiNHjkVVO0hwxNgfUrAXecbyS+pSfZ/B9FDo8Eo4nji/zQUnbUk299qrfs0dh0Q/9Gg4A/lJwooD0jgAdh9s6YflR4nVKs81/xPnnk4bwx1DVQrAS6HTyyzqIwnq4Mr7t1/UXBAFVWcmKc416Nvb9T6HxDB0+aWRJPXGMHd7b6VVelO79TV8Odd1Ms0HmSxFNRE8ojVeY9pXau7dbGibsexzXHllKStrdWcXW9DgxYsmiMk4SUbfe7t1W3G3yS+MldtToUSOORiZiEkNKajo3we26+3tjPbnFJXz/AAK+GOEenzynJxVR3XP5vlenqYn+iZ4J9LCn8M0iwTOfNDeWu6UEhQOfTdDtxfbtmXlyjKMVV0+eOTv/ABWHNhy5Z61FygvprU6i1v235fufOvxlJYfN0kWqP8PKWjhXavMi+tQdxsDgkc8k4yqpK43s+PknopKeKejK8a1xpydvh7Pj99iLUR6dumadpHhlbzUCsTZSMygtHbU1KvBv2+2Q1F4ldPf+ZbHLPHxDIsalFaXa9WounS23e6NPU/wT6lIHeFNFFD50ce4COR2dgWu9rqtHj5Y5pLQ5aXWlK/ZnJj/FR6d5YqTzSlpb31RSS29U36+iIoYdC+pghO0aNYDNp0ewkkjSNvNP9RA7KewYkcZCWNzS/wAtWi8p9XDp8mVX5rkoza5SSVccX3fejPnWIagnThV0512lVdtBDIodpStcChQNd6yjrV9PFx+L7nVB5HgXnNvJ5WRu/wA2l0o335tr2N/xXr4ZZtLA0qHTtIwnIcVuVd0cbkHgMeaPfbm2aUZOMW9u55nh+HLix5csYvWorTt2bqUl8ftY6dBpx1IDSKiqkB8/ygAtlh5YO3jfwx+ayIqPm1D03r9ic080ugvqW23JaNXOyerneuPuWPGOlilm0UcqhkaVwwPYjyn/AM6y2dKUop8X/Iz8My5MWLPPG6aiq/6kZkaRKNbpXdZtNCgeMykP5chV/wCXuPcirHuLrKfT9UHul6nU3kbwZ4pxySbT07Wk1vS4vv2dGv4Bi0w0kRh8vcY4zLsIJ37B9Vdm/OadOo+WtPtZxeMyzvqp+bdXLTd8X29jnPF3U2j6gNULMeiCI6j5mWT/AC2j9RmGabWXX2j/ADPV8N6aOToX07/NlbaftBr+pm6KWaDTTaeVmUyaiB53utkU6qZDftRGwn75SLlGDi/VX8M6s0cWfqIZsSuoTUVzcsd6f2do3eraTRpPpk0axrIA7uYq/sBGwO8juCSoBbuc2lGClFQ59vSjzcGXqZ4MsuqbcdktX/q1Li/RXddjG8KMvnaJfIXTHyvVIxoapStbaA2uSSG9Rv8AXMcNao7V/M9DxJS8rO9fmfVsv/bd877r02VHQR9A0f8ApKSI6eHYdKjhfLWg3mOpIFcHtm3lQ81qlx/M8yXXdV/h8cnmSvW1dvjSmU/D+knZtRsXReUdXLu81GZ/rqgBQArtlccZNuqq2b9blwxjj1PJq8uNaWkuP1+SfomkkGsjYoQPP1zXXszR7T+DloRfmL5kZ9Vmg+llFPfTh/ZO/wBDu86z54YAwBgDAGAMAYAwD4cAoRdE0qlysEQLgq5EajcD3B45B9x75RY4LhI6JdX1EklKcnXG72rii8iAAAAAAUAOAB7DLmDbbtkA6fEAgEaAI25AFACtzyPg8nkfJyulehd5sjbep77Pfle/6EGn6JpUfzEgiV7J3LGoNkEE2BfYn9zkLHBO0kaT6vPOOiU5NejbouPApZWKgst7SQLF96PteWpcmKlJJpPZlTqXRtPqK8+JJNv07hdX3r/37ZWUIy/MrNcHVZsF+VNxvmme9H0uCIKI4kTYCq0oFKTuYA96J5P3yVCMeEVydRlyNucm73d92tkRz9E0rm308LGyfVGp5Pc8jufnIeOD5SLw6vPBVGcl8N9uD1J0fTMqq0ERVOUUxqQv+6Kpf0w4Re1IhdVnjJyU5W+d3v8AJ71vTYZlCyxJIo7B1DAfi+2TKEZbNFcXUZcL1Y5NP2dEeo6LpnjWFoYzGptU2jap55A9u5/c5Dxxa0tbF4dXnhkeSM2pPl3uI+i6ZYzEIIhG3JQRrRPyRXJ++FjilVKhLq88prI5y1Lvbsm0OgihXbFGka96RQov5498mMVFUkZ5c2TLLVkk2/d2eeo9MhnXbNGkig2Ayg0fkfBxKEZbNFsPUZcEtWKTT9iFOh6UR+T5EXl3u2FAV3fNEcn75HlwrTWxd9Z1DyeZrlq4u3dFjR6CKIERRpGDyQiBbP3oc5MYxjwjLJmyZXeSTfy2zzL02Ft+6JD5hBe1B3la2lrHJFCr+MOEXdomOfLGqk1XG/F818np9DEWZjGpZl2MSoO5RdKfkcnjGlehCy5ElFSdJ2vZ+pHouk6eEMIoY4931bEC3+aHIyI44x4RfL1ObNTyTbri22SjRRbUTy02pRRdopSPpKivSR7VltKqjN5ZuTlbt8+9836kggXdv2jdW3dXO3vV96v2xS5K6pVpvb0M2Xw1o2k81tPGZL3btvO7vf5yjxQbukdUev6mMPLWSWnir7FyLp0KsHWNAwLMCFANvW838tQv5rLKEU7SMXnySWlydbd/Tj9OxayxkMAYAwBgDAGAMAYAwBgDAGAMAYAwBgDAGAMAYAwBgDAGAMAYAwBgDAGAMAYAwBgDAGAMAYAwBgDAGAMAYAwBgDAGAMAYAwBgDAGAMAYAwBgDAGAMAYAwBgDAGAMAYAwBgDAGAMAYAwBgDAGAMAYAwBgDAGAMAYAwBgDAGAMAYAwBgDAGAMAYAwBgDAGAMAYAwBg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78532" name="AutoShape 4" descr="data:image/jpeg;base64,/9j/4AAQSkZJRgABAQAAAQABAAD/2wCEAAkGBxETEhUTExMWFhUXGB4XGBgYFh4aIBoYIBwYHRodICEdHigiGRolICAfITEhJSkrLjAuGB8zODMtNyotLisBCgoKDg0OGxAQGy0mICUtLS0tLy0yLS8tLS0tLi4uLTMtMC0vLS0tLS0tLS0uLS0tKy0tLS0tLS0uLS0tLS0tLf/AABEIAMIBAwMBEQACEQEDEQH/xAAcAAEAAwEBAQEBAAAAAAAAAAAAAwQFBgIBBwj/xABDEAACAgEDAgUDAgMEBggHAAABAgMRAAQSIQUxBhMiQVEyYXGBkRQjoTNCUsEVFmJysbIkQ4KSotLh8Ac0NWN0wtH/xAAaAQEAAwEBAQAAAAAAAAAAAAAAAQIDBAUG/8QAPBEAAgIBAwIFAgQEAwYHAAAAAAECEQMSITEEQQUTUWFxIoEUMpGhscHh8BVC0SMzYnKS8UNEUlNzgrL/2gAMAwEAAhEDEQA/AP3HAGAMAYAwBgDAGAMAYAwBgDAGAMAYAwBgDAGAMAYAwBgDAGAMAYAwBgDAGAMAYAwBgDAGAMAYAwBgDAGAMAYAwBgDAGAcd03xq7BJZtK0enkcosyyBwG3FBvWgUFjv25GcseofMls+57efweMW8ePLqmlbi1W1J7Ph7Pg6qTWxKwRpEDt2UsAT+BdnOlySdHkRxTlFyUXS71sfZNSikKzqGPYFgCfwPfFpFVCTVpOgdVHvEe9d5Fhdw3V813rGpXRPlz06qdevYzehdZ85Jnk2oI5pIrvjahoEk9szx5NSbfZtHV1fSeTOEI29UYv7tGnp9QjqGRlZT2KkEH9Rmiae6OScJQemSp+5HrNfDFXmyJGCaG9wtn4Fnk5DlGPLLY8OTLaxxbr0VmZ0DxCk2kj1MpSIOWHqcAcOyjlq5IF5THlUoKT2OvrOhlh6mWDHcqrheqT7fJLP1YjVwwAArJG8m6/8JWq9qN5Ln9aj6lIdKn008ze8WlXzf8AofPFXWTpNOZwnmUyjbdcFgPg4y5PLjqonw/o/wAXnWHVVp7/AArIOqeJ400P8bEPNj9Jq64Z1U/hhfb5FZWWZLHrRpg8OnPq/wALP6Zb/sm/39TZbVRhghdd5Fhdwsj5A7nNbV0cPlz06qdevY+DWxEBhIm0ttB3Ci11tBvk3xXyMalyPKmnVO+ft6/Aj1sTOY1kQuO6hgWH5F2MaldWHimoqbi6fetifJKDAGAMAYAwBgDAGAMAYAwBgDAGAMAYAwBgH5bofDGuSCGRw80aOWfRM2yv5jEEUdrns1H797zz44ciim916fc+vzeJ9JPLOEKjJpJZEr/yq09rXpaPer6FMdXM8+nmmDzebH5SxgMONgeVm3RhQANorsee2TLE9bck3v2r+JTH1uJdLCOHJGNRqWpy2fdqKVO/V2QeJtC4GpWbSs8s2pXZqSFKrCWQIqseVavTtA9zzlcsWtVrdvn2NOgzQbxSxZEoxg7hum5JO21w13tl4dFm/iCp0z+f/Gef/FGtvkBrADXd7ePLy6xy1Vp3u79jnfWYvI1LItHl6fL76q9OOd9R7n6TMIx5mnkkiGullkhUAl0N+W22xvW+a97yXjlW621NtFY9Xic3omoy8qMYyfCe1q+zrubngLTPGmoDQNCG1LyIrKB6GClRQ4FDih2rNenTSdqtzg8XyRyTxuM1KoJNq+VzzvvyVvEWkYawzSaNtXE0IjQKFby3trtW7BgfqGVyRevU42qNeiyp9N5cMqxyUrd2rVKt16ehy58Pary9J5kMpiSBo2RI45HRzK5JCuaXcu3180B7Zz+VOo2tq+Xyev8Aj+neTNomtTkmm3JRa0rulbp3tsdV0nprrPoisDxxxwSoQ5DFfUu3cQathzX3+2dMINSjS2SZ43UdRGWHMpTUpSnF7bXs7r4NDxxp3k022NGZjLFwos0JFJP4HucvnTcKXqv4nN4Vkhj6jVN0tMv/AMs5/wAaeHNQscy6Rd8WoKmSEcbJA6t5ifY1TD73+MM+KST0cPsen4X4hgeSD6l1KCemXqqap/F7P7Fabosx1EinTOZ21gmTVcbVgDKQN12CAK2f/wAGQ8ctTVb3d+xrHrMSwxksiUFjcXj3tyafbjney7D4cn/jGjqtLG7aqEnt5zqAq/YI25gB9vnLLDLzK7LdfP8AQ55eIYfwqn/4skoS/wCVPn/7KkUfBvQpIp4mm00/nR7hv2xpGu4EFi4YvOx+/wDi7cZXBjcZLUnf2r+p0+KdbDLhmsWSOmVbXJydcKmqil7enJ+lDO4+VGAMAYAwBgDAGAMAYAwBgDAGAMAYAwBgDAPlYArAMb/VfSmYTMrswfzAGldlD99wUttB+OOPbMvJjq1Hd/iOdYvKTSVVskm16XVmzmpwjAKGu6osUsERBLTsyqR2G1SxvKSmk0vU3xdNLJjnkXEKb+7om6frBNGJArqDfEilGFEjlTyO2TGWpWUzYnim4Np16O1+qKsXXYS+oQkqdNRk3ChtK7ww+Vq/2/GVWSNtenJtLosqhjklfmflr1Tqvkg/1m0/8NHqhuKSMEQAeosW21V9wQf2OR50dKl2Zp/h2ZZ5YHSlFNv0pKzaGanAYC+KYzt9D+rVHSDt9Qv1d/p4/OY+cvTvR6T8MyK91tBT+zrb5N/NjzhgDAPuAMAYAwBgEWq1CxozuaVRZoEn9AAST9gLOAVNB1vTzEiN91DcfSwoUrWbArhh/UexoBP1zSowV541JqrcDv8AT+L9r75R5IKWltX6EqLaujQy5AwBgDAGAMAYAwCEaqPfs3rvAsruF1813rIsE2SBgDAGAMA/MNXq5DqpAZJhrRq1WGIF9n8NuWjQ9JQruJJ+PznA5Nzdt6r2XsfWY8WNdPFqMfK8tuUtr109r5tOqR+gddaUaaYw35vltsrvu2mq+TfbOzJel1zR830ixvPBZfy2r+L3PzrpL6U6zRHTtK0gSbzvMMhIl8o1e7gPe76fgfbOKGh5I6b73zzR9P1K6hdJnWZRUbjprT+XV2rdrjk7fwOWOg05YkkpZLEk9z8514L8tWeB4sorrMijxfY5rx5opTq40isDWxjTyH4CurFvzsJH4vOfqIvWkv8ANsz1vCM2NdNKWTnE9a97TVfrT+SHwvoWbVfwhUiHQTSSC+dxZj5H6gFmvIxRuejtFv8AoX8QzqPT/iU/rzRivil9f6ukUtR1AecryzyjVDXKHTc4CaYPVAD07CNvJ739zdXL6rbd6v2NoYP9k4whHy/KbT2bc6vnm0727FyFD/K4P/1h/b/f/wDf6ZZLj/nMpyVz3/8ALx/kUpuofzo3knlGqGuVZU3Ooj0+4gAAenyz6efe/wA3Ry+pNt3q/Y2jg/2UowhHy/KbT2bc6vnm1vt2NLw9q4mk3TPN/pEvJcVyUtbtiED0eVW02fnvmmOSbt3q323/AO1HJ1uLJHHpxxj5FR+r6bfFu/zarvYpeCZ2bVRtNqJBN6g8NTMzMbsy7gEjUewA+Ocp07bmtT39N/37I6fFoRj08o4sa0bVL6Ukv+Gvqk33bf2P1EZ6B8iMAYAwBgEWr06yI0bcqylT+CKOAcz4l8P6ZNHIRujWPTPEGDH+XF5bIWr+8UUlhfJI74BlS+GhK8plViXmkqpdtr5jUCNpqko/e887Jgh5jb5OmOWWlJHX+HVYaXThvqESA/naM74KopHO+TRyxAwBgDAGAMAg127y32/VtO2vmjX9chg/nvp0jCaN1veJFYG+S1j37kn+t54WJvzE+9o9GSWlo/ovPePOGAMAYBS13Ukikijay0rFRQ7UPqPwt7Vv5dcrKaTS9TfF088kJTXEVv8A6L35fwmQabrundnVZFOwcsCKPyAftxf+8MqskW3uWn0maEU5Re/b+/v+jIYPE+lYHdIEKokjB+NofhbPa7rgfIx5sPUvLoM6qo3baVd65NWGZWvaQaIBr7gMP6EH9c0ONprZkuAfKwD4FH74B9rAFYArAFYArAPuAMAYAwBgDAMvxBNF5MiSozoyFXVa+hrU9yPv+xzHPnjhi5SNMWKWWahHucLr+uSNIzKF5+kugZlO0KxBFbSwAsAV8fOfO5fFpSyXGKr3PoMXhMVCpSd964O06N4ijn4COhFA2LWz2Fj5+4Ge30vXY+o/LafueP1XRZOn/NRtZ2nGMAYAwBgDAM7qfWoYPr3E/CqTzwavsDyOCffObqOqxYFc2b4OmyZ3UEfmHTOnQRalNQQxVZC4QbaHcqBwPpNEcj6Rng4fEILNqcaVntZPDX5VRlvX2P1LpvVYp/7NiSO4Kkf8Rz3Ha+4+c+hwdRjzR1Y3Z4ebBkwvTNUXs2MhgDAMDqul0x1CGSKR5TsKOEvZsbd6W/ucn1V3HBsZSWOLds6cfV5ccPLi9t7Xrarf19vTlFdel6EIGGo9AtQ3nrWxBylnuqhRY7+jk98qsMUavxDK+y/Tv6/O5LpNNoplTyZwd8aGMpKNxSMvTL78b2Umvesny0ZrrMid7ct8bb1f8EanT/IRX8pwVU7W/mFghRVXbySI6Ci1Fc2TySTdKlRzyk5Scnyz6/VYQBUisW2EBWBJV3VFbvylnvklT7o+pxSKpDqCyo+0sNwD/RYvi+w+TgEWo6zGrMlOWW+yGiwUPsBPBfaQavtfwaAs6HVrKm9QwFkeoUbHBFexBsfkHALGAMAYAwBgDAGAZPXNDPI0LxSAeU5kMZsCQ7SFG4EV3PcMOQatRgGNN0OeLfKJAG85nXcXZdrMjU21Qa3LuvstBSSKIA6yKRWAZSGB7EGwf1GAc/1zUFU1BItbr9DGg557Wfb57Z5/XbRk/ZnX0ivJFe6OClmBAAFdvVQPBrtxYPc833ofA8fDl6NQjGcVdb7d7X6+r9tvY9zLi6tyk4Pa9t1/a/v5Oi8LaoeVMqg2Ddn2JACDvwbB/fvnT4bFJNR41bP1XY4vFdTlFy2uPHod9nvnikOo1KJW91W+1kCz8D5OAY+pi1L6hZ4n/kiJo/KYPGd7OlyeoU1KOLXimq93AFHpfSNXpxEzStJt4kDyvL6AZKK0oZpdhF8UzHhRQwDpdPrI3NKwJHdezD8qeV/UYBPgHJ+J5FGno/UZDXH97cxav654niv+6l8o9Twu/PVejOOllWwFPfudwoUT8c3VfYEgXnK+h6dqoy3q92q/vud/43Mnco7XXe+3/Y7fwuyeTFtPPmMDxVtT2Oe9LXb4z0fDVWKNeh5fiLbzys6R3CgliABySTQAz1DgORl0WvkSfbKG8yYywusrIqoqxqkZoBghYEsEPqAc36gMA1+iaTURO6yMXi/uM7ln+puD7VRu6BFgc1wB76rqYPMSOTzdxBoJFIwIYFTbKhAq+eRXBOAQ6Lw6kbRN50jGPd3EQ3WAKYrECQKB7jkAm6wCTR9CSN43WWSkRVCHYQdqeWGJ2b72+wYLfNcmwPmk8PxxwvCJJCr1ROy1A+kAhPXQr+03WAAbHGAeH6JEpMsk8hra7FjGBuQxkuaQUSI0BApaHABN4B503SINMVcyvR8uJAxX6v5Sitqgkv5aA2SPTxtF4BE0ui886ndUnEAby6ot/eBKW4O2g5JX0kD3sDT6PokjXdGzlXVSA5PAA44IBBo87ueAPYDAL+4fPbAPMsyqLZgBYHJrkkAD8kkD9cA8T6lEKhmALnao+TRNfsDgFAeItNtD7/SSRe1h2UN7i62kMD7g2LHOAagOAfcAYAwBgFWXQoSWW0c/3kNEn5I7P/2gcA5nqyTtDMrsDukBRgK/lAp3vgsa9vn8Zx5YRyycXxW5tDJLFU48rg5SfRIvdjR47A82RXbvYI/IzkfhOHlX+p2rxnqUuI/p/U3vDumZFnEYsugCX23AN3ocC3HObQ6aGGP0epz5erydS7nX2Or0unlkRTLKeVFrH6ByPn67+4K/jPQTs5C3p9HGhJVQCe7d2P5Y8t+pyQT4AwCHUaZHADorVyLF0fkfB+4wCtJpjGCyTMoUEkP/ADF+SSWO/wD8VfbAOM8SyTrBB5yx71JB2MSOb8vkjvtU37X2JzzOp6X8TGk63Ozpuq/DS1NXtRzf8a10VA/X/wBM4f8ABf8Aj/b+p3vxtdofv/Q6/wAOGfyYWTy1Te7OzWWFuFBVe1VvBJb2BojPU6fCsEYwuzzM+bz5udVZ1cfT0sM5MjDkM5uj8gABVP3UDO05y5gDAKPUIkZo9zhSSyKLFsWRrAvuQoLUPZT8YBka7wpp24tUXyWjKhQOCkiMQe6AiQ7gO+1ORXIHoeFY6YKU2kMADEp2gyNIEH/2vVtKf3h7izgF3/Qa/wAOYAwohR9C16dvpKgDdGaooT9J28DAM5vCGnCOrlSXUxE+Wo9LKiKoB7AMoYD5/TANfqGj3RhQ6oqOj/RwFjZXC/UKFqOfj2wDLj6NBpY5i8yRxylfMJCxhvUSxc9nlkBKs55IC8CsAuaRYiFgad3eNg1iR0JJDOtlW9a1fpJKmufYYBQ1nhsSTTyuUXeyhbjVt9LBw9n1pujrZx7n4oCRfCMPO/a4uGt0YJ/lFa3E3ZIXbwFFE8XzgGtrNI7+X6wNj7z6e4phX1cGj355HbAM7p3hpYoGhV9oZgx2IE5CgA0ONxKhmP8AeN8UawDY0cJRApYsR7m/8yTQ7cknjkk84BNgDAGAMAi1L0jH4Br8+365DewMfqGnLxsq17It8C7DN7HgBa/cZy4/pi5M0nvscTrNExfksCtjsvH27drJPvZ554zVT7mDtOjrOiaR41JcUeGr/Y5DX8EGiftWUdTi0jWK08m70/6SPcM1/qdw/oRmuJ3BCXJazQqMAYAwCvrT6QPlh/xBP9AcpkdRZK5OP8ZMojirgmTctf4UUi/+837EZSCqJGRnGzOzNZ5AAAF9uAvsBfAs3wSb4y7ZSzvPCiI2ljB5+tDfswd2A/VWv/sjMsi2TNcbOp0r7kUnuVB/pm6KkuSBgGR1LpJkmjlMpXyyvlrQq926Q/JLINo+BfezgFVvDSCNPVUiRMhlNk7mjVC/LcfTu7/PvZwCbqPSpJJhIkwXaq0vqPIYkEgOBR5BocgVzQoDIi6HLI86jUKGUqG22SbWB6YeYdsZAYbSLN3ZHBA1dP0LYP7U+YStMC30KkSlQHdieU3WSeWPezYEEfh1lidXm9ZQojDcAjsCu4AyEkm75JJLNzzgGh1Pp5ePYHCvvLo9kbCd1kAMCxCsRVgG/bAKaaONGhMWoRFVEVR6WLxLQfm/VuAQX7bcAl1HSJC0r+cFDHcGAO5QFIAJL7aXuKUffmyQKkfhyXaV85aKOopX9G8MNyXLd8iy13t4qzgCTw3MxLnUes3237aJ1B2hfM4FyLZBBIiHI4oDd6bpjHGqFtxHvyB3JoAkkKOwBJ4AwCzgDAGAMAYBkeINQUCf4dx3cWeBxQsXz/6c1meVNrYtHk+6Rw0cR9juccV3PH9CcyyKsaRaP5jn+p6GU9Sgk2/yghLGxVqHuxfcFkr8D4ycc4rp5RfJunHS75OnRfWP9xh/Vcp0/LMchndE15eXavKlLPyO1d+/sOLPPJ7ZpiTVlZOzoM3KDAGADgGL1XqCpIVc7fRaG+7cgkV+1mq5+cxy26otE57x5pH3RuB6FjCmv7pJNfoar9B85aT7FGu5x5+fbjn57/vkFKZ3PhLTtFppDJ6QzrNzxS2qkn44S/wcXcWaRVHQdI1QcyBbKAgg+xvk19r/AOPxWTivTuWlyaWaFRgGN1TpMks8UokpYSrIlCixapS1gm/LtV20RuazRIwCq/h2TbG3nSGZYnXcZ5a8xo1W6uiu5d1EcXwMAn6z0qeVj5cxjXaopXZTYXUDuvNbniPB58v9CBUn6HNRMMjAtOZHB1Mose1N6toB/wCrACkccUKAn1XTJgPTMdzB7DTONxLqwCnkxjYGTcotbsCxgEmk6TMotpWLbo+PMcrsUQ7hR7taN6u53m+5oDx1jo8soRQIz/IliZ2ZtwLoFFWrFlJHNsPY+o4BFB0KUQxrUYkV2k+rfVuXCh2SzRO7eV7qthhdgWOpaDVOfS4/sWSxI8YSUqw37FBEoJK/UfRssWTgFKbpGuLyES+l5AR/0iRfQDL/AHRH6KVkGxGXcYgS3LAgTr07WAqQ6/Wd5OokO5S0TbwChCGkZREtKBIfV3sCPQ9E1aGLdqGcKyszNM92EiD+mtsgYq42mlXzNwFgDAOmwBgDAGAMA8SxKwpgCPgi/uMAg1YrZXzX6bSf8sxzL6S0OTL1q26/YgH/AHXsEf8Ag/rmEF9LZo3uaMA/mfhT/Uiv+U5p065K5CaDSRoSVUAn4/f9M6TMnwBgDAGAVtToIpCC6BiPn83R+R9j8n5OAeJR/MP3Uf0LX/xGc+fsXgVoh/Nc/ICj8KAf+L5k19KZZcliGJX8xWFgkKQfcUD/AJnN8K+kpPkl0ejSIUgr+p7k/wCebFSxgDAOd6v0vUSalJE2jZtKM21gtXuG0qSC3YshWweT6QrARwaPqG1d0p3L3BMZD2yXupOAF30AebF1woA+a3putVH8iVtzFaG5AFqLaNtoQF8zaSPgGvggXemaGZJGJ2hS7Hgi6Mmqfn0kt9cfFiju57hgKuo6O7q/8pQ3nSMu5rtGUXwDyHIClT7E9uMA39MX2LvoPQ3V2v3r7YBLgDAGAMAYAwBgDAGAMAjedAaLKDxwSL5NL+54H3wCGXWAcIrOxFgKOKPuWPpH738A4BR6po3liYSsApobENDkgcuRuP5AX7g5Wf5WSuSNIyI328bSiqDyQARx3703H6ZhBXjZd8jpOhaPd5JoA1sfkHu3f6kJ3fcD/Dd5pidqysuTSi1vIV1KMe18qfww4P2BpuO2alSxvHyP3/TAPWAMA+WMAqSa4WVjUyMDRrhQfux4FHuBbD4wDP6nomfY0zkANYWIlQCKcAsPU/00fpBBI25nldRLR5PWt06yRkOWCt5ikoxU3uBFFeb9H+WZu1BMnuS6ETInH81dzccK/wBTdjwr+3+GgO5zWH5UVfJd02sRyQDTDurAqw/IPNfB7GuMuQWMAYAwBgDAGAMAYAwBgDAGAMAYAwBgDAGAYXUPDMU2oM7Mb8sxgC+CWQl+/wBdIoBrjm77ADT6ZpWiiWNnLleNxAWxZoUOAAKH6YA6gfR9ty3+4/zrKZPysmPJUSIBHX23rf5JW/6VmUP92y7/ADE/Th6n+wUH/e9TH/mB/XLYOGRPkvZsUOU6d4O8kRGOUK8Z+oR8FNwpACxobdwvkktu9qwDq8AYByk3g0F5ZFlCyO7OjbL8vdvJ4LEOSxFluCqhQAKoDqYwQACbNcmqs+5r2wCtrACyg8iiefn01+tX/XMc35S0OSt5YKopAKh34/BcD+l/tlZ/7tEr8xc0P0n43N/zG/63muP8qKy5K3iDpn8Tp3hsDdXLLuHDK3K2Nw47Hj5BHGXIKnR+gnTylkk/lsDuUiyz+k7yxJolt5NUPUOOMA3MAYAwBgDAGAMAYAwBgDAGAMAYAwBgDAGAMA8TxhlKnsQR++AZMGpBTkUWMbVR7mv/ACnOeO0GXfKNDp3KBv8AESx+ftf3AofpmuNVFFZclnLkDAGAMAYAwCvrRwD8MD+5o/0Jys1cWSuSm8lKPlTI/wCxb/zDMpbwRZcmjBHtUL8Cvz983WxQ94AwBgHw4BzHRfFyyRhpUKMdpCqrn0MqtuIZQQgJrdRU1wTdZhDPato9TqfDJY56YO1vy1ym1Wze7q65XdE8niuIj0JITuUUY2FgyRodpr1H12AO9fHOT5y7FF4bkX5mqp916N7+nFEreJYVPO6jVUrEg0xbcK9O0Dnn2P2ufNiZroMr4r9V7VXrdl7Q9VilDMpNLySwK2pFhhfdSOQftl4zUuDDL088TSl3/j6fJ7k6jGI/N3Apx6hyPq23+Ae59qOTqVWQsM3PRW/p/f7GefFOn9vMbgEbY2O6zGAF45P8xDx7OPvmfnROn/D83el8tbcvf/pf6HqLxDESAQ/qYBaRuAdgG+1Gwlm20f8AI1Pmoo+iyU2q2XqvfjffZX/avz/rHHwdrgHcKKncWV40pVANjc1XYrb8WRHmot+Bnxa7d1VNN7v4Xp+40/iSCQqsZJLFaJVlBDbCaNckBlNfcdvYssXwMnQZcaufv3Xa/f2ZsQybgDyL+c1ONqnR7wQMAYAwBgDAGAeJU3KRdWCLHtgGaemS9xML4/6sewI7A/c/vmXlKmi2ov6OEooUtuNkk1Xck9vbNEqVFWTZIGAMAYAwBgEOqjLChXcHk1dG+9GuftlZK1QRT/hJLawhB4reRVgBudvN1/7vM3idJWW1F+IEKNxs0LPyffNip7wBgDABwDkY00calZtLHEiyBBtuQl6X/Ct7QtcngADtQynlQ9DpfW9Q3q1uyxq9T08ssZjLb5fKtYnKq6BibYDaoXaQWugVN/SSDhF9isepzRdqTJDLo/JZ44S6qpTb5ZT0+lSPWF42sD/tA2t5OiPoR+Iy3ep+v3I9F1ONDqF0+nAMbbmG4IG9TIzWeKGw9rAFdjwCilwVyZZ5K1u62NuF1ni9Sgq4Ksh54Ngq33rgj2NjJavZlYycWpRdNcEY6Np9/meUm/j1V/h21+21f+4vwMrojd0a/ic2nRqdf63/AKv9WfZ+kQOwZo1LA7ga97Bv9wD+mS4RfKIj1OWK0xk6Ix0HS7dggjC/4QtDkqfbsbVTf+yMjy4VVFn1mdy1Obv1v7fwb/UmTpcIKkRqCv00Kr6e3x9K/sMlQS7FHnyu7k9+f7+7LMUaqAqgADsAKAy1GbbbtnvBAwBgDAGAMAYAwBgDAGAMAYAwBgDAGAMAYAwBgDAGAc/qptDIZPMbZ5ctly7R3Jso7WVgWFKyEA0Sjgg0cAk0CaNnYR+tvNYtudmpwpRvrYnbtYjaPSL7DAKGpk6cmnkUuT/L81kGpYylSIyKcSbgDUYFNt7e2AXI20CGQs6KzgGRWmJA3lTQBalDM62FA3F1sHcLAs6TW6SIUsiIHLMLkB3BVFsPUfSFA/AUcAYBb0/UonNI6tfYhgQTcgoUbsbG9q4NXRoCtP1uNf7rkmYQ7QBdlkUvyeIxuBJ+4FEkAgTaHqHmM6eW6FO+4dxZAr5uj+3uCCQB6vBz/NSl3bm3rSlSoYHnuCwH64B8PWtLV+fF9If6x9J2hT37EsoHzuHzgH3UdY0yLueaNV5FlwBYLA838qR+hwCfT6yNywR1YodrBWB2nkUa7GwR+QR7HAJ8AYAwBeAMAYAwCJdQhYoGUuACVsWAbokdwDR/bItXRbRJRUq2ffsS5JU8hxZF8jv9sCj1gHwMMA8iVSSARY7i+3uL+OMEtNbnvBB8ZgBZNAck4C32AOAfEcG6INGjXsfj84Jaa5PWCBgDAGAZei8P6aIqY0CkV2/vECQbm/xMfMcljySbOATRQQ+aSrAyLZYbrI37e49gdor8HItcFnGSSk1syCLoECrtUMBt2/VzWyOP3/2Y1/bJKkg6LF5jSeq3ZWI3GtylSDX/AGR9u9VZsDxP0KF7vdTbgwDEBr3HkfYsSPi8AufwaeZ5nO4gDgkA1vqwDR+tu/vR7gYBQ1HhvSycyxrKfM81WkVWKNuRqUkelbRbA71gFkdLi83zqO+ybvuSNv8Ay8V24F2QKAgPQIdoW3pRSes+gbo2UL9lMaEXfbm7wDxH4chX6WkBAVVIfkbQAD9zQq2vi/k2B9bw7ASSdx5YgFjQLCQPXvz5jn8tgFvQdNjhLFN1t3tiaFs1C+wtmNf7XxQAFzAGAMA/POsROrS6yYDUwBy0ckWsePy4wa2qq0rOCDfq5P3zimmm5y3XyfS9NKEow6bE9E2qalBS1P1be6T7bbF7T+K9TNqimniVoUlEblkYELxucuSFU88JRJr8ZdZ5SnUVsc8/DMGHplPNKpONqmueyqrfu7SRv+KeoPp9JNNHW9FsbhY7jNssnGDkjzvD8Ec/UwxT4b7HN9Q6zOUlg1UcLMr6Yjyy+3bJIODyGDLXe6PHHscJZJU4yS7fuz1MPR4VKGXBKSTWTmruMf0p39vU9v1YmVJzHH5o1zaEN6gRDZu6b1N6bF2BfAyddy1Vvqr7FV0qjjli1PT5SyVt+b2243Og8SdTeBIxGF8yWVYUL/SrNuNtXJFA8DuSM2yzcUq7ujzei6eOaUtd6YxcnXLrsv1OOEkizy+eIpJJNfpY2KhlUUgKsBusMABwSRd985rak9W/1I9xwhLDB4m4pYsj3pvdtNPbv8J0foeph3oyEkbgVtTRFirBHY/BzsatUfMwlpkpenrwcv4S1Mem6c0jn0RvMTzZoSuB+SeB9yc58LUMVvtf8T1/Ecc+o65Qit5KH7xRHF0cNpf+kKh1Gol87y3lZFaSrSM7eWVEH00R6T+ceXcPq5e/9CZdXp6j/YtqEFptJNpd5b8NvvtyWf8A4eEjTyI3DRzyIyA2sZBB2ISTaAEfucnpvytejZTxlJ54zjupRi0+7937mf4v6nqZI9dHEYligTZJvBLvvQE7aICijQsGzeUzTk1JKqR0eGdNghkwTyanKbtVVKnW/rut+KQ0/iPVGcaeCFWjiZInJVu21d7l7CJV8L6ia7YWWblpiuCJeH9PHB52abUpJtbr1dKt277vZI1fBY/+d/8AzZv/ANM1w/5vlnJ4n/4P/wAcf5np+p6qTUyRwCERwMiyGXdblgGbaVPppTxYNnGubk1GqRX8Pgx4Izy6tU02qqlVpXfNtdnsjOXxTqN4fZF/DvLJCgtjJuQOd59tpKmx3FjnM/Old1tbXvsdb8Nw6HHU9ajGT401JrZd735/Yrv4h6mNMupaPT7ZEiZK3cM8iLTW18qSeO3A5yPNy6NTS7Gq6DoX1DwKU7TknxxFN2vhqvf2J/8AWbVhjpikB1PnLEGG4RU0fmXz6iQOKsWcnzp3p2u69uLMv8P6ZxWdOXl6XKttW0tNem73s3vDXUnnh3yBQ6u8bbL2lkYqSt87TV5tim5xtnn9d08cGXTB2mk1fNNXv7nMQdXlm6iXh06ERSNppJCHUiMEbiX3BCdwtUpj+LzBTcstxXG39/6Hqz6THh6FRy5HckppbNX2pVfHMrS+aOm8UdSfT6ZpUClgyAbrr1Oim6I9jm+WbhG0eV0HTx6jMscuKb29k3/IyOp9f1gfVJDEreTJEthC5CPHud9oYFyDQAFd/fM5ZZ3JRXFHbg6Hp3DFLLJrWpPlJWnSV06v1Zn6zX62T+Bkj1MJEkjKCiOFLVL9QLWRtABU0QwOZylN6Wmv7s6MWDpcfnwyY5XFJ7tWlceHXq+e6LB6vIk86Qxx+dLqVhDMWC+mFWLMNx7AUAtXx+tvMak0lu3X7GcekxzxQnkk9EYOVKr/ADtUv5t2QN4q1zmOONYQ+2bzSQxUGJ6LLyCVNUB8t9sr5820lXe/sarwzpYRlOblVw08J/Wrp7Va7v2Go8Z6lomlhjiCwwxSzb9xLNKobalEUAL9Rv8AGS88nHUuyTf3EPCcEcix5JO5SlGNVsourf37bfJZmn1i9TIMyeX/AA/m7NjEeUsnIA315vNb/wAce2S3NZedq/n/ABMYw6aXh6eh6tem7XLj8fl9v3LPh7xDqZZYhMkQTURNNEIyxZApXh74NhhyAOQRlseWUmr4atGXW9DhxY5vG23CSjK6pt3x+nc6rOg8gYAwBgDAMM+EtBvMp06Xe43e2/c7Sdv9My8jHd0d/wDifV6PLWR1x716Xz+5NN4e0ckgnMKM5pt3yR9JIBpj9yMl4oN6qM49d1MMflKbS4r+K9vg8dd0/wDGaOWOB0bzFKq261sGjyL7EEfpkZF5kGo9y3R5PwnVQnlTWl213/c9aLw3pIozGkKhSyue5tlIKmyb4PYdsmOKCVURl6/qMk9cpu6aXw+f1K3UekdNjlGpmWKOQuGDvJstxzfLAE8X965ysoYlLXKrNcPVddkxvBicpRqqSvb9Los9c1WhMezVSQ7HFgSOo3D5HPP5GWyPG1U6Mukx9Wp6+njK16J7fJT0Gi6Wqp5XkbTIJEqQG5E4DC25YX/XKxjirajbNm6+Un5mq0qe3Z9uOGbWuaIqUlKbXBUqxA3A8Ec9xmjqqZw4lkvVju16dignQtEsRRY0WLeshANKWUgqTzyLA4PGUWKCVVsdEut6qeTVKTcqa96fP8Sfqel0uoi/nCN4ruyRQIsWGvg9xYPzlpxjJfVwZ4MufBkvE2pe3P6Hrp0emhiVYfLSO6XaRRYn2N8sT+pxFRiqXBGaebNkcsluXe+f+xX6r4c0c7eZNCjMBRY2OPvRF19+2RPFCTuSNen6/qcEdGKbS9CP/QegmfzfLikYVbA2CV+ndRpiK977ZHl45O6LfjOrxQ8vU0t9vnmvS/YvRpBBYGyMyyFuTW+RuTVnliB2Hxl0ox+5zt5c3NvSq+Ev5FXqHRNG8gnmjTeK9TGgSPp3C6Yj2u8rLHBu2jbD1fUxh5WOTr0XvzXdX3o+afoWiMjTpFGXa9zKb+oUx4NBiO5HJvCxQvUkJ9Z1XlrFKTpVSftx9l2XBB4h6MsmkXRx7FH8sKrMf7NHQsPcn0iv2yuTHqhoXt+xr0XWSxdS+pnbf1W16yT+3J7h8OaBoTCsSGPeWIBJIkHBO69wcdru/bJWHHVVsUl1/VrL5spvVVfb44r7F/pg06IIoCgVBW1CDt/NH5+cvFRSqJz53mnLzMt2+77lBOk9Pmk/iFSJ3BDF1II3Dsxo1u+55ymjG3qpHQ+q6vFDyXKSVVXt6etexc1culmjMbvE6OOVLggj98s9MlTMccc+GanBNNd6Zzz6LoiBoS8C+uyvn0Q62vffatyQeR73mOnAttv1PSWXxTJWWpvbZ6dqe/pTRsabTaH+TFH5f8p3MSK30utiTgHkjcbu+Ws85olj2S7cHDPJ1X15J39SWpvunuv1rb4JtZ0DSyq6yRKwdxI3e94AUMCDamuLFZMsUZcopj6zPjacJNUqXxzXwetN0PTRlCkSrsjMS1dBGILCuxsi7PPf5OSscVwhPq8001KTdtN/K2RVl8JaFgoaBSFQRiy30jsDz6q9ibIyrwY32No+J9XFtqb3d9uXz8fY0U6dEJBKFG8R+UG5/s7B2/uMvpV2crz5HBwb2u69/UrdM6BpdOzPDCqM3BI+Luh/hW+aFDKxxQi7ijXP1vUZ4qOWbaX9/d+7NPNDlGAMAYB8OAcFqOt6kHUrNIvEM7xxiNHjkVVO0hwxNgfUrAXecbyS+pSfZ/B9FDo8Eo4nji/zQUnbUk299qrfs0dh0Q/9Gg4A/lJwooD0jgAdh9s6YflR4nVKs81/xPnnk4bwx1DVQrAS6HTyyzqIwnq4Mr7t1/UXBAFVWcmKc416Nvb9T6HxDB0+aWRJPXGMHd7b6VVelO79TV8Odd1Ms0HmSxFNRE8ojVeY9pXau7dbGibsexzXHllKStrdWcXW9DgxYsmiMk4SUbfe7t1W3G3yS+MldtToUSOORiZiEkNKajo3we26+3tjPbnFJXz/AAK+GOEenzynJxVR3XP5vlenqYn+iZ4J9LCn8M0iwTOfNDeWu6UEhQOfTdDtxfbtmXlyjKMVV0+eOTv/ABWHNhy5Z61FygvprU6i1v235fufOvxlJYfN0kWqP8PKWjhXavMi+tQdxsDgkc8k4yqpK43s+PknopKeKejK8a1xpydvh7Pj99iLUR6dumadpHhlbzUCsTZSMygtHbU1KvBv2+2Q1F4ldPf+ZbHLPHxDIsalFaXa9WounS23e6NPU/wT6lIHeFNFFD50ce4COR2dgWu9rqtHj5Y5pLQ5aXWlK/ZnJj/FR6d5YqTzSlpb31RSS29U36+iIoYdC+pghO0aNYDNp0ewkkjSNvNP9RA7KewYkcZCWNzS/wAtWi8p9XDp8mVX5rkoza5SSVccX3fejPnWIagnThV0512lVdtBDIodpStcChQNd6yjrV9PFx+L7nVB5HgXnNvJ5WRu/wA2l0o335tr2N/xXr4ZZtLA0qHTtIwnIcVuVd0cbkHgMeaPfbm2aUZOMW9u55nh+HLix5csYvWorTt2bqUl8ftY6dBpx1IDSKiqkB8/ygAtlh5YO3jfwx+ayIqPm1D03r9ic080ugvqW23JaNXOyerneuPuWPGOlilm0UcqhkaVwwPYjyn/AM6y2dKUop8X/Iz8My5MWLPPG6aiq/6kZkaRKNbpXdZtNCgeMykP5chV/wCXuPcirHuLrKfT9UHul6nU3kbwZ4pxySbT07Wk1vS4vv2dGv4Bi0w0kRh8vcY4zLsIJ37B9Vdm/OadOo+WtPtZxeMyzvqp+bdXLTd8X29jnPF3U2j6gNULMeiCI6j5mWT/AC2j9RmGabWXX2j/ADPV8N6aOToX07/NlbaftBr+pm6KWaDTTaeVmUyaiB53utkU6qZDftRGwn75SLlGDi/VX8M6s0cWfqIZsSuoTUVzcsd6f2do3eraTRpPpk0axrIA7uYq/sBGwO8juCSoBbuc2lGClFQ59vSjzcGXqZ4MsuqbcdktX/q1Li/RXddjG8KMvnaJfIXTHyvVIxoapStbaA2uSSG9Rv8AXMcNao7V/M9DxJS8rO9fmfVsv/bd877r02VHQR9A0f8ApKSI6eHYdKjhfLWg3mOpIFcHtm3lQ81qlx/M8yXXdV/h8cnmSvW1dvjSmU/D+knZtRsXReUdXLu81GZ/rqgBQArtlccZNuqq2b9blwxjj1PJq8uNaWkuP1+SfomkkGsjYoQPP1zXXszR7T+DloRfmL5kZ9Vmg+llFPfTh/ZO/wBDu86z54YAwBgDAGAMAYAwD4cAoRdE0qlysEQLgq5EajcD3B45B9x75RY4LhI6JdX1EklKcnXG72rii8iAAAAAAUAOAB7DLmDbbtkA6fEAgEaAI25AFACtzyPg8nkfJyulehd5sjbep77Pfle/6EGn6JpUfzEgiV7J3LGoNkEE2BfYn9zkLHBO0kaT6vPOOiU5NejbouPApZWKgst7SQLF96PteWpcmKlJJpPZlTqXRtPqK8+JJNv07hdX3r/37ZWUIy/MrNcHVZsF+VNxvmme9H0uCIKI4kTYCq0oFKTuYA96J5P3yVCMeEVydRlyNucm73d92tkRz9E0rm308LGyfVGp5Pc8jufnIeOD5SLw6vPBVGcl8N9uD1J0fTMqq0ERVOUUxqQv+6Kpf0w4Re1IhdVnjJyU5W+d3v8AJ71vTYZlCyxJIo7B1DAfi+2TKEZbNFcXUZcL1Y5NP2dEeo6LpnjWFoYzGptU2jap55A9u5/c5Dxxa0tbF4dXnhkeSM2pPl3uI+i6ZYzEIIhG3JQRrRPyRXJ++FjilVKhLq88prI5y1Lvbsm0OgihXbFGka96RQov5498mMVFUkZ5c2TLLVkk2/d2eeo9MhnXbNGkig2Ayg0fkfBxKEZbNFsPUZcEtWKTT9iFOh6UR+T5EXl3u2FAV3fNEcn75HlwrTWxd9Z1DyeZrlq4u3dFjR6CKIERRpGDyQiBbP3oc5MYxjwjLJmyZXeSTfy2zzL02Ft+6JD5hBe1B3la2lrHJFCr+MOEXdomOfLGqk1XG/F818np9DEWZjGpZl2MSoO5RdKfkcnjGlehCy5ElFSdJ2vZ+pHouk6eEMIoY4931bEC3+aHIyI44x4RfL1ObNTyTbri22SjRRbUTy02pRRdopSPpKivSR7VltKqjN5ZuTlbt8+9836kggXdv2jdW3dXO3vV96v2xS5K6pVpvb0M2Xw1o2k81tPGZL3btvO7vf5yjxQbukdUev6mMPLWSWnir7FyLp0KsHWNAwLMCFANvW838tQv5rLKEU7SMXnySWlydbd/Tj9OxayxkMAYAwBgDAGAMAYAwBgDAGAMAYAwBgDAGAMAYAwBgDAGAMAYAwBgDAGAMAYAwBgDAGAMAYAwBgDAGAMAYAwBgDAGAMAYAwBgDAGAMAYAwBgDAGAMAYAwBgDAGAMAYAwBgDAGAMAYAwBgDAGAMAYAwBgDAGAMAYAwBgDAGAMAYAwBgDAGAMAYAwBgDAGAMAYAwBg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78534" name="Picture 6" descr="http://images.slideplayer.it/3/976127/slides/slide_10.jpg"/>
          <p:cNvPicPr>
            <a:picLocks noChangeAspect="1" noChangeArrowheads="1"/>
          </p:cNvPicPr>
          <p:nvPr/>
        </p:nvPicPr>
        <p:blipFill>
          <a:blip r:embed="rId2" cstate="print"/>
          <a:srcRect/>
          <a:stretch>
            <a:fillRect/>
          </a:stretch>
        </p:blipFill>
        <p:spPr bwMode="auto">
          <a:xfrm>
            <a:off x="0" y="260648"/>
            <a:ext cx="9144000" cy="6858001"/>
          </a:xfrm>
          <a:prstGeom prst="rect">
            <a:avLst/>
          </a:prstGeom>
          <a:noFill/>
        </p:spPr>
      </p:pic>
      <p:sp>
        <p:nvSpPr>
          <p:cNvPr id="2" name="Slide Number Placeholder 1"/>
          <p:cNvSpPr>
            <a:spLocks noGrp="1"/>
          </p:cNvSpPr>
          <p:nvPr>
            <p:ph type="sldNum" sz="quarter" idx="12"/>
          </p:nvPr>
        </p:nvSpPr>
        <p:spPr/>
        <p:txBody>
          <a:bodyPr/>
          <a:lstStyle/>
          <a:p>
            <a:fld id="{40422247-A824-4162-AD4D-8B4E01F97AD5}" type="slidenum">
              <a:rPr lang="it-IT" smtClean="0"/>
              <a:pPr/>
              <a:t>153</a:t>
            </a:fld>
            <a:endParaRPr lang="it-IT"/>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CLASSIFICAZIONE</a:t>
            </a:r>
            <a:endParaRPr lang="it-IT" sz="5400" b="1" dirty="0">
              <a:solidFill>
                <a:srgbClr val="FF0000"/>
              </a:solidFill>
            </a:endParaRPr>
          </a:p>
        </p:txBody>
      </p:sp>
      <p:sp>
        <p:nvSpPr>
          <p:cNvPr id="3" name="Segnaposto contenuto 2"/>
          <p:cNvSpPr>
            <a:spLocks noGrp="1"/>
          </p:cNvSpPr>
          <p:nvPr>
            <p:ph idx="1"/>
          </p:nvPr>
        </p:nvSpPr>
        <p:spPr>
          <a:xfrm>
            <a:off x="457200" y="1196752"/>
            <a:ext cx="8229600" cy="5400600"/>
          </a:xfrm>
        </p:spPr>
        <p:txBody>
          <a:bodyPr>
            <a:normAutofit fontScale="92500" lnSpcReduction="10000"/>
          </a:bodyPr>
          <a:lstStyle/>
          <a:p>
            <a:pPr>
              <a:buNone/>
            </a:pPr>
            <a:r>
              <a:rPr lang="it-IT" dirty="0" smtClean="0"/>
              <a:t>    Le ustioni vengono classificate, in base alla profondità della lesione che provocano, in 4 livelli:</a:t>
            </a:r>
            <a:endParaRPr lang="it-IT" b="1" dirty="0" smtClean="0"/>
          </a:p>
          <a:p>
            <a:r>
              <a:rPr lang="it-IT" b="1" dirty="0" smtClean="0"/>
              <a:t>1°GRADO</a:t>
            </a:r>
            <a:r>
              <a:rPr lang="it-IT" dirty="0"/>
              <a:t>: </a:t>
            </a:r>
            <a:r>
              <a:rPr lang="it-IT" dirty="0" smtClean="0"/>
              <a:t>ustione limitata all’epidermide, </a:t>
            </a:r>
            <a:r>
              <a:rPr lang="it-IT" dirty="0"/>
              <a:t>che si </a:t>
            </a:r>
            <a:r>
              <a:rPr lang="it-IT" dirty="0" smtClean="0"/>
              <a:t>manifesta con </a:t>
            </a:r>
            <a:r>
              <a:rPr lang="it-IT" dirty="0"/>
              <a:t>arrossamento della cute (eritema).</a:t>
            </a:r>
          </a:p>
          <a:p>
            <a:r>
              <a:rPr lang="it-IT" b="1" dirty="0" smtClean="0"/>
              <a:t>2° </a:t>
            </a:r>
            <a:r>
              <a:rPr lang="it-IT" b="1" dirty="0"/>
              <a:t>GRADO</a:t>
            </a:r>
            <a:r>
              <a:rPr lang="it-IT" dirty="0"/>
              <a:t>: </a:t>
            </a:r>
            <a:r>
              <a:rPr lang="it-IT" dirty="0" smtClean="0"/>
              <a:t>ustione che coinvolge il derma (superficiale o profondo), si manifesta con bolle </a:t>
            </a:r>
            <a:r>
              <a:rPr lang="it-IT" dirty="0"/>
              <a:t>e/o vescicole </a:t>
            </a:r>
            <a:r>
              <a:rPr lang="it-IT" dirty="0" smtClean="0"/>
              <a:t>e dolore</a:t>
            </a:r>
            <a:r>
              <a:rPr lang="it-IT" dirty="0"/>
              <a:t>.</a:t>
            </a:r>
          </a:p>
          <a:p>
            <a:r>
              <a:rPr lang="it-IT" b="1" dirty="0" smtClean="0"/>
              <a:t>3° </a:t>
            </a:r>
            <a:r>
              <a:rPr lang="it-IT" b="1" dirty="0"/>
              <a:t>GRADO</a:t>
            </a:r>
            <a:r>
              <a:rPr lang="it-IT" dirty="0"/>
              <a:t>: </a:t>
            </a:r>
            <a:r>
              <a:rPr lang="it-IT" dirty="0" smtClean="0"/>
              <a:t>ustione che coinvolge tutti </a:t>
            </a:r>
            <a:r>
              <a:rPr lang="it-IT" dirty="0"/>
              <a:t>gli strati </a:t>
            </a:r>
            <a:r>
              <a:rPr lang="it-IT" dirty="0" smtClean="0"/>
              <a:t>della cute </a:t>
            </a:r>
            <a:r>
              <a:rPr lang="it-IT" dirty="0"/>
              <a:t>ed anche dei tessuti sottostanti (</a:t>
            </a:r>
            <a:r>
              <a:rPr lang="it-IT" dirty="0" smtClean="0"/>
              <a:t>cute carbonizzata).</a:t>
            </a:r>
          </a:p>
          <a:p>
            <a:r>
              <a:rPr lang="it-IT" b="1" dirty="0" smtClean="0"/>
              <a:t>4° GRADO</a:t>
            </a:r>
            <a:r>
              <a:rPr lang="it-IT" dirty="0" smtClean="0"/>
              <a:t>: ustione con coinvolgimento osseo.</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154</a:t>
            </a:fld>
            <a:endParaRPr lang="it-IT"/>
          </a:p>
        </p:txBody>
      </p:sp>
    </p:spTree>
    <p:extLst>
      <p:ext uri="{BB962C8B-B14F-4D97-AF65-F5344CB8AC3E}">
        <p14:creationId xmlns="" xmlns:p14="http://schemas.microsoft.com/office/powerpoint/2010/main" val="169506758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417638"/>
          </a:xfrm>
        </p:spPr>
        <p:txBody>
          <a:bodyPr/>
          <a:lstStyle/>
          <a:p>
            <a:r>
              <a:rPr lang="it-IT" b="1" dirty="0" smtClean="0">
                <a:solidFill>
                  <a:srgbClr val="FF0000"/>
                </a:solidFill>
              </a:rPr>
              <a:t>GRADI DELL’USTIONE</a:t>
            </a:r>
            <a:endParaRPr lang="it-IT" dirty="0"/>
          </a:p>
        </p:txBody>
      </p:sp>
      <p:sp>
        <p:nvSpPr>
          <p:cNvPr id="3" name="Segnaposto contenuto 2"/>
          <p:cNvSpPr>
            <a:spLocks noGrp="1"/>
          </p:cNvSpPr>
          <p:nvPr>
            <p:ph idx="1"/>
          </p:nvPr>
        </p:nvSpPr>
        <p:spPr>
          <a:xfrm>
            <a:off x="457200" y="1268760"/>
            <a:ext cx="8229600" cy="5400600"/>
          </a:xfrm>
        </p:spPr>
        <p:txBody>
          <a:bodyPr>
            <a:normAutofit fontScale="92500" lnSpcReduction="10000"/>
          </a:bodyPr>
          <a:lstStyle/>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pPr algn="ctr">
              <a:buNone/>
            </a:pPr>
            <a:endParaRPr lang="it-IT" dirty="0" smtClean="0"/>
          </a:p>
          <a:p>
            <a:pPr algn="ctr">
              <a:buNone/>
            </a:pPr>
            <a:r>
              <a:rPr lang="it-IT" sz="3000" dirty="0" smtClean="0"/>
              <a:t>Le ustioni di </a:t>
            </a:r>
            <a:r>
              <a:rPr lang="it-IT" sz="3000" b="1" dirty="0" smtClean="0"/>
              <a:t>1° grado </a:t>
            </a:r>
            <a:r>
              <a:rPr lang="it-IT" sz="3000" dirty="0" smtClean="0"/>
              <a:t>vengono definite “</a:t>
            </a:r>
            <a:r>
              <a:rPr lang="it-IT" sz="3000" b="1" dirty="0" smtClean="0"/>
              <a:t>superficiali</a:t>
            </a:r>
            <a:r>
              <a:rPr lang="it-IT" sz="3000" dirty="0" smtClean="0"/>
              <a:t>”, mentre quelle di </a:t>
            </a:r>
            <a:r>
              <a:rPr lang="it-IT" sz="3000" b="1" dirty="0" smtClean="0"/>
              <a:t>2°, 3° e 4° grado </a:t>
            </a:r>
            <a:r>
              <a:rPr lang="it-IT" sz="3000" dirty="0" smtClean="0"/>
              <a:t>vengono definite “</a:t>
            </a:r>
            <a:r>
              <a:rPr lang="it-IT" sz="3000" b="1" dirty="0" smtClean="0"/>
              <a:t>profonde</a:t>
            </a:r>
            <a:r>
              <a:rPr lang="it-IT" sz="3000" dirty="0" smtClean="0"/>
              <a:t>”.</a:t>
            </a:r>
            <a:endParaRPr lang="it-IT" sz="3000" dirty="0"/>
          </a:p>
        </p:txBody>
      </p:sp>
      <p:pic>
        <p:nvPicPr>
          <p:cNvPr id="4" name="Picture 2" descr="C:\Users\Chiara\Pictures\Primo soccorso\ustioni classificazioni.jpg"/>
          <p:cNvPicPr>
            <a:picLocks noChangeAspect="1" noChangeArrowheads="1"/>
          </p:cNvPicPr>
          <p:nvPr/>
        </p:nvPicPr>
        <p:blipFill>
          <a:blip r:embed="rId2" cstate="print"/>
          <a:srcRect/>
          <a:stretch>
            <a:fillRect/>
          </a:stretch>
        </p:blipFill>
        <p:spPr bwMode="auto">
          <a:xfrm>
            <a:off x="2627784" y="980729"/>
            <a:ext cx="4392487" cy="4248472"/>
          </a:xfrm>
          <a:prstGeom prst="rect">
            <a:avLst/>
          </a:prstGeom>
          <a:noFill/>
        </p:spPr>
      </p:pic>
      <p:sp>
        <p:nvSpPr>
          <p:cNvPr id="5" name="Slide Number Placeholder 4"/>
          <p:cNvSpPr>
            <a:spLocks noGrp="1"/>
          </p:cNvSpPr>
          <p:nvPr>
            <p:ph type="sldNum" sz="quarter" idx="12"/>
          </p:nvPr>
        </p:nvSpPr>
        <p:spPr/>
        <p:txBody>
          <a:bodyPr/>
          <a:lstStyle/>
          <a:p>
            <a:fld id="{40422247-A824-4162-AD4D-8B4E01F97AD5}" type="slidenum">
              <a:rPr lang="it-IT" smtClean="0"/>
              <a:pPr/>
              <a:t>155</a:t>
            </a:fld>
            <a:endParaRPr lang="it-IT"/>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USTIONI </a:t>
            </a:r>
            <a:r>
              <a:rPr lang="it-IT" b="1" dirty="0" err="1" smtClean="0">
                <a:solidFill>
                  <a:srgbClr val="FF0000"/>
                </a:solidFill>
              </a:rPr>
              <a:t>DI</a:t>
            </a:r>
            <a:r>
              <a:rPr lang="it-IT" b="1" dirty="0" smtClean="0">
                <a:solidFill>
                  <a:srgbClr val="FF0000"/>
                </a:solidFill>
              </a:rPr>
              <a:t> 1° GRADO</a:t>
            </a:r>
            <a:endParaRPr lang="it-IT" b="1" dirty="0">
              <a:solidFill>
                <a:srgbClr val="FF0000"/>
              </a:solidFill>
            </a:endParaRPr>
          </a:p>
        </p:txBody>
      </p:sp>
      <p:sp>
        <p:nvSpPr>
          <p:cNvPr id="3" name="Segnaposto contenuto 2"/>
          <p:cNvSpPr>
            <a:spLocks noGrp="1"/>
          </p:cNvSpPr>
          <p:nvPr>
            <p:ph idx="1"/>
          </p:nvPr>
        </p:nvSpPr>
        <p:spPr>
          <a:xfrm>
            <a:off x="457200" y="1268760"/>
            <a:ext cx="8229600" cy="5232074"/>
          </a:xfrm>
        </p:spPr>
        <p:txBody>
          <a:bodyPr>
            <a:normAutofit/>
          </a:bodyPr>
          <a:lstStyle/>
          <a:p>
            <a:pPr algn="just">
              <a:buNone/>
            </a:pPr>
            <a:r>
              <a:rPr lang="it-IT" dirty="0" smtClean="0"/>
              <a:t>    Le ustioni </a:t>
            </a:r>
            <a:r>
              <a:rPr lang="it-IT" dirty="0"/>
              <a:t>di 1° </a:t>
            </a:r>
            <a:r>
              <a:rPr lang="it-IT" dirty="0" smtClean="0"/>
              <a:t>grado interessano solo l’epidermide, si presentano con arrossamento (eritema) talora accompagnato da lieve tumefazione, </a:t>
            </a:r>
            <a:r>
              <a:rPr lang="it-IT" dirty="0"/>
              <a:t>bruciore e dolore per </a:t>
            </a:r>
            <a:r>
              <a:rPr lang="it-IT" dirty="0" smtClean="0"/>
              <a:t>contatto.</a:t>
            </a:r>
          </a:p>
          <a:p>
            <a:pPr algn="just">
              <a:buNone/>
            </a:pPr>
            <a:r>
              <a:rPr lang="it-IT" dirty="0" smtClean="0"/>
              <a:t>    Guariscono </a:t>
            </a:r>
            <a:r>
              <a:rPr lang="it-IT" dirty="0"/>
              <a:t>rapidamente e non lasciano </a:t>
            </a:r>
            <a:r>
              <a:rPr lang="it-IT" dirty="0" smtClean="0"/>
              <a:t>cicatrici.</a:t>
            </a:r>
            <a:endParaRPr lang="it-IT" dirty="0"/>
          </a:p>
          <a:p>
            <a:endParaRPr lang="it-IT" dirty="0"/>
          </a:p>
        </p:txBody>
      </p:sp>
      <p:pic>
        <p:nvPicPr>
          <p:cNvPr id="50180" name="Picture 4" descr="http://guidamedicina.it/wp-content/uploads/2012/08/Ustioni.jpg"/>
          <p:cNvPicPr>
            <a:picLocks noChangeAspect="1" noChangeArrowheads="1"/>
          </p:cNvPicPr>
          <p:nvPr/>
        </p:nvPicPr>
        <p:blipFill>
          <a:blip r:embed="rId2" cstate="print"/>
          <a:srcRect/>
          <a:stretch>
            <a:fillRect/>
          </a:stretch>
        </p:blipFill>
        <p:spPr bwMode="auto">
          <a:xfrm>
            <a:off x="2987824" y="3884481"/>
            <a:ext cx="3888432" cy="257691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156</a:t>
            </a:fld>
            <a:endParaRPr lang="it-IT"/>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TRATTAMENTO USTIONI SUPERFICIALI (1° GRADO)</a:t>
            </a:r>
            <a:endParaRPr lang="it-IT" b="1" dirty="0">
              <a:solidFill>
                <a:srgbClr val="FF0000"/>
              </a:solidFill>
            </a:endParaRPr>
          </a:p>
        </p:txBody>
      </p:sp>
      <p:sp>
        <p:nvSpPr>
          <p:cNvPr id="3" name="Segnaposto contenuto 2"/>
          <p:cNvSpPr>
            <a:spLocks noGrp="1"/>
          </p:cNvSpPr>
          <p:nvPr>
            <p:ph idx="1"/>
          </p:nvPr>
        </p:nvSpPr>
        <p:spPr/>
        <p:txBody>
          <a:bodyPr>
            <a:normAutofit fontScale="92500" lnSpcReduction="10000"/>
          </a:bodyPr>
          <a:lstStyle/>
          <a:p>
            <a:r>
              <a:rPr lang="it-IT" dirty="0" smtClean="0"/>
              <a:t>Versare </a:t>
            </a:r>
            <a:r>
              <a:rPr lang="it-IT" dirty="0"/>
              <a:t>abbondante acqua fredda </a:t>
            </a:r>
            <a:r>
              <a:rPr lang="it-IT" dirty="0" smtClean="0"/>
              <a:t>fino all’attenuazione </a:t>
            </a:r>
            <a:r>
              <a:rPr lang="it-IT" dirty="0"/>
              <a:t>del dolore;</a:t>
            </a:r>
          </a:p>
          <a:p>
            <a:r>
              <a:rPr lang="it-IT" dirty="0" smtClean="0"/>
              <a:t>Applicare </a:t>
            </a:r>
            <a:r>
              <a:rPr lang="it-IT" dirty="0"/>
              <a:t>sull'ustione un </a:t>
            </a:r>
            <a:r>
              <a:rPr lang="it-IT" dirty="0" smtClean="0"/>
              <a:t>disinfettante con </a:t>
            </a:r>
            <a:r>
              <a:rPr lang="it-IT" dirty="0"/>
              <a:t>una garza sterile;</a:t>
            </a:r>
          </a:p>
          <a:p>
            <a:r>
              <a:rPr lang="it-IT" dirty="0" smtClean="0"/>
              <a:t>Fasciare </a:t>
            </a:r>
            <a:r>
              <a:rPr lang="it-IT" dirty="0"/>
              <a:t>o fissare con cerotto posto </a:t>
            </a:r>
            <a:r>
              <a:rPr lang="it-IT" dirty="0" smtClean="0"/>
              <a:t>su cute </a:t>
            </a:r>
            <a:r>
              <a:rPr lang="it-IT" dirty="0"/>
              <a:t>sana, senza comprimere</a:t>
            </a:r>
            <a:r>
              <a:rPr lang="it-IT" dirty="0" smtClean="0"/>
              <a:t>;</a:t>
            </a:r>
          </a:p>
          <a:p>
            <a:r>
              <a:rPr lang="it-IT" dirty="0"/>
              <a:t>Consigliare un controllo medico, a </a:t>
            </a:r>
            <a:r>
              <a:rPr lang="it-IT" dirty="0" smtClean="0"/>
              <a:t>meno che </a:t>
            </a:r>
            <a:r>
              <a:rPr lang="it-IT" dirty="0"/>
              <a:t>non si tratti di ustioni minime o </a:t>
            </a:r>
            <a:r>
              <a:rPr lang="it-IT" dirty="0" smtClean="0"/>
              <a:t>di piccole </a:t>
            </a:r>
            <a:r>
              <a:rPr lang="it-IT" dirty="0"/>
              <a:t>bolle</a:t>
            </a:r>
            <a:r>
              <a:rPr lang="it-IT" dirty="0" smtClean="0"/>
              <a:t>;</a:t>
            </a:r>
          </a:p>
          <a:p>
            <a:r>
              <a:rPr lang="it-IT" dirty="0" smtClean="0"/>
              <a:t>NON rompere o bucare eventuali bolle!</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157</a:t>
            </a:fld>
            <a:endParaRPr lang="it-IT"/>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936104"/>
          </a:xfrm>
        </p:spPr>
        <p:txBody>
          <a:bodyPr/>
          <a:lstStyle/>
          <a:p>
            <a:r>
              <a:rPr lang="it-IT" b="1" dirty="0" smtClean="0">
                <a:solidFill>
                  <a:srgbClr val="FF0000"/>
                </a:solidFill>
              </a:rPr>
              <a:t>USTIONI </a:t>
            </a:r>
            <a:r>
              <a:rPr lang="it-IT" b="1" dirty="0" err="1" smtClean="0">
                <a:solidFill>
                  <a:srgbClr val="FF0000"/>
                </a:solidFill>
              </a:rPr>
              <a:t>DI</a:t>
            </a:r>
            <a:r>
              <a:rPr lang="it-IT" b="1" dirty="0" smtClean="0">
                <a:solidFill>
                  <a:srgbClr val="FF0000"/>
                </a:solidFill>
              </a:rPr>
              <a:t> 2° GRADO</a:t>
            </a:r>
            <a:endParaRPr lang="it-IT" b="1" dirty="0">
              <a:solidFill>
                <a:srgbClr val="FF0000"/>
              </a:solidFill>
            </a:endParaRPr>
          </a:p>
        </p:txBody>
      </p:sp>
      <p:sp>
        <p:nvSpPr>
          <p:cNvPr id="3" name="Segnaposto contenuto 2"/>
          <p:cNvSpPr>
            <a:spLocks noGrp="1"/>
          </p:cNvSpPr>
          <p:nvPr>
            <p:ph idx="1"/>
          </p:nvPr>
        </p:nvSpPr>
        <p:spPr>
          <a:xfrm>
            <a:off x="214282" y="1052736"/>
            <a:ext cx="8715436" cy="5590974"/>
          </a:xfrm>
        </p:spPr>
        <p:txBody>
          <a:bodyPr>
            <a:normAutofit/>
          </a:bodyPr>
          <a:lstStyle/>
          <a:p>
            <a:pPr algn="just">
              <a:buNone/>
            </a:pPr>
            <a:r>
              <a:rPr lang="it-IT" sz="3000" dirty="0" smtClean="0"/>
              <a:t>    Nelle ustioni di 2</a:t>
            </a:r>
            <a:r>
              <a:rPr lang="it-IT" sz="3000" dirty="0"/>
              <a:t>° </a:t>
            </a:r>
            <a:r>
              <a:rPr lang="it-IT" sz="3000" dirty="0" smtClean="0"/>
              <a:t>grado</a:t>
            </a:r>
            <a:r>
              <a:rPr lang="it-IT" sz="3000" dirty="0"/>
              <a:t>,</a:t>
            </a:r>
            <a:r>
              <a:rPr lang="it-IT" sz="3000" dirty="0" smtClean="0"/>
              <a:t> oltre all’epidermide, </a:t>
            </a:r>
            <a:r>
              <a:rPr lang="it-IT" sz="3000" dirty="0"/>
              <a:t>viene </a:t>
            </a:r>
            <a:r>
              <a:rPr lang="it-IT" sz="3000" dirty="0" smtClean="0"/>
              <a:t>colpito anche il derma; si presentano con eritema intenso, flittene (formazione di vesciche </a:t>
            </a:r>
            <a:r>
              <a:rPr lang="it-IT" sz="3000" dirty="0"/>
              <a:t>ripiene di </a:t>
            </a:r>
            <a:r>
              <a:rPr lang="it-IT" sz="3000" dirty="0" smtClean="0"/>
              <a:t>liquido poiché plasma e liquidi tessutali si accumulano e livello cutaneo), quando guariscono possono lasciare cicatrici.</a:t>
            </a:r>
          </a:p>
          <a:p>
            <a:pPr algn="just">
              <a:buNone/>
            </a:pPr>
            <a:endParaRPr lang="it-IT" sz="4500" dirty="0"/>
          </a:p>
          <a:p>
            <a:pPr algn="just">
              <a:buNone/>
            </a:pPr>
            <a:endParaRPr lang="it-IT" sz="4500" dirty="0"/>
          </a:p>
          <a:p>
            <a:pPr algn="just">
              <a:buNone/>
            </a:pPr>
            <a:endParaRPr lang="it-IT" dirty="0"/>
          </a:p>
        </p:txBody>
      </p:sp>
      <p:pic>
        <p:nvPicPr>
          <p:cNvPr id="7170" name="Picture 2" descr="C:\Users\Chiara\Pictures\Primo soccorso\ustione 2°.jpg"/>
          <p:cNvPicPr>
            <a:picLocks noChangeAspect="1" noChangeArrowheads="1"/>
          </p:cNvPicPr>
          <p:nvPr/>
        </p:nvPicPr>
        <p:blipFill>
          <a:blip r:embed="rId2" cstate="print"/>
          <a:srcRect/>
          <a:stretch>
            <a:fillRect/>
          </a:stretch>
        </p:blipFill>
        <p:spPr bwMode="auto">
          <a:xfrm>
            <a:off x="2339752" y="3875120"/>
            <a:ext cx="5235327" cy="2788187"/>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158</a:t>
            </a:fld>
            <a:endParaRPr lang="it-IT"/>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rmAutofit fontScale="90000"/>
          </a:bodyPr>
          <a:lstStyle/>
          <a:p>
            <a:r>
              <a:rPr lang="it-IT" b="1" dirty="0" smtClean="0">
                <a:solidFill>
                  <a:srgbClr val="FF0000"/>
                </a:solidFill>
              </a:rPr>
              <a:t>USTIONI </a:t>
            </a:r>
            <a:r>
              <a:rPr lang="it-IT" b="1" dirty="0" err="1" smtClean="0">
                <a:solidFill>
                  <a:srgbClr val="FF0000"/>
                </a:solidFill>
              </a:rPr>
              <a:t>DI</a:t>
            </a:r>
            <a:r>
              <a:rPr lang="it-IT" b="1" dirty="0" smtClean="0">
                <a:solidFill>
                  <a:srgbClr val="FF0000"/>
                </a:solidFill>
              </a:rPr>
              <a:t> 3° GRADO</a:t>
            </a:r>
            <a:endParaRPr lang="it-IT" b="1" dirty="0">
              <a:solidFill>
                <a:srgbClr val="FF0000"/>
              </a:solidFill>
            </a:endParaRPr>
          </a:p>
        </p:txBody>
      </p:sp>
      <p:sp>
        <p:nvSpPr>
          <p:cNvPr id="3" name="Segnaposto contenuto 2"/>
          <p:cNvSpPr>
            <a:spLocks noGrp="1"/>
          </p:cNvSpPr>
          <p:nvPr>
            <p:ph idx="1"/>
          </p:nvPr>
        </p:nvSpPr>
        <p:spPr>
          <a:xfrm>
            <a:off x="457200" y="908720"/>
            <a:ext cx="8229600" cy="2952328"/>
          </a:xfrm>
        </p:spPr>
        <p:txBody>
          <a:bodyPr>
            <a:noAutofit/>
          </a:bodyPr>
          <a:lstStyle/>
          <a:p>
            <a:pPr>
              <a:buNone/>
            </a:pPr>
            <a:r>
              <a:rPr lang="it-IT" sz="2400" dirty="0" smtClean="0"/>
              <a:t>     Nelle ustioni di 3° grado, oltre ad epidermide e derma, sono coinvolti anche i tessuti sottostanti; la pelle è completamente distrutta per cui si presenta carbonizzata (nera-marrone), non ci sono vescicole e non è presente dolore per vengono distrutti anche i recettori nervosi.</a:t>
            </a:r>
          </a:p>
          <a:p>
            <a:pPr>
              <a:buNone/>
            </a:pPr>
            <a:r>
              <a:rPr lang="it-IT" sz="2400" dirty="0" smtClean="0"/>
              <a:t>     La guarigione richiede tempi lunghi e lascia cicatrici permanenti a volte sfiguranti al punto da dover ricorrere ad interventi di chirurgia ricostruttiva.</a:t>
            </a:r>
            <a:endParaRPr lang="it-IT" sz="2400" dirty="0"/>
          </a:p>
        </p:txBody>
      </p:sp>
      <p:pic>
        <p:nvPicPr>
          <p:cNvPr id="8194" name="Picture 2" descr="C:\Users\Chiara\Pictures\Primo soccorso\ustione 3°.jpg"/>
          <p:cNvPicPr>
            <a:picLocks noChangeAspect="1" noChangeArrowheads="1"/>
          </p:cNvPicPr>
          <p:nvPr/>
        </p:nvPicPr>
        <p:blipFill>
          <a:blip r:embed="rId2" cstate="print"/>
          <a:srcRect/>
          <a:stretch>
            <a:fillRect/>
          </a:stretch>
        </p:blipFill>
        <p:spPr bwMode="auto">
          <a:xfrm>
            <a:off x="2987824" y="4005064"/>
            <a:ext cx="3600400" cy="2696824"/>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159</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8640"/>
            <a:ext cx="9144000" cy="1368152"/>
          </a:xfrm>
        </p:spPr>
        <p:txBody>
          <a:bodyPr>
            <a:noAutofit/>
          </a:bodyPr>
          <a:lstStyle/>
          <a:p>
            <a:r>
              <a:rPr lang="it-IT" sz="3600" b="1" dirty="0" smtClean="0">
                <a:solidFill>
                  <a:srgbClr val="FF0000"/>
                </a:solidFill>
              </a:rPr>
              <a:t>COSA DIRE DURANTE LA CHIAMATA AL 118:</a:t>
            </a:r>
            <a:endParaRPr lang="it-IT" sz="3600" b="1" dirty="0">
              <a:solidFill>
                <a:srgbClr val="FF0000"/>
              </a:solidFill>
            </a:endParaRPr>
          </a:p>
        </p:txBody>
      </p:sp>
      <p:sp>
        <p:nvSpPr>
          <p:cNvPr id="3" name="Segnaposto contenuto 2"/>
          <p:cNvSpPr>
            <a:spLocks noGrp="1"/>
          </p:cNvSpPr>
          <p:nvPr>
            <p:ph idx="1"/>
          </p:nvPr>
        </p:nvSpPr>
        <p:spPr>
          <a:xfrm>
            <a:off x="467544" y="1268760"/>
            <a:ext cx="8424936" cy="5040560"/>
          </a:xfrm>
        </p:spPr>
        <p:txBody>
          <a:bodyPr>
            <a:normAutofit fontScale="70000" lnSpcReduction="20000"/>
          </a:bodyPr>
          <a:lstStyle/>
          <a:p>
            <a:pPr marL="514350" indent="-514350" algn="just">
              <a:buFont typeface="+mj-lt"/>
              <a:buAutoNum type="arabicPeriod"/>
            </a:pPr>
            <a:r>
              <a:rPr lang="it-IT" dirty="0" smtClean="0"/>
              <a:t>Indirizzo </a:t>
            </a:r>
            <a:r>
              <a:rPr lang="it-IT" dirty="0"/>
              <a:t>del luogo dove si trova la vittima;</a:t>
            </a:r>
          </a:p>
          <a:p>
            <a:pPr marL="514350" indent="-514350" algn="just">
              <a:buFont typeface="+mj-lt"/>
              <a:buAutoNum type="arabicPeriod"/>
            </a:pPr>
            <a:r>
              <a:rPr lang="it-IT" dirty="0" smtClean="0"/>
              <a:t>Numero </a:t>
            </a:r>
            <a:r>
              <a:rPr lang="it-IT" dirty="0"/>
              <a:t>di vittime;</a:t>
            </a:r>
          </a:p>
          <a:p>
            <a:pPr marL="514350" indent="-514350" algn="just">
              <a:buFont typeface="+mj-lt"/>
              <a:buAutoNum type="arabicPeriod"/>
            </a:pPr>
            <a:r>
              <a:rPr lang="it-IT" dirty="0" smtClean="0"/>
              <a:t>Probabile </a:t>
            </a:r>
            <a:r>
              <a:rPr lang="it-IT" dirty="0"/>
              <a:t>descrizione dell’evento </a:t>
            </a:r>
            <a:r>
              <a:rPr lang="it-IT" dirty="0" smtClean="0"/>
              <a:t>dannoso </a:t>
            </a:r>
            <a:r>
              <a:rPr lang="it-IT" dirty="0"/>
              <a:t>e della sua </a:t>
            </a:r>
            <a:r>
              <a:rPr lang="it-IT" dirty="0" smtClean="0"/>
              <a:t>dinamica:</a:t>
            </a:r>
            <a:endParaRPr lang="it-IT" dirty="0"/>
          </a:p>
          <a:p>
            <a:pPr marL="914400" lvl="1" indent="-514350" algn="just"/>
            <a:r>
              <a:rPr lang="it-IT" dirty="0" smtClean="0"/>
              <a:t>se </a:t>
            </a:r>
            <a:r>
              <a:rPr lang="it-IT" dirty="0"/>
              <a:t>la vittima è cosciente o no;</a:t>
            </a:r>
          </a:p>
          <a:p>
            <a:pPr marL="914400" lvl="1" indent="-514350" algn="just"/>
            <a:r>
              <a:rPr lang="it-IT" dirty="0" smtClean="0"/>
              <a:t>se </a:t>
            </a:r>
            <a:r>
              <a:rPr lang="it-IT" dirty="0"/>
              <a:t>la vittima respira o no;</a:t>
            </a:r>
          </a:p>
          <a:p>
            <a:pPr marL="914400" lvl="1" indent="-514350" algn="just"/>
            <a:r>
              <a:rPr lang="it-IT" dirty="0" smtClean="0"/>
              <a:t>se </a:t>
            </a:r>
            <a:r>
              <a:rPr lang="it-IT" dirty="0"/>
              <a:t>il cuore della vittima batte o </a:t>
            </a:r>
            <a:r>
              <a:rPr lang="it-IT" dirty="0" smtClean="0"/>
              <a:t>no.</a:t>
            </a:r>
          </a:p>
          <a:p>
            <a:pPr marL="914400" lvl="1" indent="-514350" algn="just">
              <a:buNone/>
            </a:pPr>
            <a:endParaRPr lang="it-IT" dirty="0"/>
          </a:p>
          <a:p>
            <a:pPr marL="514350" indent="-514350" algn="just">
              <a:buFont typeface="+mj-lt"/>
              <a:buAutoNum type="arabicPeriod"/>
            </a:pPr>
            <a:r>
              <a:rPr lang="it-IT" dirty="0" smtClean="0"/>
              <a:t>Da </a:t>
            </a:r>
            <a:r>
              <a:rPr lang="it-IT" dirty="0"/>
              <a:t>quanto tempo si è verificato </a:t>
            </a:r>
            <a:r>
              <a:rPr lang="it-IT" dirty="0" smtClean="0"/>
              <a:t>l’evento;</a:t>
            </a:r>
            <a:endParaRPr lang="it-IT" dirty="0"/>
          </a:p>
          <a:p>
            <a:pPr marL="514350" indent="-514350" algn="just">
              <a:buFont typeface="+mj-lt"/>
              <a:buAutoNum type="arabicPeriod"/>
            </a:pPr>
            <a:r>
              <a:rPr lang="it-IT" dirty="0" smtClean="0"/>
              <a:t>Se </a:t>
            </a:r>
            <a:r>
              <a:rPr lang="it-IT" dirty="0"/>
              <a:t>è possibile, l’età della </a:t>
            </a:r>
            <a:r>
              <a:rPr lang="it-IT" dirty="0" smtClean="0"/>
              <a:t>vittima.</a:t>
            </a:r>
          </a:p>
          <a:p>
            <a:pPr marL="514350" indent="-514350" algn="just">
              <a:buFont typeface="+mj-lt"/>
              <a:buAutoNum type="arabicPeriod"/>
            </a:pPr>
            <a:endParaRPr lang="it-IT" dirty="0" smtClean="0"/>
          </a:p>
          <a:p>
            <a:pPr marL="514350" indent="-514350" algn="just">
              <a:buNone/>
            </a:pPr>
            <a:r>
              <a:rPr lang="it-IT" b="1" dirty="0" smtClean="0"/>
              <a:t>MAI RIATTACCARE IL TELEFONO PER PRIMI!!!</a:t>
            </a:r>
          </a:p>
          <a:p>
            <a:pPr marL="514350" indent="-514350" algn="just">
              <a:buNone/>
            </a:pPr>
            <a:endParaRPr lang="it-IT" b="1" dirty="0" smtClean="0"/>
          </a:p>
          <a:p>
            <a:pPr marL="514350" indent="-514350" algn="just">
              <a:buNone/>
            </a:pPr>
            <a:r>
              <a:rPr lang="it-IT" b="1" dirty="0" smtClean="0"/>
              <a:t>LASCIARE LIBERA LA LINEA TELEFONICA!!!</a:t>
            </a:r>
            <a:endParaRPr lang="it-IT" b="1" dirty="0"/>
          </a:p>
        </p:txBody>
      </p:sp>
      <p:pic>
        <p:nvPicPr>
          <p:cNvPr id="4098" name="Picture 2" descr="C:\Users\Chiara\Pictures\Primo soccorso\chiamata 118.jpg"/>
          <p:cNvPicPr>
            <a:picLocks noChangeAspect="1" noChangeArrowheads="1"/>
          </p:cNvPicPr>
          <p:nvPr/>
        </p:nvPicPr>
        <p:blipFill>
          <a:blip r:embed="rId2" cstate="print"/>
          <a:srcRect/>
          <a:stretch>
            <a:fillRect/>
          </a:stretch>
        </p:blipFill>
        <p:spPr bwMode="auto">
          <a:xfrm>
            <a:off x="6012160" y="2492896"/>
            <a:ext cx="2597264" cy="3624541"/>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16</a:t>
            </a:fld>
            <a:endParaRPr lang="it-IT"/>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USTIONI </a:t>
            </a:r>
            <a:r>
              <a:rPr lang="it-IT" b="1" dirty="0" err="1" smtClean="0">
                <a:solidFill>
                  <a:srgbClr val="FF0000"/>
                </a:solidFill>
              </a:rPr>
              <a:t>DI</a:t>
            </a:r>
            <a:r>
              <a:rPr lang="it-IT" b="1" dirty="0" smtClean="0">
                <a:solidFill>
                  <a:srgbClr val="FF0000"/>
                </a:solidFill>
              </a:rPr>
              <a:t> 4° GRADO</a:t>
            </a:r>
            <a:endParaRPr lang="it-IT" b="1" dirty="0">
              <a:solidFill>
                <a:srgbClr val="FF0000"/>
              </a:solidFill>
            </a:endParaRPr>
          </a:p>
        </p:txBody>
      </p:sp>
      <p:sp>
        <p:nvSpPr>
          <p:cNvPr id="5" name="Segnaposto contenuto 4"/>
          <p:cNvSpPr>
            <a:spLocks noGrp="1"/>
          </p:cNvSpPr>
          <p:nvPr>
            <p:ph idx="1"/>
          </p:nvPr>
        </p:nvSpPr>
        <p:spPr>
          <a:xfrm>
            <a:off x="457200" y="1268760"/>
            <a:ext cx="8229600" cy="5328592"/>
          </a:xfrm>
        </p:spPr>
        <p:txBody>
          <a:bodyPr/>
          <a:lstStyle/>
          <a:p>
            <a:pPr>
              <a:buNone/>
            </a:pPr>
            <a:r>
              <a:rPr lang="it-IT" dirty="0" smtClean="0"/>
              <a:t>    Nelle ustioni di 4° grado, oltre ad epidermide, derma e tessuti sottostanti, viene coinvolto anche l’osso; anche in tal caso la cute si presenta completamente carbonizzata e spesso il dolore è assente a causa della distruzione dei recettori nervosi.</a:t>
            </a:r>
          </a:p>
        </p:txBody>
      </p:sp>
      <p:pic>
        <p:nvPicPr>
          <p:cNvPr id="6" name="Picture 1" descr="C:\Users\Chiara\Pictures\Primo soccorso\ustione 4°.jpg"/>
          <p:cNvPicPr>
            <a:picLocks noChangeAspect="1" noChangeArrowheads="1"/>
          </p:cNvPicPr>
          <p:nvPr/>
        </p:nvPicPr>
        <p:blipFill>
          <a:blip r:embed="rId2" cstate="print"/>
          <a:srcRect/>
          <a:stretch>
            <a:fillRect/>
          </a:stretch>
        </p:blipFill>
        <p:spPr bwMode="auto">
          <a:xfrm>
            <a:off x="3203848" y="4321900"/>
            <a:ext cx="3024336" cy="2296026"/>
          </a:xfrm>
          <a:prstGeom prst="rect">
            <a:avLst/>
          </a:prstGeom>
          <a:noFill/>
        </p:spPr>
      </p:pic>
      <p:sp>
        <p:nvSpPr>
          <p:cNvPr id="3" name="Slide Number Placeholder 2"/>
          <p:cNvSpPr>
            <a:spLocks noGrp="1"/>
          </p:cNvSpPr>
          <p:nvPr>
            <p:ph type="sldNum" sz="quarter" idx="12"/>
          </p:nvPr>
        </p:nvSpPr>
        <p:spPr/>
        <p:txBody>
          <a:bodyPr/>
          <a:lstStyle/>
          <a:p>
            <a:fld id="{40422247-A824-4162-AD4D-8B4E01F97AD5}" type="slidenum">
              <a:rPr lang="it-IT" smtClean="0"/>
              <a:pPr/>
              <a:t>160</a:t>
            </a:fld>
            <a:endParaRPr lang="it-IT"/>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TRATTAMENTO USTIONI PROFONDE (2°- 3°- 4° GRADO)</a:t>
            </a:r>
            <a:endParaRPr lang="it-IT" b="1" dirty="0">
              <a:solidFill>
                <a:srgbClr val="FF0000"/>
              </a:solidFill>
            </a:endParaRPr>
          </a:p>
        </p:txBody>
      </p:sp>
      <p:sp>
        <p:nvSpPr>
          <p:cNvPr id="3" name="Segnaposto contenuto 2"/>
          <p:cNvSpPr>
            <a:spLocks noGrp="1"/>
          </p:cNvSpPr>
          <p:nvPr>
            <p:ph idx="1"/>
          </p:nvPr>
        </p:nvSpPr>
        <p:spPr>
          <a:xfrm>
            <a:off x="457200" y="1600200"/>
            <a:ext cx="8229600" cy="4900634"/>
          </a:xfrm>
        </p:spPr>
        <p:txBody>
          <a:bodyPr>
            <a:normAutofit fontScale="92500" lnSpcReduction="20000"/>
          </a:bodyPr>
          <a:lstStyle/>
          <a:p>
            <a:pPr marL="514350" indent="-514350"/>
            <a:r>
              <a:rPr lang="it-IT" dirty="0" smtClean="0"/>
              <a:t>Chiamare </a:t>
            </a:r>
            <a:r>
              <a:rPr lang="it-IT" dirty="0"/>
              <a:t>il </a:t>
            </a:r>
            <a:r>
              <a:rPr lang="it-IT" dirty="0" smtClean="0"/>
              <a:t>118 (avvisando </a:t>
            </a:r>
            <a:r>
              <a:rPr lang="it-IT" dirty="0"/>
              <a:t>che si tratta </a:t>
            </a:r>
            <a:r>
              <a:rPr lang="it-IT" dirty="0" smtClean="0"/>
              <a:t>di un </a:t>
            </a:r>
            <a:r>
              <a:rPr lang="it-IT" dirty="0"/>
              <a:t>ustionato </a:t>
            </a:r>
            <a:r>
              <a:rPr lang="it-IT" dirty="0" smtClean="0"/>
              <a:t>grave);</a:t>
            </a:r>
          </a:p>
          <a:p>
            <a:pPr marL="514350" indent="-514350"/>
            <a:r>
              <a:rPr lang="it-IT" dirty="0" smtClean="0"/>
              <a:t>Arrestare </a:t>
            </a:r>
            <a:r>
              <a:rPr lang="it-IT" dirty="0"/>
              <a:t>l’azione </a:t>
            </a:r>
            <a:r>
              <a:rPr lang="it-IT" dirty="0" smtClean="0"/>
              <a:t>lesiva facendo attenzione a liberare l’infortunato </a:t>
            </a:r>
            <a:r>
              <a:rPr lang="it-IT" dirty="0"/>
              <a:t>SOLO </a:t>
            </a:r>
            <a:r>
              <a:rPr lang="it-IT" dirty="0" smtClean="0"/>
              <a:t>dei corpi </a:t>
            </a:r>
            <a:r>
              <a:rPr lang="it-IT" dirty="0"/>
              <a:t>caldi che ha </a:t>
            </a:r>
            <a:r>
              <a:rPr lang="it-IT" dirty="0" smtClean="0"/>
              <a:t>addosso (fibbie, orologio</a:t>
            </a:r>
            <a:r>
              <a:rPr lang="it-IT" dirty="0"/>
              <a:t>, utensili, </a:t>
            </a:r>
            <a:r>
              <a:rPr lang="it-IT" dirty="0" err="1" smtClean="0"/>
              <a:t>ecc…</a:t>
            </a:r>
            <a:r>
              <a:rPr lang="it-IT" dirty="0" smtClean="0"/>
              <a:t>);</a:t>
            </a:r>
          </a:p>
          <a:p>
            <a:pPr marL="514350" indent="-514350"/>
            <a:r>
              <a:rPr lang="it-IT" dirty="0"/>
              <a:t>Fare impacchi di acqua fredda o immergere la </a:t>
            </a:r>
            <a:r>
              <a:rPr lang="it-IT" dirty="0" smtClean="0"/>
              <a:t>parte ustionata in </a:t>
            </a:r>
            <a:r>
              <a:rPr lang="it-IT" dirty="0"/>
              <a:t>acqua </a:t>
            </a:r>
            <a:r>
              <a:rPr lang="it-IT" dirty="0" smtClean="0"/>
              <a:t>fredda;</a:t>
            </a:r>
            <a:endParaRPr lang="it-IT" dirty="0"/>
          </a:p>
          <a:p>
            <a:pPr marL="514350" indent="-514350"/>
            <a:r>
              <a:rPr lang="it-IT" dirty="0" smtClean="0"/>
              <a:t>Coprire </a:t>
            </a:r>
            <a:r>
              <a:rPr lang="it-IT" dirty="0"/>
              <a:t>le ustioni con garze o teli </a:t>
            </a:r>
            <a:r>
              <a:rPr lang="it-IT" dirty="0" smtClean="0"/>
              <a:t>sterili (dopo aver indossato i guanti monouso!!!);</a:t>
            </a:r>
          </a:p>
          <a:p>
            <a:pPr marL="514350" indent="-514350"/>
            <a:r>
              <a:rPr lang="it-IT" dirty="0"/>
              <a:t>Se la vittima è </a:t>
            </a:r>
            <a:r>
              <a:rPr lang="it-IT" dirty="0" smtClean="0"/>
              <a:t>cosciente, </a:t>
            </a:r>
            <a:r>
              <a:rPr lang="it-IT" dirty="0"/>
              <a:t>dare da bere acqua </a:t>
            </a:r>
            <a:r>
              <a:rPr lang="it-IT" dirty="0" smtClean="0"/>
              <a:t>a piccoli sorsi.</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161</a:t>
            </a:fld>
            <a:endParaRPr lang="it-IT"/>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COSA NON FARE</a:t>
            </a:r>
            <a:endParaRPr lang="it-IT" sz="6000" b="1" dirty="0">
              <a:solidFill>
                <a:srgbClr val="FF0000"/>
              </a:solidFill>
            </a:endParaRPr>
          </a:p>
        </p:txBody>
      </p:sp>
      <p:sp>
        <p:nvSpPr>
          <p:cNvPr id="3" name="Segnaposto contenuto 2"/>
          <p:cNvSpPr>
            <a:spLocks noGrp="1"/>
          </p:cNvSpPr>
          <p:nvPr>
            <p:ph idx="1"/>
          </p:nvPr>
        </p:nvSpPr>
        <p:spPr/>
        <p:txBody>
          <a:bodyPr>
            <a:normAutofit/>
          </a:bodyPr>
          <a:lstStyle/>
          <a:p>
            <a:pPr marL="514350" indent="-514350"/>
            <a:r>
              <a:rPr lang="it-IT" dirty="0" smtClean="0"/>
              <a:t>Non </a:t>
            </a:r>
            <a:r>
              <a:rPr lang="it-IT" dirty="0"/>
              <a:t>spogliare l’infortunato</a:t>
            </a:r>
          </a:p>
          <a:p>
            <a:pPr marL="514350" indent="-514350"/>
            <a:r>
              <a:rPr lang="it-IT" dirty="0" smtClean="0"/>
              <a:t>Non </a:t>
            </a:r>
            <a:r>
              <a:rPr lang="it-IT" dirty="0"/>
              <a:t>toccare con le mani nude le zone ustionate;</a:t>
            </a:r>
          </a:p>
          <a:p>
            <a:pPr marL="514350" indent="-514350"/>
            <a:r>
              <a:rPr lang="it-IT" dirty="0" smtClean="0"/>
              <a:t>Non </a:t>
            </a:r>
            <a:r>
              <a:rPr lang="it-IT" dirty="0"/>
              <a:t>rompere le vescicole;</a:t>
            </a:r>
          </a:p>
          <a:p>
            <a:pPr marL="514350" indent="-514350"/>
            <a:r>
              <a:rPr lang="it-IT" dirty="0" smtClean="0"/>
              <a:t>Non </a:t>
            </a:r>
            <a:r>
              <a:rPr lang="it-IT" dirty="0"/>
              <a:t>applicare olio, pomate e sostanze varie;</a:t>
            </a:r>
          </a:p>
          <a:p>
            <a:pPr marL="514350" indent="-514350"/>
            <a:r>
              <a:rPr lang="it-IT" dirty="0" smtClean="0"/>
              <a:t>Non </a:t>
            </a:r>
            <a:r>
              <a:rPr lang="it-IT" dirty="0"/>
              <a:t>dare medicine, come antidolorifici o tranquillanti;</a:t>
            </a:r>
          </a:p>
          <a:p>
            <a:pPr marL="514350" indent="-514350"/>
            <a:r>
              <a:rPr lang="it-IT" dirty="0" smtClean="0"/>
              <a:t>Non </a:t>
            </a:r>
            <a:r>
              <a:rPr lang="it-IT" dirty="0"/>
              <a:t>dare da bere alcolici.</a:t>
            </a:r>
          </a:p>
        </p:txBody>
      </p:sp>
      <p:sp>
        <p:nvSpPr>
          <p:cNvPr id="4" name="Slide Number Placeholder 3"/>
          <p:cNvSpPr>
            <a:spLocks noGrp="1"/>
          </p:cNvSpPr>
          <p:nvPr>
            <p:ph type="sldNum" sz="quarter" idx="12"/>
          </p:nvPr>
        </p:nvSpPr>
        <p:spPr/>
        <p:txBody>
          <a:bodyPr/>
          <a:lstStyle/>
          <a:p>
            <a:fld id="{40422247-A824-4162-AD4D-8B4E01F97AD5}" type="slidenum">
              <a:rPr lang="it-IT" smtClean="0"/>
              <a:pPr/>
              <a:t>162</a:t>
            </a:fld>
            <a:endParaRPr lang="it-IT"/>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None/>
            </a:pPr>
            <a:endParaRPr lang="it-IT" dirty="0" smtClean="0"/>
          </a:p>
          <a:p>
            <a:pPr algn="ctr">
              <a:buNone/>
            </a:pPr>
            <a:r>
              <a:rPr lang="it-IT" sz="6600" b="1" dirty="0" smtClean="0">
                <a:solidFill>
                  <a:srgbClr val="FF0000"/>
                </a:solidFill>
              </a:rPr>
              <a:t>8. LESIONI DA SOSTANZE CHIMICHE</a:t>
            </a:r>
            <a:endParaRPr lang="it-IT" sz="66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163</a:t>
            </a:fld>
            <a:endParaRPr lang="it-IT"/>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LESIONI </a:t>
            </a:r>
            <a:r>
              <a:rPr lang="it-IT" b="1" dirty="0">
                <a:solidFill>
                  <a:srgbClr val="FF0000"/>
                </a:solidFill>
              </a:rPr>
              <a:t>DA </a:t>
            </a:r>
            <a:r>
              <a:rPr lang="it-IT" b="1" dirty="0" smtClean="0">
                <a:solidFill>
                  <a:srgbClr val="FF0000"/>
                </a:solidFill>
              </a:rPr>
              <a:t>SOSTANZE CHIMICHE</a:t>
            </a:r>
            <a:endParaRPr lang="it-IT" b="1" dirty="0">
              <a:solidFill>
                <a:srgbClr val="FF0000"/>
              </a:solidFill>
            </a:endParaRPr>
          </a:p>
        </p:txBody>
      </p:sp>
      <p:sp>
        <p:nvSpPr>
          <p:cNvPr id="3" name="Segnaposto contenuto 2"/>
          <p:cNvSpPr>
            <a:spLocks noGrp="1"/>
          </p:cNvSpPr>
          <p:nvPr>
            <p:ph idx="1"/>
          </p:nvPr>
        </p:nvSpPr>
        <p:spPr>
          <a:xfrm>
            <a:off x="457200" y="1196751"/>
            <a:ext cx="8229600" cy="3240361"/>
          </a:xfrm>
        </p:spPr>
        <p:txBody>
          <a:bodyPr>
            <a:normAutofit fontScale="92500"/>
          </a:bodyPr>
          <a:lstStyle/>
          <a:p>
            <a:r>
              <a:rPr lang="it-IT" dirty="0" smtClean="0"/>
              <a:t>Le lesioni da sostanze chimiche possono </a:t>
            </a:r>
            <a:r>
              <a:rPr lang="it-IT" dirty="0"/>
              <a:t>essere causate da </a:t>
            </a:r>
            <a:r>
              <a:rPr lang="it-IT" dirty="0" smtClean="0"/>
              <a:t>sostanze solide, liquide </a:t>
            </a:r>
            <a:r>
              <a:rPr lang="it-IT" dirty="0"/>
              <a:t>o </a:t>
            </a:r>
            <a:r>
              <a:rPr lang="it-IT" dirty="0" smtClean="0"/>
              <a:t>gassose.</a:t>
            </a:r>
            <a:endParaRPr lang="it-IT" dirty="0"/>
          </a:p>
          <a:p>
            <a:r>
              <a:rPr lang="it-IT" dirty="0"/>
              <a:t>La via di penetrazione </a:t>
            </a:r>
            <a:r>
              <a:rPr lang="it-IT" dirty="0" smtClean="0"/>
              <a:t>può essere rappresentata dalle vie aeree (inalazione), dall’apparato digerente (ingestione) o dal contatto </a:t>
            </a:r>
            <a:r>
              <a:rPr lang="it-IT" dirty="0"/>
              <a:t>con cute o mucose.</a:t>
            </a: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4048" y="3861048"/>
            <a:ext cx="1676758" cy="23474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27784" y="3861048"/>
            <a:ext cx="1656184" cy="23121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0422247-A824-4162-AD4D-8B4E01F97AD5}" type="slidenum">
              <a:rPr lang="it-IT" smtClean="0"/>
              <a:pPr/>
              <a:t>164</a:t>
            </a:fld>
            <a:endParaRPr lang="it-IT"/>
          </a:p>
        </p:txBody>
      </p:sp>
    </p:spTree>
    <p:extLst>
      <p:ext uri="{BB962C8B-B14F-4D97-AF65-F5344CB8AC3E}">
        <p14:creationId xmlns="" xmlns:p14="http://schemas.microsoft.com/office/powerpoint/2010/main" val="390531656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IN CASO DI INALAZIONE</a:t>
            </a:r>
            <a:endParaRPr lang="it-IT" b="1" dirty="0">
              <a:solidFill>
                <a:srgbClr val="FF0000"/>
              </a:solidFill>
            </a:endParaRPr>
          </a:p>
        </p:txBody>
      </p:sp>
      <p:sp>
        <p:nvSpPr>
          <p:cNvPr id="3" name="Segnaposto contenuto 2"/>
          <p:cNvSpPr>
            <a:spLocks noGrp="1"/>
          </p:cNvSpPr>
          <p:nvPr>
            <p:ph idx="1"/>
          </p:nvPr>
        </p:nvSpPr>
        <p:spPr>
          <a:xfrm>
            <a:off x="457200" y="1196753"/>
            <a:ext cx="8075240" cy="3384375"/>
          </a:xfrm>
        </p:spPr>
        <p:txBody>
          <a:bodyPr>
            <a:normAutofit fontScale="92500" lnSpcReduction="10000"/>
          </a:bodyPr>
          <a:lstStyle/>
          <a:p>
            <a:pPr marL="514350" indent="-514350">
              <a:buFont typeface="+mj-lt"/>
              <a:buAutoNum type="arabicPeriod"/>
            </a:pPr>
            <a:r>
              <a:rPr lang="it-IT" dirty="0" smtClean="0"/>
              <a:t>Accertarsi </a:t>
            </a:r>
            <a:r>
              <a:rPr lang="it-IT" dirty="0"/>
              <a:t>che non ci sia pericolo per </a:t>
            </a:r>
            <a:r>
              <a:rPr lang="it-IT" dirty="0" smtClean="0"/>
              <a:t>noi;</a:t>
            </a:r>
            <a:endParaRPr lang="it-IT" dirty="0"/>
          </a:p>
          <a:p>
            <a:pPr marL="514350" indent="-514350">
              <a:buFont typeface="+mj-lt"/>
              <a:buAutoNum type="arabicPeriod"/>
            </a:pPr>
            <a:r>
              <a:rPr lang="it-IT" dirty="0" smtClean="0"/>
              <a:t>Se </a:t>
            </a:r>
            <a:r>
              <a:rPr lang="it-IT" dirty="0"/>
              <a:t>è necessario, </a:t>
            </a:r>
            <a:r>
              <a:rPr lang="it-IT" dirty="0" smtClean="0"/>
              <a:t>allontanare </a:t>
            </a:r>
            <a:r>
              <a:rPr lang="it-IT" dirty="0"/>
              <a:t>la vittima </a:t>
            </a:r>
            <a:r>
              <a:rPr lang="it-IT" dirty="0" smtClean="0"/>
              <a:t>dalla scena</a:t>
            </a:r>
            <a:r>
              <a:rPr lang="it-IT" dirty="0"/>
              <a:t>;</a:t>
            </a:r>
          </a:p>
          <a:p>
            <a:pPr marL="514350" indent="-514350">
              <a:buFont typeface="+mj-lt"/>
              <a:buAutoNum type="arabicPeriod"/>
            </a:pPr>
            <a:r>
              <a:rPr lang="it-IT" dirty="0" smtClean="0"/>
              <a:t>Chiamare </a:t>
            </a:r>
            <a:r>
              <a:rPr lang="it-IT" dirty="0"/>
              <a:t>il 118 </a:t>
            </a:r>
            <a:r>
              <a:rPr lang="it-IT" dirty="0" smtClean="0"/>
              <a:t>o </a:t>
            </a:r>
            <a:r>
              <a:rPr lang="it-IT" dirty="0"/>
              <a:t>il </a:t>
            </a:r>
            <a:r>
              <a:rPr lang="it-IT" dirty="0" smtClean="0"/>
              <a:t>Centro Antiveleni;</a:t>
            </a:r>
            <a:endParaRPr lang="it-IT" dirty="0"/>
          </a:p>
          <a:p>
            <a:pPr marL="514350" indent="-514350">
              <a:buFont typeface="+mj-lt"/>
              <a:buAutoNum type="arabicPeriod"/>
            </a:pPr>
            <a:r>
              <a:rPr lang="it-IT" dirty="0" smtClean="0"/>
              <a:t>Utilizzare </a:t>
            </a:r>
            <a:r>
              <a:rPr lang="it-IT" dirty="0"/>
              <a:t>una maschera con </a:t>
            </a:r>
            <a:r>
              <a:rPr lang="it-IT" dirty="0" smtClean="0"/>
              <a:t>valvola unidirezionale </a:t>
            </a:r>
            <a:r>
              <a:rPr lang="it-IT" dirty="0"/>
              <a:t>per la respirazione bocca </a:t>
            </a:r>
            <a:r>
              <a:rPr lang="it-IT" dirty="0" smtClean="0"/>
              <a:t>a bocca </a:t>
            </a:r>
            <a:r>
              <a:rPr lang="it-IT" dirty="0"/>
              <a:t>o, se è disponibile, un pallone </a:t>
            </a:r>
            <a:r>
              <a:rPr lang="it-IT" dirty="0" err="1" smtClean="0"/>
              <a:t>Ambu</a:t>
            </a:r>
            <a:r>
              <a:rPr lang="it-IT" dirty="0" smtClean="0"/>
              <a:t>.</a:t>
            </a:r>
            <a:endParaRPr lang="it-IT" dirty="0"/>
          </a:p>
        </p:txBody>
      </p:sp>
      <p:pic>
        <p:nvPicPr>
          <p:cNvPr id="1026" name="Picture 2" descr="C:\Users\Chiara\Pictures\Primo soccorso\pallone AMBU.jpg"/>
          <p:cNvPicPr>
            <a:picLocks noChangeAspect="1" noChangeArrowheads="1"/>
          </p:cNvPicPr>
          <p:nvPr/>
        </p:nvPicPr>
        <p:blipFill>
          <a:blip r:embed="rId2" cstate="print"/>
          <a:srcRect/>
          <a:stretch>
            <a:fillRect/>
          </a:stretch>
        </p:blipFill>
        <p:spPr bwMode="auto">
          <a:xfrm>
            <a:off x="2555776" y="4509120"/>
            <a:ext cx="3960440" cy="2153038"/>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165</a:t>
            </a:fld>
            <a:endParaRPr lang="it-IT"/>
          </a:p>
        </p:txBody>
      </p:sp>
    </p:spTree>
    <p:extLst>
      <p:ext uri="{BB962C8B-B14F-4D97-AF65-F5344CB8AC3E}">
        <p14:creationId xmlns="" xmlns:p14="http://schemas.microsoft.com/office/powerpoint/2010/main" val="215431605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IN CASO DI </a:t>
            </a:r>
            <a:r>
              <a:rPr lang="it-IT" b="1" dirty="0" smtClean="0">
                <a:solidFill>
                  <a:srgbClr val="FF0000"/>
                </a:solidFill>
              </a:rPr>
              <a:t>INGESTIONE</a:t>
            </a:r>
            <a:endParaRPr lang="it-IT" b="1" dirty="0">
              <a:solidFill>
                <a:srgbClr val="FF0000"/>
              </a:solidFill>
            </a:endParaRPr>
          </a:p>
        </p:txBody>
      </p:sp>
      <p:sp>
        <p:nvSpPr>
          <p:cNvPr id="3" name="Segnaposto contenuto 2"/>
          <p:cNvSpPr>
            <a:spLocks noGrp="1"/>
          </p:cNvSpPr>
          <p:nvPr>
            <p:ph idx="1"/>
          </p:nvPr>
        </p:nvSpPr>
        <p:spPr>
          <a:xfrm>
            <a:off x="457200" y="1196753"/>
            <a:ext cx="8229600" cy="3384375"/>
          </a:xfrm>
        </p:spPr>
        <p:txBody>
          <a:bodyPr>
            <a:normAutofit fontScale="85000" lnSpcReduction="20000"/>
          </a:bodyPr>
          <a:lstStyle/>
          <a:p>
            <a:pPr marL="514350" indent="-514350">
              <a:buFont typeface="+mj-lt"/>
              <a:buAutoNum type="arabicPeriod"/>
            </a:pPr>
            <a:r>
              <a:rPr lang="it-IT" dirty="0" smtClean="0"/>
              <a:t>Raccogliere </a:t>
            </a:r>
            <a:r>
              <a:rPr lang="it-IT" dirty="0"/>
              <a:t>informazioni </a:t>
            </a:r>
            <a:r>
              <a:rPr lang="it-IT" dirty="0" smtClean="0"/>
              <a:t>sulla sostanza ingerita anche mediante </a:t>
            </a:r>
            <a:r>
              <a:rPr lang="it-IT" dirty="0"/>
              <a:t>eventuali flaconi, scatole ed </a:t>
            </a:r>
            <a:r>
              <a:rPr lang="it-IT" dirty="0" smtClean="0"/>
              <a:t>etichette presenti </a:t>
            </a:r>
            <a:r>
              <a:rPr lang="it-IT" dirty="0"/>
              <a:t>sulla scena;</a:t>
            </a:r>
          </a:p>
          <a:p>
            <a:pPr marL="514350" indent="-514350">
              <a:buFont typeface="+mj-lt"/>
              <a:buAutoNum type="arabicPeriod"/>
            </a:pPr>
            <a:r>
              <a:rPr lang="it-IT" dirty="0" smtClean="0"/>
              <a:t>Chiamare </a:t>
            </a:r>
            <a:r>
              <a:rPr lang="it-IT" dirty="0"/>
              <a:t>il 118 o direttamente il </a:t>
            </a:r>
            <a:r>
              <a:rPr lang="it-IT" dirty="0" smtClean="0"/>
              <a:t>Centro Antiveleni</a:t>
            </a:r>
            <a:r>
              <a:rPr lang="it-IT" dirty="0"/>
              <a:t>;</a:t>
            </a:r>
          </a:p>
          <a:p>
            <a:pPr marL="514350" indent="-514350">
              <a:buFont typeface="+mj-lt"/>
              <a:buAutoNum type="arabicPeriod"/>
            </a:pPr>
            <a:r>
              <a:rPr lang="it-IT" b="1" dirty="0" smtClean="0"/>
              <a:t>NON </a:t>
            </a:r>
            <a:r>
              <a:rPr lang="it-IT" b="1" dirty="0"/>
              <a:t>SEMPRE E’ INDICATO PROVOCARE </a:t>
            </a:r>
            <a:r>
              <a:rPr lang="it-IT" b="1" dirty="0" smtClean="0"/>
              <a:t>IL VOMITO</a:t>
            </a:r>
            <a:r>
              <a:rPr lang="it-IT" dirty="0"/>
              <a:t>: </a:t>
            </a:r>
            <a:r>
              <a:rPr lang="it-IT" dirty="0" smtClean="0"/>
              <a:t>bisogna attenersi a </a:t>
            </a:r>
            <a:r>
              <a:rPr lang="it-IT" dirty="0"/>
              <a:t>quanto </a:t>
            </a:r>
            <a:r>
              <a:rPr lang="it-IT" dirty="0" smtClean="0"/>
              <a:t>riporta l’etichetta</a:t>
            </a:r>
            <a:r>
              <a:rPr lang="it-IT" dirty="0"/>
              <a:t>, altrimenti </a:t>
            </a:r>
            <a:r>
              <a:rPr lang="it-IT" dirty="0" smtClean="0"/>
              <a:t>attendere </a:t>
            </a:r>
            <a:r>
              <a:rPr lang="it-IT" dirty="0"/>
              <a:t>il </a:t>
            </a:r>
            <a:r>
              <a:rPr lang="it-IT" dirty="0" smtClean="0"/>
              <a:t>personale qualificato</a:t>
            </a:r>
            <a:r>
              <a:rPr lang="it-IT" dirty="0"/>
              <a:t>;</a:t>
            </a:r>
          </a:p>
          <a:p>
            <a:pPr marL="514350" indent="-514350">
              <a:buFont typeface="+mj-lt"/>
              <a:buAutoNum type="arabicPeriod"/>
            </a:pPr>
            <a:r>
              <a:rPr lang="it-IT" dirty="0" smtClean="0"/>
              <a:t>Se </a:t>
            </a:r>
            <a:r>
              <a:rPr lang="it-IT" dirty="0"/>
              <a:t>la vittima è incosciente, </a:t>
            </a:r>
            <a:r>
              <a:rPr lang="it-IT" b="1" dirty="0"/>
              <a:t>MAI </a:t>
            </a:r>
            <a:r>
              <a:rPr lang="it-IT" b="1" dirty="0" smtClean="0"/>
              <a:t>PROVOCARE IL </a:t>
            </a:r>
            <a:r>
              <a:rPr lang="it-IT" b="1" dirty="0"/>
              <a:t>VOMITO</a:t>
            </a:r>
            <a:r>
              <a:rPr lang="it-IT" dirty="0"/>
              <a:t>.</a:t>
            </a:r>
          </a:p>
        </p:txBody>
      </p:sp>
      <p:pic>
        <p:nvPicPr>
          <p:cNvPr id="2050" name="Picture 2" descr="C:\Users\Chiara\Pictures\Primo soccorso\ingestione di sostanze tossiche.jpg"/>
          <p:cNvPicPr>
            <a:picLocks noChangeAspect="1" noChangeArrowheads="1"/>
          </p:cNvPicPr>
          <p:nvPr/>
        </p:nvPicPr>
        <p:blipFill>
          <a:blip r:embed="rId2" cstate="print"/>
          <a:srcRect/>
          <a:stretch>
            <a:fillRect/>
          </a:stretch>
        </p:blipFill>
        <p:spPr bwMode="auto">
          <a:xfrm>
            <a:off x="3059832" y="4149080"/>
            <a:ext cx="3240360" cy="2443967"/>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166</a:t>
            </a:fld>
            <a:endParaRPr lang="it-IT"/>
          </a:p>
        </p:txBody>
      </p:sp>
    </p:spTree>
    <p:extLst>
      <p:ext uri="{BB962C8B-B14F-4D97-AF65-F5344CB8AC3E}">
        <p14:creationId xmlns="" xmlns:p14="http://schemas.microsoft.com/office/powerpoint/2010/main" val="315401819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IN CASO DI CONTATTO CUTANEO</a:t>
            </a:r>
            <a:endParaRPr lang="it-IT" b="1" dirty="0">
              <a:solidFill>
                <a:srgbClr val="FF0000"/>
              </a:solidFill>
            </a:endParaRPr>
          </a:p>
        </p:txBody>
      </p:sp>
      <p:sp>
        <p:nvSpPr>
          <p:cNvPr id="3" name="Segnaposto contenuto 2"/>
          <p:cNvSpPr>
            <a:spLocks noGrp="1"/>
          </p:cNvSpPr>
          <p:nvPr>
            <p:ph idx="1"/>
          </p:nvPr>
        </p:nvSpPr>
        <p:spPr>
          <a:xfrm>
            <a:off x="457200" y="1196753"/>
            <a:ext cx="8219256" cy="3168352"/>
          </a:xfrm>
        </p:spPr>
        <p:txBody>
          <a:bodyPr>
            <a:normAutofit fontScale="85000" lnSpcReduction="20000"/>
          </a:bodyPr>
          <a:lstStyle/>
          <a:p>
            <a:pPr marL="514350" indent="-514350">
              <a:buFont typeface="+mj-lt"/>
              <a:buAutoNum type="arabicPeriod"/>
            </a:pPr>
            <a:r>
              <a:rPr lang="it-IT" dirty="0" smtClean="0"/>
              <a:t>Chiamare il 118 o direttamente il centro antiveleni;</a:t>
            </a:r>
          </a:p>
          <a:p>
            <a:pPr marL="514350" indent="-514350">
              <a:buFont typeface="+mj-lt"/>
              <a:buAutoNum type="arabicPeriod"/>
            </a:pPr>
            <a:r>
              <a:rPr lang="it-IT" dirty="0" smtClean="0"/>
              <a:t>Lavare </a:t>
            </a:r>
            <a:r>
              <a:rPr lang="it-IT" dirty="0"/>
              <a:t>abbondantemente con acqua le </a:t>
            </a:r>
            <a:r>
              <a:rPr lang="it-IT" dirty="0" smtClean="0"/>
              <a:t>zone contaminate </a:t>
            </a:r>
            <a:r>
              <a:rPr lang="it-IT" b="1" dirty="0"/>
              <a:t>PRIMA DI TOCCARE LA VITTIMA</a:t>
            </a:r>
            <a:r>
              <a:rPr lang="it-IT" dirty="0"/>
              <a:t>;</a:t>
            </a:r>
          </a:p>
          <a:p>
            <a:pPr marL="514350" indent="-514350">
              <a:buFont typeface="+mj-lt"/>
              <a:buAutoNum type="arabicPeriod"/>
            </a:pPr>
            <a:r>
              <a:rPr lang="it-IT" dirty="0" smtClean="0"/>
              <a:t>Fare </a:t>
            </a:r>
            <a:r>
              <a:rPr lang="it-IT" dirty="0"/>
              <a:t>molta attenzione a toccare le </a:t>
            </a:r>
            <a:r>
              <a:rPr lang="it-IT" dirty="0" smtClean="0"/>
              <a:t>zone contaminate perché alcune </a:t>
            </a:r>
            <a:r>
              <a:rPr lang="it-IT" dirty="0"/>
              <a:t>sostanze </a:t>
            </a:r>
            <a:r>
              <a:rPr lang="it-IT" dirty="0" smtClean="0"/>
              <a:t>chimiche possono </a:t>
            </a:r>
            <a:r>
              <a:rPr lang="it-IT" dirty="0"/>
              <a:t>fondere i guanti di lattice;</a:t>
            </a:r>
          </a:p>
          <a:p>
            <a:pPr marL="514350" indent="-514350">
              <a:buFont typeface="+mj-lt"/>
              <a:buAutoNum type="arabicPeriod"/>
            </a:pPr>
            <a:r>
              <a:rPr lang="it-IT" dirty="0" smtClean="0"/>
              <a:t>Togliere </a:t>
            </a:r>
            <a:r>
              <a:rPr lang="it-IT" dirty="0"/>
              <a:t>gli indumenti solo se vengono via </a:t>
            </a:r>
            <a:r>
              <a:rPr lang="it-IT" dirty="0" smtClean="0"/>
              <a:t>con facilità </a:t>
            </a:r>
            <a:r>
              <a:rPr lang="it-IT" dirty="0"/>
              <a:t>e non sono “fusi” con la cute.</a:t>
            </a:r>
          </a:p>
        </p:txBody>
      </p:sp>
      <p:pic>
        <p:nvPicPr>
          <p:cNvPr id="3074" name="Picture 2" descr="C:\Users\Chiara\Pictures\Primo soccorso\contatto cutaneo con sostanze tossiche.jpg"/>
          <p:cNvPicPr>
            <a:picLocks noChangeAspect="1" noChangeArrowheads="1"/>
          </p:cNvPicPr>
          <p:nvPr/>
        </p:nvPicPr>
        <p:blipFill>
          <a:blip r:embed="rId2" cstate="print"/>
          <a:srcRect/>
          <a:stretch>
            <a:fillRect/>
          </a:stretch>
        </p:blipFill>
        <p:spPr bwMode="auto">
          <a:xfrm>
            <a:off x="2843808" y="4149080"/>
            <a:ext cx="3672408" cy="244230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167</a:t>
            </a:fld>
            <a:endParaRPr lang="it-IT"/>
          </a:p>
        </p:txBody>
      </p:sp>
    </p:spTree>
    <p:extLst>
      <p:ext uri="{BB962C8B-B14F-4D97-AF65-F5344CB8AC3E}">
        <p14:creationId xmlns="" xmlns:p14="http://schemas.microsoft.com/office/powerpoint/2010/main" val="281055703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r>
              <a:rPr lang="it-IT" sz="8000" b="1" dirty="0" smtClean="0">
                <a:solidFill>
                  <a:srgbClr val="FF0000"/>
                </a:solidFill>
              </a:rPr>
              <a:t>9. TRAUMI DA ELETTRICITA’</a:t>
            </a:r>
            <a:endParaRPr lang="it-IT" sz="80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168</a:t>
            </a:fld>
            <a:endParaRPr lang="it-IT"/>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Autofit/>
          </a:bodyPr>
          <a:lstStyle/>
          <a:p>
            <a:r>
              <a:rPr lang="it-IT" sz="4800" b="1" dirty="0" smtClean="0">
                <a:solidFill>
                  <a:srgbClr val="FF0000"/>
                </a:solidFill>
              </a:rPr>
              <a:t>TRAUMI DA ELETTRICITA’</a:t>
            </a:r>
            <a:endParaRPr lang="it-IT" sz="4800" b="1" dirty="0">
              <a:solidFill>
                <a:srgbClr val="FF0000"/>
              </a:solidFill>
            </a:endParaRPr>
          </a:p>
        </p:txBody>
      </p:sp>
      <p:sp>
        <p:nvSpPr>
          <p:cNvPr id="3" name="Segnaposto contenuto 2"/>
          <p:cNvSpPr>
            <a:spLocks noGrp="1"/>
          </p:cNvSpPr>
          <p:nvPr>
            <p:ph idx="1"/>
          </p:nvPr>
        </p:nvSpPr>
        <p:spPr>
          <a:xfrm>
            <a:off x="457200" y="980729"/>
            <a:ext cx="8229600" cy="4032448"/>
          </a:xfrm>
        </p:spPr>
        <p:txBody>
          <a:bodyPr>
            <a:normAutofit/>
          </a:bodyPr>
          <a:lstStyle/>
          <a:p>
            <a:pPr>
              <a:buNone/>
            </a:pPr>
            <a:r>
              <a:rPr lang="it-IT" dirty="0" smtClean="0"/>
              <a:t>I traumi indotti da elettricità hanno varie gravità:</a:t>
            </a:r>
          </a:p>
          <a:p>
            <a:r>
              <a:rPr lang="it-IT" dirty="0" smtClean="0"/>
              <a:t>semplice </a:t>
            </a:r>
            <a:r>
              <a:rPr lang="it-IT" dirty="0"/>
              <a:t>scossa </a:t>
            </a:r>
            <a:r>
              <a:rPr lang="it-IT" dirty="0" smtClean="0"/>
              <a:t>(non grave);</a:t>
            </a:r>
            <a:endParaRPr lang="it-IT" dirty="0"/>
          </a:p>
          <a:p>
            <a:r>
              <a:rPr lang="it-IT" dirty="0" smtClean="0"/>
              <a:t>importanti contrazioni muscolari con </a:t>
            </a:r>
            <a:r>
              <a:rPr lang="it-IT" dirty="0"/>
              <a:t>rischio di ferite e </a:t>
            </a:r>
            <a:r>
              <a:rPr lang="it-IT" dirty="0" smtClean="0"/>
              <a:t>fratture;</a:t>
            </a:r>
            <a:endParaRPr lang="it-IT" dirty="0"/>
          </a:p>
          <a:p>
            <a:r>
              <a:rPr lang="it-IT" dirty="0" smtClean="0"/>
              <a:t>ustioni</a:t>
            </a:r>
            <a:r>
              <a:rPr lang="it-IT" dirty="0"/>
              <a:t>;</a:t>
            </a:r>
          </a:p>
          <a:p>
            <a:r>
              <a:rPr lang="it-IT" dirty="0"/>
              <a:t>c</a:t>
            </a:r>
            <a:r>
              <a:rPr lang="it-IT" dirty="0" smtClean="0"/>
              <a:t>ompromissione </a:t>
            </a:r>
            <a:r>
              <a:rPr lang="it-IT" dirty="0"/>
              <a:t>delle funzioni vitali </a:t>
            </a:r>
            <a:r>
              <a:rPr lang="it-IT" dirty="0" smtClean="0"/>
              <a:t>fino all’arresto </a:t>
            </a:r>
            <a:r>
              <a:rPr lang="it-IT" dirty="0"/>
              <a:t>cardio-respiratorio.</a:t>
            </a:r>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84168" y="4365104"/>
            <a:ext cx="2304256" cy="23488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0422247-A824-4162-AD4D-8B4E01F97AD5}" type="slidenum">
              <a:rPr lang="it-IT" smtClean="0"/>
              <a:pPr/>
              <a:t>169</a:t>
            </a:fld>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EMERGENZA VS URGENZA</a:t>
            </a:r>
            <a:endParaRPr lang="it-IT" dirty="0"/>
          </a:p>
        </p:txBody>
      </p:sp>
      <p:sp>
        <p:nvSpPr>
          <p:cNvPr id="3" name="Segnaposto contenuto 2"/>
          <p:cNvSpPr>
            <a:spLocks noGrp="1"/>
          </p:cNvSpPr>
          <p:nvPr>
            <p:ph idx="1"/>
          </p:nvPr>
        </p:nvSpPr>
        <p:spPr>
          <a:xfrm>
            <a:off x="457200" y="1340768"/>
            <a:ext cx="6131024" cy="5040560"/>
          </a:xfrm>
        </p:spPr>
        <p:txBody>
          <a:bodyPr/>
          <a:lstStyle/>
          <a:p>
            <a:r>
              <a:rPr lang="it-IT" b="1" dirty="0" smtClean="0">
                <a:sym typeface="Wingdings" pitchFamily="2" charset="2"/>
              </a:rPr>
              <a:t>EMERGENZA</a:t>
            </a:r>
            <a:r>
              <a:rPr lang="it-IT" dirty="0" smtClean="0">
                <a:sym typeface="Wingdings" pitchFamily="2" charset="2"/>
              </a:rPr>
              <a:t>  condizione che pone il paziente in pericolo di vita, per cui richiede un intervento immediato.</a:t>
            </a:r>
          </a:p>
          <a:p>
            <a:endParaRPr lang="it-IT" dirty="0" smtClean="0">
              <a:sym typeface="Wingdings" pitchFamily="2" charset="2"/>
            </a:endParaRPr>
          </a:p>
          <a:p>
            <a:r>
              <a:rPr lang="it-IT" b="1" dirty="0" smtClean="0"/>
              <a:t>URGENZA</a:t>
            </a:r>
            <a:r>
              <a:rPr lang="it-IT" dirty="0" smtClean="0"/>
              <a:t> </a:t>
            </a:r>
            <a:r>
              <a:rPr lang="it-IT" dirty="0" smtClean="0">
                <a:sym typeface="Wingdings" pitchFamily="2" charset="2"/>
              </a:rPr>
              <a:t> condizione che, se non adeguatamente trattata, può diventare critica, per cui richiede un intervento entro breve tempo.</a:t>
            </a:r>
          </a:p>
          <a:p>
            <a:pPr>
              <a:buNone/>
            </a:pPr>
            <a:endParaRPr lang="it-IT" dirty="0"/>
          </a:p>
        </p:txBody>
      </p:sp>
      <p:pic>
        <p:nvPicPr>
          <p:cNvPr id="5123" name="Picture 3" descr="C:\Users\Chiara\Pictures\Primo soccorso\sveglia.jpg"/>
          <p:cNvPicPr>
            <a:picLocks noChangeAspect="1" noChangeArrowheads="1"/>
          </p:cNvPicPr>
          <p:nvPr/>
        </p:nvPicPr>
        <p:blipFill>
          <a:blip r:embed="rId2" cstate="print"/>
          <a:srcRect/>
          <a:stretch>
            <a:fillRect/>
          </a:stretch>
        </p:blipFill>
        <p:spPr bwMode="auto">
          <a:xfrm>
            <a:off x="6516216" y="3706088"/>
            <a:ext cx="2414401" cy="2506148"/>
          </a:xfrm>
          <a:prstGeom prst="rect">
            <a:avLst/>
          </a:prstGeom>
          <a:noFill/>
        </p:spPr>
      </p:pic>
      <p:pic>
        <p:nvPicPr>
          <p:cNvPr id="5124" name="Picture 4" descr="C:\Users\Chiara\Pictures\Primo soccorso\emergenza 2.jpg"/>
          <p:cNvPicPr>
            <a:picLocks noChangeAspect="1" noChangeArrowheads="1"/>
          </p:cNvPicPr>
          <p:nvPr/>
        </p:nvPicPr>
        <p:blipFill>
          <a:blip r:embed="rId3" cstate="print"/>
          <a:srcRect/>
          <a:stretch>
            <a:fillRect/>
          </a:stretch>
        </p:blipFill>
        <p:spPr bwMode="auto">
          <a:xfrm>
            <a:off x="6300192" y="1397917"/>
            <a:ext cx="2616324" cy="1924175"/>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17</a:t>
            </a:fld>
            <a:endParaRPr lang="it-IT"/>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800" b="1" dirty="0" smtClean="0">
                <a:solidFill>
                  <a:srgbClr val="FF0000"/>
                </a:solidFill>
              </a:rPr>
              <a:t>ELETTROCUZIONE (SCARICA ELETTRICA)</a:t>
            </a:r>
            <a:endParaRPr lang="it-IT" sz="4800" b="1" dirty="0">
              <a:solidFill>
                <a:srgbClr val="FF0000"/>
              </a:solidFill>
            </a:endParaRPr>
          </a:p>
        </p:txBody>
      </p:sp>
      <p:sp>
        <p:nvSpPr>
          <p:cNvPr id="3" name="Segnaposto contenuto 2"/>
          <p:cNvSpPr>
            <a:spLocks noGrp="1"/>
          </p:cNvSpPr>
          <p:nvPr>
            <p:ph idx="1"/>
          </p:nvPr>
        </p:nvSpPr>
        <p:spPr/>
        <p:txBody>
          <a:bodyPr/>
          <a:lstStyle/>
          <a:p>
            <a:pPr marL="0" indent="0" algn="just">
              <a:buNone/>
            </a:pPr>
            <a:r>
              <a:rPr lang="it-IT" dirty="0" smtClean="0"/>
              <a:t>L’elettrocuzione è </a:t>
            </a:r>
            <a:r>
              <a:rPr lang="it-IT" dirty="0"/>
              <a:t>una scarica accidentale </a:t>
            </a:r>
            <a:r>
              <a:rPr lang="it-IT" dirty="0" smtClean="0"/>
              <a:t>di corrente che passa attraverso </a:t>
            </a:r>
            <a:r>
              <a:rPr lang="it-IT" dirty="0"/>
              <a:t>il </a:t>
            </a:r>
            <a:r>
              <a:rPr lang="it-IT" dirty="0" smtClean="0"/>
              <a:t>corpo umano</a:t>
            </a:r>
            <a:r>
              <a:rPr lang="it-IT" dirty="0"/>
              <a:t>.</a:t>
            </a:r>
          </a:p>
          <a:p>
            <a:pPr marL="0" indent="0" algn="just">
              <a:buNone/>
            </a:pPr>
            <a:r>
              <a:rPr lang="it-IT" dirty="0"/>
              <a:t>Gli effetti </a:t>
            </a:r>
            <a:r>
              <a:rPr lang="it-IT" dirty="0" smtClean="0"/>
              <a:t>possono essere </a:t>
            </a:r>
            <a:r>
              <a:rPr lang="it-IT" dirty="0"/>
              <a:t>più o meno gravi </a:t>
            </a:r>
            <a:r>
              <a:rPr lang="it-IT" dirty="0" smtClean="0"/>
              <a:t>a seconda </a:t>
            </a:r>
            <a:r>
              <a:rPr lang="it-IT" dirty="0"/>
              <a:t>dell’intensità </a:t>
            </a:r>
            <a:r>
              <a:rPr lang="it-IT" dirty="0" smtClean="0"/>
              <a:t>della corrente </a:t>
            </a:r>
            <a:r>
              <a:rPr lang="it-IT" dirty="0"/>
              <a:t>e del tempo </a:t>
            </a:r>
            <a:r>
              <a:rPr lang="it-IT" dirty="0" smtClean="0"/>
              <a:t>di esposizione.</a:t>
            </a:r>
          </a:p>
          <a:p>
            <a:pPr marL="0" indent="0" algn="just">
              <a:buNone/>
            </a:pPr>
            <a:endParaRPr lang="it-IT" dirty="0"/>
          </a:p>
        </p:txBody>
      </p:sp>
      <p:pic>
        <p:nvPicPr>
          <p:cNvPr id="4098" name="Picture 2" descr="C:\Users\Chiara\Pictures\Primo soccorso\scossa.jpg"/>
          <p:cNvPicPr>
            <a:picLocks noChangeAspect="1" noChangeArrowheads="1"/>
          </p:cNvPicPr>
          <p:nvPr/>
        </p:nvPicPr>
        <p:blipFill>
          <a:blip r:embed="rId2" cstate="print"/>
          <a:srcRect/>
          <a:stretch>
            <a:fillRect/>
          </a:stretch>
        </p:blipFill>
        <p:spPr bwMode="auto">
          <a:xfrm>
            <a:off x="4283968" y="3861048"/>
            <a:ext cx="3886200" cy="238125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170</a:t>
            </a:fld>
            <a:endParaRPr lang="it-IT"/>
          </a:p>
        </p:txBody>
      </p:sp>
    </p:spTree>
    <p:extLst>
      <p:ext uri="{BB962C8B-B14F-4D97-AF65-F5344CB8AC3E}">
        <p14:creationId xmlns="" xmlns:p14="http://schemas.microsoft.com/office/powerpoint/2010/main" val="61117746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a:solidFill>
                  <a:srgbClr val="FF0000"/>
                </a:solidFill>
              </a:rPr>
              <a:t>FOLGORAZIONE</a:t>
            </a:r>
          </a:p>
        </p:txBody>
      </p:sp>
      <p:sp>
        <p:nvSpPr>
          <p:cNvPr id="3" name="Segnaposto contenuto 2"/>
          <p:cNvSpPr>
            <a:spLocks noGrp="1"/>
          </p:cNvSpPr>
          <p:nvPr>
            <p:ph idx="1"/>
          </p:nvPr>
        </p:nvSpPr>
        <p:spPr>
          <a:xfrm>
            <a:off x="457200" y="1268760"/>
            <a:ext cx="8229600" cy="3528392"/>
          </a:xfrm>
        </p:spPr>
        <p:txBody>
          <a:bodyPr>
            <a:normAutofit fontScale="77500" lnSpcReduction="20000"/>
          </a:bodyPr>
          <a:lstStyle/>
          <a:p>
            <a:pPr>
              <a:buNone/>
            </a:pPr>
            <a:r>
              <a:rPr lang="it-IT" dirty="0" smtClean="0"/>
              <a:t>    La folgorazione è il passaggio di una forte corrente elettrica attraverso il corpo, che può provocare </a:t>
            </a:r>
            <a:r>
              <a:rPr lang="it-IT" dirty="0"/>
              <a:t>paralisi </a:t>
            </a:r>
            <a:r>
              <a:rPr lang="it-IT" dirty="0" smtClean="0"/>
              <a:t>dei muscoli (anche </a:t>
            </a:r>
            <a:r>
              <a:rPr lang="it-IT" dirty="0"/>
              <a:t>di quelli </a:t>
            </a:r>
            <a:r>
              <a:rPr lang="it-IT" dirty="0" smtClean="0"/>
              <a:t>respiratori, dunque un arresto respiratorio), gravi ustioni</a:t>
            </a:r>
            <a:r>
              <a:rPr lang="it-IT" dirty="0"/>
              <a:t>, e se attraversa il cuore, </a:t>
            </a:r>
            <a:r>
              <a:rPr lang="it-IT" dirty="0" smtClean="0"/>
              <a:t>può provocare l’arresto cardiaco.</a:t>
            </a:r>
            <a:endParaRPr lang="it-IT" dirty="0"/>
          </a:p>
          <a:p>
            <a:pPr>
              <a:buNone/>
            </a:pPr>
            <a:r>
              <a:rPr lang="it-IT" dirty="0" smtClean="0"/>
              <a:t>    A </a:t>
            </a:r>
            <a:r>
              <a:rPr lang="it-IT" dirty="0"/>
              <a:t>parità di tensione la corrente alternata è </a:t>
            </a:r>
            <a:r>
              <a:rPr lang="it-IT" dirty="0" smtClean="0"/>
              <a:t>più pericolosa </a:t>
            </a:r>
            <a:r>
              <a:rPr lang="it-IT" dirty="0"/>
              <a:t>di quella continua.</a:t>
            </a:r>
          </a:p>
          <a:p>
            <a:pPr>
              <a:buNone/>
            </a:pPr>
            <a:r>
              <a:rPr lang="it-IT" dirty="0" smtClean="0"/>
              <a:t>    Per </a:t>
            </a:r>
            <a:r>
              <a:rPr lang="it-IT" dirty="0"/>
              <a:t>tensioni </a:t>
            </a:r>
            <a:r>
              <a:rPr lang="it-IT" dirty="0" smtClean="0"/>
              <a:t>&gt; 5.000 </a:t>
            </a:r>
            <a:r>
              <a:rPr lang="it-IT" dirty="0"/>
              <a:t>volt la scarica elettrica </a:t>
            </a:r>
            <a:r>
              <a:rPr lang="it-IT" dirty="0" smtClean="0"/>
              <a:t>può avvenire </a:t>
            </a:r>
            <a:r>
              <a:rPr lang="it-IT" dirty="0"/>
              <a:t>senza contatto diretto, ad una </a:t>
            </a:r>
            <a:r>
              <a:rPr lang="it-IT" dirty="0" smtClean="0"/>
              <a:t>distanza di </a:t>
            </a:r>
            <a:r>
              <a:rPr lang="it-IT" dirty="0"/>
              <a:t>5-20 cm dal conduttore.</a:t>
            </a:r>
          </a:p>
        </p:txBody>
      </p:sp>
      <p:pic>
        <p:nvPicPr>
          <p:cNvPr id="47105" name="Picture 1" descr="C:\Users\Chiara\Pictures\Primo soccorso\folgorazione 3.jpg"/>
          <p:cNvPicPr>
            <a:picLocks noChangeAspect="1" noChangeArrowheads="1"/>
          </p:cNvPicPr>
          <p:nvPr/>
        </p:nvPicPr>
        <p:blipFill>
          <a:blip r:embed="rId2" cstate="print"/>
          <a:srcRect/>
          <a:stretch>
            <a:fillRect/>
          </a:stretch>
        </p:blipFill>
        <p:spPr bwMode="auto">
          <a:xfrm>
            <a:off x="3635896" y="4213866"/>
            <a:ext cx="2160240" cy="2644134"/>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171</a:t>
            </a:fld>
            <a:endParaRPr lang="it-IT"/>
          </a:p>
        </p:txBody>
      </p:sp>
    </p:spTree>
    <p:extLst>
      <p:ext uri="{BB962C8B-B14F-4D97-AF65-F5344CB8AC3E}">
        <p14:creationId xmlns="" xmlns:p14="http://schemas.microsoft.com/office/powerpoint/2010/main" val="316747210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AGIRE</a:t>
            </a:r>
            <a:endParaRPr lang="it-IT" sz="6000" b="1" dirty="0">
              <a:solidFill>
                <a:srgbClr val="FF0000"/>
              </a:solidFill>
            </a:endParaRPr>
          </a:p>
        </p:txBody>
      </p:sp>
      <p:sp>
        <p:nvSpPr>
          <p:cNvPr id="3" name="Segnaposto contenuto 2"/>
          <p:cNvSpPr>
            <a:spLocks noGrp="1"/>
          </p:cNvSpPr>
          <p:nvPr>
            <p:ph idx="1"/>
          </p:nvPr>
        </p:nvSpPr>
        <p:spPr>
          <a:xfrm>
            <a:off x="457200" y="1412776"/>
            <a:ext cx="8229600" cy="3384376"/>
          </a:xfrm>
        </p:spPr>
        <p:txBody>
          <a:bodyPr>
            <a:normAutofit fontScale="92500" lnSpcReduction="20000"/>
          </a:bodyPr>
          <a:lstStyle/>
          <a:p>
            <a:pPr marL="514350" indent="-514350">
              <a:buAutoNum type="arabicPeriod"/>
            </a:pPr>
            <a:r>
              <a:rPr lang="it-IT" dirty="0" smtClean="0"/>
              <a:t>Chiamare il 118 ed il 115;</a:t>
            </a:r>
          </a:p>
          <a:p>
            <a:pPr marL="514350" indent="-514350">
              <a:buAutoNum type="arabicPeriod"/>
            </a:pPr>
            <a:r>
              <a:rPr lang="it-IT" dirty="0" smtClean="0"/>
              <a:t>Non toccare nulla sino a quando non si è certi che non sia stata interrotta la corrente</a:t>
            </a:r>
          </a:p>
          <a:p>
            <a:pPr marL="514350" indent="-514350">
              <a:buFont typeface="+mj-lt"/>
              <a:buAutoNum type="arabicPeriod"/>
            </a:pPr>
            <a:r>
              <a:rPr lang="it-IT" dirty="0" smtClean="0"/>
              <a:t>Allontanare il soggetto dalla fonte dell’energia con uno strumento di legno o plastica (non conduttore) asciutto;</a:t>
            </a:r>
          </a:p>
          <a:p>
            <a:pPr marL="514350" indent="-514350">
              <a:buFont typeface="+mj-lt"/>
              <a:buAutoNum type="arabicPeriod"/>
            </a:pPr>
            <a:r>
              <a:rPr lang="it-IT" dirty="0" smtClean="0"/>
              <a:t>Se la vittima è incosciente avviare la RCP;</a:t>
            </a:r>
          </a:p>
          <a:p>
            <a:pPr marL="514350" indent="-514350">
              <a:buFont typeface="+mj-lt"/>
              <a:buAutoNum type="arabicPeriod"/>
            </a:pPr>
            <a:r>
              <a:rPr lang="it-IT" dirty="0" smtClean="0"/>
              <a:t>Se la vittima è cosciente trattare i vari traumi.</a:t>
            </a:r>
            <a:endParaRPr lang="it-IT" dirty="0"/>
          </a:p>
        </p:txBody>
      </p:sp>
      <p:pic>
        <p:nvPicPr>
          <p:cNvPr id="55298" name="Picture 2" descr="C:\Users\Chiara\Pictures\Primo soccorso\folgorazione 2.gif"/>
          <p:cNvPicPr>
            <a:picLocks noChangeAspect="1" noChangeArrowheads="1"/>
          </p:cNvPicPr>
          <p:nvPr/>
        </p:nvPicPr>
        <p:blipFill>
          <a:blip r:embed="rId2" cstate="print"/>
          <a:srcRect/>
          <a:stretch>
            <a:fillRect/>
          </a:stretch>
        </p:blipFill>
        <p:spPr bwMode="auto">
          <a:xfrm>
            <a:off x="3347864" y="4739258"/>
            <a:ext cx="2647950" cy="2118742"/>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172</a:t>
            </a:fld>
            <a:endParaRPr lang="it-IT"/>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r>
              <a:rPr lang="it-IT" sz="8000" b="1" dirty="0" smtClean="0">
                <a:solidFill>
                  <a:srgbClr val="FF0000"/>
                </a:solidFill>
              </a:rPr>
              <a:t>10. PUNTURE E MORSI </a:t>
            </a:r>
            <a:r>
              <a:rPr lang="it-IT" sz="8000" b="1" dirty="0" err="1" smtClean="0">
                <a:solidFill>
                  <a:srgbClr val="FF0000"/>
                </a:solidFill>
              </a:rPr>
              <a:t>DI</a:t>
            </a:r>
            <a:r>
              <a:rPr lang="it-IT" sz="8000" b="1" dirty="0" smtClean="0">
                <a:solidFill>
                  <a:srgbClr val="FF0000"/>
                </a:solidFill>
              </a:rPr>
              <a:t> ANIMALI</a:t>
            </a:r>
            <a:endParaRPr lang="it-IT" sz="80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173</a:t>
            </a:fld>
            <a:endParaRPr lang="it-IT"/>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b="1" dirty="0" smtClean="0">
                <a:solidFill>
                  <a:srgbClr val="FF0000"/>
                </a:solidFill>
              </a:rPr>
              <a:t>PUNTURE E MORSI </a:t>
            </a:r>
            <a:r>
              <a:rPr lang="it-IT" sz="4800" b="1" dirty="0" err="1" smtClean="0">
                <a:solidFill>
                  <a:srgbClr val="FF0000"/>
                </a:solidFill>
              </a:rPr>
              <a:t>DI</a:t>
            </a:r>
            <a:r>
              <a:rPr lang="it-IT" sz="4800" b="1" dirty="0" smtClean="0">
                <a:solidFill>
                  <a:srgbClr val="FF0000"/>
                </a:solidFill>
              </a:rPr>
              <a:t> ANIMALI</a:t>
            </a:r>
            <a:endParaRPr lang="it-IT" sz="4800" b="1" dirty="0">
              <a:solidFill>
                <a:srgbClr val="FF0000"/>
              </a:solidFill>
            </a:endParaRPr>
          </a:p>
        </p:txBody>
      </p:sp>
      <p:sp>
        <p:nvSpPr>
          <p:cNvPr id="3" name="Segnaposto contenuto 2"/>
          <p:cNvSpPr>
            <a:spLocks noGrp="1"/>
          </p:cNvSpPr>
          <p:nvPr>
            <p:ph idx="1"/>
          </p:nvPr>
        </p:nvSpPr>
        <p:spPr/>
        <p:txBody>
          <a:bodyPr/>
          <a:lstStyle/>
          <a:p>
            <a:pPr>
              <a:buNone/>
            </a:pPr>
            <a:r>
              <a:rPr lang="it-IT" dirty="0" smtClean="0"/>
              <a:t>   Purtroppo, in ambiente di lavoro, è possibile che ci si trovi a dover soccorrere:</a:t>
            </a:r>
          </a:p>
          <a:p>
            <a:r>
              <a:rPr lang="it-IT" b="1" dirty="0" smtClean="0"/>
              <a:t>punture di imenotteri </a:t>
            </a:r>
            <a:r>
              <a:rPr lang="it-IT" dirty="0" smtClean="0"/>
              <a:t>(api, vespe, calabroni e formiche);</a:t>
            </a:r>
          </a:p>
          <a:p>
            <a:r>
              <a:rPr lang="it-IT" b="1" dirty="0" smtClean="0"/>
              <a:t>morsi di topo</a:t>
            </a:r>
            <a:r>
              <a:rPr lang="it-IT" dirty="0" smtClean="0"/>
              <a:t>.</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174</a:t>
            </a:fld>
            <a:endParaRPr lang="it-IT"/>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PUNTURE </a:t>
            </a:r>
            <a:r>
              <a:rPr lang="it-IT" sz="5400" b="1" dirty="0" err="1" smtClean="0">
                <a:solidFill>
                  <a:srgbClr val="FF0000"/>
                </a:solidFill>
              </a:rPr>
              <a:t>DI</a:t>
            </a:r>
            <a:r>
              <a:rPr lang="it-IT" sz="5400" b="1" dirty="0" smtClean="0">
                <a:solidFill>
                  <a:srgbClr val="FF0000"/>
                </a:solidFill>
              </a:rPr>
              <a:t> IMENOTTERI</a:t>
            </a:r>
            <a:endParaRPr lang="it-IT" sz="5400" b="1" dirty="0">
              <a:solidFill>
                <a:srgbClr val="FF0000"/>
              </a:solidFill>
            </a:endParaRPr>
          </a:p>
        </p:txBody>
      </p:sp>
      <p:sp>
        <p:nvSpPr>
          <p:cNvPr id="3" name="Segnaposto contenuto 2"/>
          <p:cNvSpPr>
            <a:spLocks noGrp="1"/>
          </p:cNvSpPr>
          <p:nvPr>
            <p:ph idx="1"/>
          </p:nvPr>
        </p:nvSpPr>
        <p:spPr>
          <a:xfrm>
            <a:off x="457200" y="1340768"/>
            <a:ext cx="8229600" cy="4785395"/>
          </a:xfrm>
        </p:spPr>
        <p:txBody>
          <a:bodyPr/>
          <a:lstStyle/>
          <a:p>
            <a:pPr>
              <a:buNone/>
            </a:pPr>
            <a:r>
              <a:rPr lang="it-IT" dirty="0" smtClean="0"/>
              <a:t>    Le punture degli imenotteri provocano, a livello locale, un dolore violento rapidamente seguito da edema ed arrossamento, talora accompagnato da malessere generale ed ipotermia.</a:t>
            </a:r>
            <a:endParaRPr lang="it-IT" dirty="0"/>
          </a:p>
        </p:txBody>
      </p:sp>
      <p:pic>
        <p:nvPicPr>
          <p:cNvPr id="4" name="Picture 2" descr="http://www.provincia.va.it/ProxyVFS.axd/popup/r33271?&amp;ext=.jpg"/>
          <p:cNvPicPr>
            <a:picLocks noChangeAspect="1" noChangeArrowheads="1"/>
          </p:cNvPicPr>
          <p:nvPr/>
        </p:nvPicPr>
        <p:blipFill>
          <a:blip r:embed="rId2" cstate="print"/>
          <a:srcRect/>
          <a:stretch>
            <a:fillRect/>
          </a:stretch>
        </p:blipFill>
        <p:spPr bwMode="auto">
          <a:xfrm>
            <a:off x="3707904" y="3717700"/>
            <a:ext cx="3590156" cy="2559648"/>
          </a:xfrm>
          <a:prstGeom prst="rect">
            <a:avLst/>
          </a:prstGeom>
          <a:noFill/>
        </p:spPr>
      </p:pic>
      <p:sp>
        <p:nvSpPr>
          <p:cNvPr id="5" name="Slide Number Placeholder 4"/>
          <p:cNvSpPr>
            <a:spLocks noGrp="1"/>
          </p:cNvSpPr>
          <p:nvPr>
            <p:ph type="sldNum" sz="quarter" idx="12"/>
          </p:nvPr>
        </p:nvSpPr>
        <p:spPr/>
        <p:txBody>
          <a:bodyPr/>
          <a:lstStyle/>
          <a:p>
            <a:fld id="{40422247-A824-4162-AD4D-8B4E01F97AD5}" type="slidenum">
              <a:rPr lang="it-IT" smtClean="0"/>
              <a:pPr/>
              <a:t>175</a:t>
            </a:fld>
            <a:endParaRPr lang="it-IT"/>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AGIRE</a:t>
            </a:r>
            <a:endParaRPr lang="it-IT" sz="6000" b="1" dirty="0">
              <a:solidFill>
                <a:srgbClr val="FF0000"/>
              </a:solidFill>
            </a:endParaRPr>
          </a:p>
        </p:txBody>
      </p:sp>
      <p:sp>
        <p:nvSpPr>
          <p:cNvPr id="3" name="Segnaposto contenuto 2"/>
          <p:cNvSpPr>
            <a:spLocks noGrp="1"/>
          </p:cNvSpPr>
          <p:nvPr>
            <p:ph idx="1"/>
          </p:nvPr>
        </p:nvSpPr>
        <p:spPr>
          <a:xfrm>
            <a:off x="457200" y="1412776"/>
            <a:ext cx="8229600" cy="4713387"/>
          </a:xfrm>
        </p:spPr>
        <p:txBody>
          <a:bodyPr/>
          <a:lstStyle/>
          <a:p>
            <a:pPr>
              <a:buNone/>
            </a:pPr>
            <a:r>
              <a:rPr lang="it-IT" dirty="0" smtClean="0"/>
              <a:t>    In condizioni normali, il trattamento è esclusivamente locale ed avviene mediante la somministrazione di pomate antistaminiche a livello locale ed, eventualmente, di analgesici per via sistemica.</a:t>
            </a:r>
            <a:endParaRPr lang="it-IT" dirty="0"/>
          </a:p>
        </p:txBody>
      </p:sp>
      <p:pic>
        <p:nvPicPr>
          <p:cNvPr id="3074" name="Picture 2" descr="C:\Users\Chiara\Pictures\Primo soccorso\image001.jpg"/>
          <p:cNvPicPr>
            <a:picLocks noChangeAspect="1" noChangeArrowheads="1"/>
          </p:cNvPicPr>
          <p:nvPr/>
        </p:nvPicPr>
        <p:blipFill>
          <a:blip r:embed="rId2" cstate="print"/>
          <a:srcRect/>
          <a:stretch>
            <a:fillRect/>
          </a:stretch>
        </p:blipFill>
        <p:spPr bwMode="auto">
          <a:xfrm>
            <a:off x="2267744" y="4149080"/>
            <a:ext cx="4686300" cy="249555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176</a:t>
            </a:fld>
            <a:endParaRPr lang="it-IT"/>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AGIRE (2)</a:t>
            </a:r>
            <a:endParaRPr lang="it-IT" sz="6000" b="1" dirty="0">
              <a:solidFill>
                <a:srgbClr val="FF0000"/>
              </a:solidFill>
            </a:endParaRPr>
          </a:p>
        </p:txBody>
      </p:sp>
      <p:sp>
        <p:nvSpPr>
          <p:cNvPr id="3" name="Segnaposto contenuto 2"/>
          <p:cNvSpPr>
            <a:spLocks noGrp="1"/>
          </p:cNvSpPr>
          <p:nvPr>
            <p:ph idx="1"/>
          </p:nvPr>
        </p:nvSpPr>
        <p:spPr>
          <a:xfrm>
            <a:off x="457200" y="1340768"/>
            <a:ext cx="8229600" cy="3024336"/>
          </a:xfrm>
        </p:spPr>
        <p:txBody>
          <a:bodyPr>
            <a:normAutofit fontScale="92500" lnSpcReduction="10000"/>
          </a:bodyPr>
          <a:lstStyle/>
          <a:p>
            <a:pPr>
              <a:buNone/>
            </a:pPr>
            <a:r>
              <a:rPr lang="it-IT" dirty="0" smtClean="0"/>
              <a:t>    In caso di punture multiple, o di una puntura singola a livello delle prime vie aeree, oppure in presenza di una crisi anafilattica, è necessario chiamare il 118, poiché il paziente dev’essere ospedalizzato subito; nell’attesa che arrivino i soccorsi, se il paziente perde conoscenza e non respira, bisogna avviare la RCP. </a:t>
            </a:r>
            <a:endParaRPr lang="it-IT" dirty="0"/>
          </a:p>
        </p:txBody>
      </p:sp>
      <p:pic>
        <p:nvPicPr>
          <p:cNvPr id="4098" name="Picture 2" descr="C:\Users\Chiara\Pictures\Primo soccorso\118 (2).jpg"/>
          <p:cNvPicPr>
            <a:picLocks noChangeAspect="1" noChangeArrowheads="1"/>
          </p:cNvPicPr>
          <p:nvPr/>
        </p:nvPicPr>
        <p:blipFill>
          <a:blip r:embed="rId2" cstate="print"/>
          <a:srcRect/>
          <a:stretch>
            <a:fillRect/>
          </a:stretch>
        </p:blipFill>
        <p:spPr bwMode="auto">
          <a:xfrm>
            <a:off x="2339752" y="4293096"/>
            <a:ext cx="4286250" cy="228600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177</a:t>
            </a:fld>
            <a:endParaRPr lang="it-IT"/>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MORSI </a:t>
            </a:r>
            <a:r>
              <a:rPr lang="it-IT" sz="6000" b="1" dirty="0" err="1" smtClean="0">
                <a:solidFill>
                  <a:srgbClr val="FF0000"/>
                </a:solidFill>
              </a:rPr>
              <a:t>DI</a:t>
            </a:r>
            <a:r>
              <a:rPr lang="it-IT" sz="6000" b="1" dirty="0" smtClean="0">
                <a:solidFill>
                  <a:srgbClr val="FF0000"/>
                </a:solidFill>
              </a:rPr>
              <a:t> TOPO</a:t>
            </a:r>
            <a:endParaRPr lang="it-IT" sz="6000" b="1" dirty="0">
              <a:solidFill>
                <a:srgbClr val="FF0000"/>
              </a:solidFill>
            </a:endParaRPr>
          </a:p>
        </p:txBody>
      </p:sp>
      <p:sp>
        <p:nvSpPr>
          <p:cNvPr id="3" name="Segnaposto contenuto 2"/>
          <p:cNvSpPr>
            <a:spLocks noGrp="1"/>
          </p:cNvSpPr>
          <p:nvPr>
            <p:ph idx="1"/>
          </p:nvPr>
        </p:nvSpPr>
        <p:spPr>
          <a:xfrm>
            <a:off x="457200" y="1340768"/>
            <a:ext cx="8229600" cy="4785395"/>
          </a:xfrm>
        </p:spPr>
        <p:txBody>
          <a:bodyPr/>
          <a:lstStyle/>
          <a:p>
            <a:pPr>
              <a:buNone/>
            </a:pPr>
            <a:r>
              <a:rPr lang="it-IT" dirty="0" smtClean="0"/>
              <a:t>    In caso di morsi da topo è necessario, innanzi tutto, trattare la ferita (DOPO AVER INDOSSATO I GUANTI STERILI!!!) disinfettandola con cura e coprendola con una garza sterile.</a:t>
            </a:r>
          </a:p>
        </p:txBody>
      </p:sp>
      <p:pic>
        <p:nvPicPr>
          <p:cNvPr id="4" name="Picture 2" descr="http://www.quotidianopiemontese.it/wp-content/uploads/2014/09/topo.jpeg"/>
          <p:cNvPicPr>
            <a:picLocks noChangeAspect="1" noChangeArrowheads="1"/>
          </p:cNvPicPr>
          <p:nvPr/>
        </p:nvPicPr>
        <p:blipFill>
          <a:blip r:embed="rId2" cstate="print"/>
          <a:srcRect/>
          <a:stretch>
            <a:fillRect/>
          </a:stretch>
        </p:blipFill>
        <p:spPr bwMode="auto">
          <a:xfrm>
            <a:off x="3203848" y="3392396"/>
            <a:ext cx="4504014" cy="2824397"/>
          </a:xfrm>
          <a:prstGeom prst="rect">
            <a:avLst/>
          </a:prstGeom>
          <a:noFill/>
        </p:spPr>
      </p:pic>
      <p:sp>
        <p:nvSpPr>
          <p:cNvPr id="5" name="Slide Number Placeholder 4"/>
          <p:cNvSpPr>
            <a:spLocks noGrp="1"/>
          </p:cNvSpPr>
          <p:nvPr>
            <p:ph type="sldNum" sz="quarter" idx="12"/>
          </p:nvPr>
        </p:nvSpPr>
        <p:spPr/>
        <p:txBody>
          <a:bodyPr/>
          <a:lstStyle/>
          <a:p>
            <a:fld id="{40422247-A824-4162-AD4D-8B4E01F97AD5}" type="slidenum">
              <a:rPr lang="it-IT" smtClean="0"/>
              <a:pPr/>
              <a:t>178</a:t>
            </a:fld>
            <a:endParaRPr lang="it-IT"/>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AGIRE</a:t>
            </a:r>
            <a:endParaRPr lang="it-IT" sz="6000" b="1" dirty="0">
              <a:solidFill>
                <a:srgbClr val="FF0000"/>
              </a:solidFill>
            </a:endParaRPr>
          </a:p>
        </p:txBody>
      </p:sp>
      <p:sp>
        <p:nvSpPr>
          <p:cNvPr id="3" name="Segnaposto contenuto 2"/>
          <p:cNvSpPr>
            <a:spLocks noGrp="1"/>
          </p:cNvSpPr>
          <p:nvPr>
            <p:ph idx="1"/>
          </p:nvPr>
        </p:nvSpPr>
        <p:spPr>
          <a:xfrm>
            <a:off x="457200" y="1340768"/>
            <a:ext cx="8229600" cy="5256584"/>
          </a:xfrm>
        </p:spPr>
        <p:txBody>
          <a:bodyPr>
            <a:normAutofit lnSpcReduction="10000"/>
          </a:bodyPr>
          <a:lstStyle/>
          <a:p>
            <a:pPr>
              <a:buNone/>
            </a:pPr>
            <a:r>
              <a:rPr lang="it-IT" dirty="0" smtClean="0"/>
              <a:t>    Oltre a disinfettare la ferita, a seguito di un morso di topo, il soggetto va fatto visitare da un medico, perché i topi sono portatori di malattie anche gravi quali:</a:t>
            </a:r>
          </a:p>
          <a:p>
            <a:pPr marL="514350" indent="-514350">
              <a:buAutoNum type="arabicPeriod"/>
            </a:pPr>
            <a:r>
              <a:rPr lang="it-IT" dirty="0" smtClean="0"/>
              <a:t>Febbre da morso di ratto;</a:t>
            </a:r>
          </a:p>
          <a:p>
            <a:pPr marL="514350" indent="-514350">
              <a:buAutoNum type="arabicPeriod"/>
            </a:pPr>
            <a:r>
              <a:rPr lang="it-IT" dirty="0" smtClean="0"/>
              <a:t>Leptospirosi – Malattia di Weil;</a:t>
            </a:r>
          </a:p>
          <a:p>
            <a:pPr marL="514350" indent="-514350">
              <a:buAutoNum type="arabicPeriod"/>
            </a:pPr>
            <a:r>
              <a:rPr lang="it-IT" dirty="0" smtClean="0"/>
              <a:t>Salmonellosi;</a:t>
            </a:r>
          </a:p>
          <a:p>
            <a:pPr marL="514350" indent="-514350">
              <a:buAutoNum type="arabicPeriod"/>
            </a:pPr>
            <a:r>
              <a:rPr lang="it-IT" dirty="0" smtClean="0"/>
              <a:t>Infezioni da Rickettsia;</a:t>
            </a:r>
          </a:p>
          <a:p>
            <a:pPr marL="514350" indent="-514350">
              <a:buAutoNum type="arabicPeriod"/>
            </a:pPr>
            <a:r>
              <a:rPr lang="it-IT" dirty="0" smtClean="0"/>
              <a:t>Peste;</a:t>
            </a:r>
          </a:p>
          <a:p>
            <a:pPr marL="514350" indent="-514350">
              <a:buAutoNum type="arabicPeriod"/>
            </a:pPr>
            <a:r>
              <a:rPr lang="it-IT" dirty="0" smtClean="0"/>
              <a:t>Rabbia.</a:t>
            </a:r>
          </a:p>
          <a:p>
            <a:pPr marL="514350" indent="-514350">
              <a:buAutoNum type="arabicPeriod"/>
            </a:pP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179</a:t>
            </a:fld>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b="1" dirty="0">
              <a:solidFill>
                <a:srgbClr val="FF0000"/>
              </a:solidFill>
            </a:endParaRPr>
          </a:p>
        </p:txBody>
      </p:sp>
      <p:sp>
        <p:nvSpPr>
          <p:cNvPr id="3" name="Segnaposto contenuto 2"/>
          <p:cNvSpPr>
            <a:spLocks noGrp="1"/>
          </p:cNvSpPr>
          <p:nvPr>
            <p:ph idx="1"/>
          </p:nvPr>
        </p:nvSpPr>
        <p:spPr>
          <a:xfrm>
            <a:off x="457200" y="260648"/>
            <a:ext cx="8229600" cy="6192688"/>
          </a:xfrm>
        </p:spPr>
        <p:txBody>
          <a:bodyPr>
            <a:normAutofit fontScale="92500" lnSpcReduction="20000"/>
          </a:bodyPr>
          <a:lstStyle/>
          <a:p>
            <a:pPr marL="514350" indent="-514350" algn="ctr">
              <a:buNone/>
            </a:pPr>
            <a:r>
              <a:rPr lang="it-IT" sz="4400" dirty="0" smtClean="0"/>
              <a:t>    La distinzione fra urgenza ed emergenza, dunque, risiede nella </a:t>
            </a:r>
            <a:r>
              <a:rPr lang="it-IT" sz="4400" b="1" dirty="0" smtClean="0"/>
              <a:t>TEMPISTICA </a:t>
            </a:r>
            <a:r>
              <a:rPr lang="it-IT" sz="4400" b="1" dirty="0" err="1" smtClean="0"/>
              <a:t>D’INTERVENTO</a:t>
            </a:r>
            <a:r>
              <a:rPr lang="it-IT" sz="4400" b="1" dirty="0" smtClean="0"/>
              <a:t> </a:t>
            </a:r>
            <a:r>
              <a:rPr lang="it-IT" sz="4400" dirty="0" smtClean="0"/>
              <a:t>e, ovviamente, richiede una valutazione tecnica; possiamo definire “</a:t>
            </a:r>
            <a:r>
              <a:rPr lang="it-IT" sz="4400" b="1" dirty="0" smtClean="0"/>
              <a:t>EMERGENZA</a:t>
            </a:r>
            <a:r>
              <a:rPr lang="it-IT" sz="4400" dirty="0" smtClean="0"/>
              <a:t>” tutte quelle condizioni per cui si assegna il </a:t>
            </a:r>
            <a:r>
              <a:rPr lang="it-IT" sz="4400" b="1" dirty="0" smtClean="0"/>
              <a:t>CODICE ROSSO </a:t>
            </a:r>
            <a:r>
              <a:rPr lang="it-IT" sz="4400" dirty="0" smtClean="0"/>
              <a:t>al pronto soccorso, mentre possiamo definire “</a:t>
            </a:r>
            <a:r>
              <a:rPr lang="it-IT" sz="4400" b="1" dirty="0" smtClean="0"/>
              <a:t>URGENZA</a:t>
            </a:r>
            <a:r>
              <a:rPr lang="it-IT" sz="4400" dirty="0" smtClean="0"/>
              <a:t>” tutte quelle condizioni per cui si assegna il </a:t>
            </a:r>
            <a:r>
              <a:rPr lang="it-IT" sz="4400" b="1" dirty="0" smtClean="0"/>
              <a:t>CODICE GIALLO </a:t>
            </a:r>
            <a:r>
              <a:rPr lang="it-IT" sz="4400" dirty="0" smtClean="0"/>
              <a:t>al pronto soccorso.</a:t>
            </a:r>
            <a:endParaRPr lang="it-IT" sz="4400"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18</a:t>
            </a:fld>
            <a:endParaRPr lang="it-IT"/>
          </a:p>
        </p:txBody>
      </p:sp>
    </p:spTree>
    <p:extLst>
      <p:ext uri="{BB962C8B-B14F-4D97-AF65-F5344CB8AC3E}">
        <p14:creationId xmlns="" xmlns:p14="http://schemas.microsoft.com/office/powerpoint/2010/main" val="87558790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6600" b="1" dirty="0" smtClean="0">
                <a:solidFill>
                  <a:srgbClr val="FF0000"/>
                </a:solidFill>
              </a:rPr>
              <a:t>PATOLOGIE MEDICHE</a:t>
            </a:r>
            <a:endParaRPr lang="it-IT" sz="6600" b="1" dirty="0">
              <a:solidFill>
                <a:srgbClr val="FF0000"/>
              </a:solidFill>
            </a:endParaRPr>
          </a:p>
        </p:txBody>
      </p:sp>
      <p:sp>
        <p:nvSpPr>
          <p:cNvPr id="3" name="Slide Number Placeholder 2"/>
          <p:cNvSpPr>
            <a:spLocks noGrp="1"/>
          </p:cNvSpPr>
          <p:nvPr>
            <p:ph type="sldNum" sz="quarter" idx="12"/>
          </p:nvPr>
        </p:nvSpPr>
        <p:spPr/>
        <p:txBody>
          <a:bodyPr/>
          <a:lstStyle/>
          <a:p>
            <a:fld id="{40422247-A824-4162-AD4D-8B4E01F97AD5}" type="slidenum">
              <a:rPr lang="it-IT" smtClean="0"/>
              <a:pPr/>
              <a:t>180</a:t>
            </a:fld>
            <a:endParaRPr lang="it-IT"/>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1196752"/>
            <a:ext cx="8229600" cy="4929411"/>
          </a:xfrm>
        </p:spPr>
        <p:txBody>
          <a:bodyPr>
            <a:normAutofit/>
          </a:bodyPr>
          <a:lstStyle/>
          <a:p>
            <a:pPr>
              <a:buNone/>
            </a:pPr>
            <a:endParaRPr lang="it-IT" dirty="0" smtClean="0"/>
          </a:p>
          <a:p>
            <a:pPr algn="ctr">
              <a:buNone/>
            </a:pPr>
            <a:r>
              <a:rPr lang="it-IT" sz="6000" b="1" dirty="0" smtClean="0">
                <a:solidFill>
                  <a:srgbClr val="FF0000"/>
                </a:solidFill>
              </a:rPr>
              <a:t>NOZIONI </a:t>
            </a:r>
            <a:r>
              <a:rPr lang="it-IT" sz="6000" b="1" dirty="0" err="1" smtClean="0">
                <a:solidFill>
                  <a:srgbClr val="FF0000"/>
                </a:solidFill>
              </a:rPr>
              <a:t>DI</a:t>
            </a:r>
            <a:r>
              <a:rPr lang="it-IT" sz="6000" b="1" dirty="0" smtClean="0">
                <a:solidFill>
                  <a:srgbClr val="FF0000"/>
                </a:solidFill>
              </a:rPr>
              <a:t> ANATOMIA E FISIOLOGIA DEL CORPO UMANO</a:t>
            </a:r>
            <a:endParaRPr lang="it-IT" sz="60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181</a:t>
            </a:fld>
            <a:endParaRPr lang="it-IT"/>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APPARATO CARDIOCIRCOLATORIO</a:t>
            </a:r>
            <a:endParaRPr lang="it-IT" b="1" dirty="0"/>
          </a:p>
        </p:txBody>
      </p:sp>
      <p:sp>
        <p:nvSpPr>
          <p:cNvPr id="3" name="Segnaposto contenuto 2"/>
          <p:cNvSpPr>
            <a:spLocks noGrp="1"/>
          </p:cNvSpPr>
          <p:nvPr>
            <p:ph idx="1"/>
          </p:nvPr>
        </p:nvSpPr>
        <p:spPr>
          <a:xfrm>
            <a:off x="457200" y="1600200"/>
            <a:ext cx="4402832" cy="4781128"/>
          </a:xfrm>
        </p:spPr>
        <p:txBody>
          <a:bodyPr>
            <a:normAutofit fontScale="92500" lnSpcReduction="10000"/>
          </a:bodyPr>
          <a:lstStyle/>
          <a:p>
            <a:pPr marL="0" indent="0">
              <a:buNone/>
            </a:pPr>
            <a:r>
              <a:rPr lang="it-IT" dirty="0" smtClean="0"/>
              <a:t>L’apparato cardiocircolatorio è costituito dal cuore (che funge da pompa) e dai vasi sanguigni ( che fungono da tubature).</a:t>
            </a:r>
          </a:p>
          <a:p>
            <a:pPr marL="0" indent="0">
              <a:buNone/>
            </a:pPr>
            <a:r>
              <a:rPr lang="it-IT" dirty="0" smtClean="0"/>
              <a:t>La sua funzione è quella di portare O2 e sostanze nutrienti alle cellule e di raccogliere da esse le sostanze di scarto.</a:t>
            </a:r>
          </a:p>
          <a:p>
            <a:endParaRPr lang="it-IT"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6" y="1268760"/>
            <a:ext cx="3508576" cy="53285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40422247-A824-4162-AD4D-8B4E01F97AD5}" type="slidenum">
              <a:rPr lang="it-IT" smtClean="0"/>
              <a:pPr/>
              <a:t>182</a:t>
            </a:fld>
            <a:endParaRPr lang="it-IT"/>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CUORE</a:t>
            </a:r>
            <a:endParaRPr lang="it-IT" sz="6600" b="1" dirty="0">
              <a:solidFill>
                <a:srgbClr val="FF0000"/>
              </a:solidFill>
            </a:endParaRPr>
          </a:p>
        </p:txBody>
      </p:sp>
      <p:sp>
        <p:nvSpPr>
          <p:cNvPr id="3" name="Segnaposto contenuto 2"/>
          <p:cNvSpPr>
            <a:spLocks noGrp="1"/>
          </p:cNvSpPr>
          <p:nvPr>
            <p:ph idx="1"/>
          </p:nvPr>
        </p:nvSpPr>
        <p:spPr>
          <a:xfrm>
            <a:off x="457200" y="1340768"/>
            <a:ext cx="4618856" cy="5256584"/>
          </a:xfrm>
        </p:spPr>
        <p:txBody>
          <a:bodyPr>
            <a:normAutofit fontScale="70000" lnSpcReduction="20000"/>
          </a:bodyPr>
          <a:lstStyle/>
          <a:p>
            <a:pPr marL="0" indent="0" algn="just">
              <a:buNone/>
            </a:pPr>
            <a:r>
              <a:rPr lang="it-IT" dirty="0" smtClean="0"/>
              <a:t>Il cuore è un organo muscolare cavo, posizionato al centro della cavità toracica, nel mediastino anteriore fra i polmoni.</a:t>
            </a:r>
          </a:p>
          <a:p>
            <a:pPr marL="0" indent="0" algn="just">
              <a:buNone/>
            </a:pPr>
            <a:r>
              <a:rPr lang="it-IT" dirty="0" smtClean="0"/>
              <a:t>È costituito da 4 cavità: 2 atri (superiori) e 2 ventricoli (inferiori).</a:t>
            </a:r>
          </a:p>
          <a:p>
            <a:pPr marL="0" indent="0" algn="just">
              <a:buNone/>
            </a:pPr>
            <a:r>
              <a:rPr lang="it-IT" dirty="0" smtClean="0"/>
              <a:t>Funziona come una pompa aspirante e premente: richiama nelle sue cavità il sangue venoso, lo manda ai polmoni attraverso l’a. polmonare, (piccolo circolo); dai polmoni, le vv. polmonari riportano il sangue ossigenato al cuore, che lo manda, attraverso l’aorta e le sue diramazioni, a tutti i tessuti corporei (grande circolo).</a:t>
            </a:r>
          </a:p>
          <a:p>
            <a:pPr marL="0" indent="0" algn="just">
              <a:buNone/>
            </a:pPr>
            <a:r>
              <a:rPr lang="it-IT" dirty="0" smtClean="0"/>
              <a:t>Normalmente, il cuore batte a frequenza di circa 70 bpm.</a:t>
            </a:r>
          </a:p>
          <a:p>
            <a:pPr>
              <a:buNone/>
            </a:pPr>
            <a:endParaRPr lang="it-IT" dirty="0"/>
          </a:p>
        </p:txBody>
      </p:sp>
      <p:pic>
        <p:nvPicPr>
          <p:cNvPr id="1026" name="Picture 2" descr="C:\Users\Chiara\Pictures\pucci.jpg"/>
          <p:cNvPicPr>
            <a:picLocks noChangeAspect="1" noChangeArrowheads="1"/>
          </p:cNvPicPr>
          <p:nvPr/>
        </p:nvPicPr>
        <p:blipFill>
          <a:blip r:embed="rId2" cstate="print"/>
          <a:srcRect/>
          <a:stretch>
            <a:fillRect/>
          </a:stretch>
        </p:blipFill>
        <p:spPr bwMode="auto">
          <a:xfrm>
            <a:off x="5076056" y="1484784"/>
            <a:ext cx="3888432" cy="4032448"/>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183</a:t>
            </a:fld>
            <a:endParaRPr lang="it-IT"/>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b="1" dirty="0" smtClean="0">
                <a:solidFill>
                  <a:srgbClr val="FF0000"/>
                </a:solidFill>
              </a:rPr>
              <a:t>PICCOLO E GRANDE CIRCOLO</a:t>
            </a:r>
            <a:endParaRPr lang="it-IT" sz="4800" b="1" dirty="0">
              <a:solidFill>
                <a:srgbClr val="FF0000"/>
              </a:solidFill>
            </a:endParaRPr>
          </a:p>
        </p:txBody>
      </p:sp>
      <p:sp>
        <p:nvSpPr>
          <p:cNvPr id="3" name="Segnaposto contenuto 2"/>
          <p:cNvSpPr>
            <a:spLocks noGrp="1"/>
          </p:cNvSpPr>
          <p:nvPr>
            <p:ph idx="1"/>
          </p:nvPr>
        </p:nvSpPr>
        <p:spPr/>
        <p:txBody>
          <a:bodyPr>
            <a:normAutofit lnSpcReduction="10000"/>
          </a:bodyPr>
          <a:lstStyle/>
          <a:p>
            <a:pPr>
              <a:buNone/>
            </a:pPr>
            <a:r>
              <a:rPr lang="it-IT" dirty="0" smtClean="0"/>
              <a:t>    Dunque, il ventricolo destro manda, attraverso l’a. polmonare, il sangue povero di O2 ai polmoni e questo, dopo essere stato ossigenato, va all’atrio sinistro attraverso le vv. polmonari (</a:t>
            </a:r>
            <a:r>
              <a:rPr lang="it-IT" b="1" dirty="0" smtClean="0"/>
              <a:t>PICCOLO CIRCOLO</a:t>
            </a:r>
            <a:r>
              <a:rPr lang="it-IT" dirty="0" smtClean="0"/>
              <a:t>); l’atrio sinistro, invece, manda, attraverso l’a. aorta, il sangue ricco di O2 a tutti i distretti corporei (eccetto i polmoni!!!) e questo, dopo aver ossigenato le cellule, torna all’atrio destro attraverso le vv. cave (</a:t>
            </a:r>
            <a:r>
              <a:rPr lang="it-IT" b="1" dirty="0" smtClean="0"/>
              <a:t>GRANDE CIRCOLO</a:t>
            </a:r>
            <a:r>
              <a:rPr lang="it-IT" dirty="0" smtClean="0"/>
              <a:t>).</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184</a:t>
            </a:fld>
            <a:endParaRPr lang="it-IT"/>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15816" y="764704"/>
            <a:ext cx="3384376" cy="54032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0422247-A824-4162-AD4D-8B4E01F97AD5}" type="slidenum">
              <a:rPr lang="it-IT" smtClean="0"/>
              <a:pPr/>
              <a:t>185</a:t>
            </a:fld>
            <a:endParaRPr lang="it-IT"/>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APPARATO RESPIRATORIO</a:t>
            </a:r>
            <a:endParaRPr lang="it-IT" sz="5400" b="1" dirty="0">
              <a:solidFill>
                <a:srgbClr val="FF0000"/>
              </a:solidFill>
            </a:endParaRPr>
          </a:p>
        </p:txBody>
      </p:sp>
      <p:sp>
        <p:nvSpPr>
          <p:cNvPr id="3" name="Segnaposto contenuto 2"/>
          <p:cNvSpPr>
            <a:spLocks noGrp="1"/>
          </p:cNvSpPr>
          <p:nvPr>
            <p:ph idx="1"/>
          </p:nvPr>
        </p:nvSpPr>
        <p:spPr>
          <a:xfrm>
            <a:off x="457200" y="1600200"/>
            <a:ext cx="3898776" cy="4781128"/>
          </a:xfrm>
        </p:spPr>
        <p:txBody>
          <a:bodyPr>
            <a:normAutofit fontScale="85000" lnSpcReduction="10000"/>
          </a:bodyPr>
          <a:lstStyle/>
          <a:p>
            <a:pPr>
              <a:buNone/>
            </a:pPr>
            <a:r>
              <a:rPr lang="it-IT" dirty="0" smtClean="0"/>
              <a:t>    L’apparato respiratorio è composto dalle vie aeree superiori (turbinati del setto e trachea), inferiori (bronchi e bronchioli) e dai polmoni.</a:t>
            </a:r>
          </a:p>
          <a:p>
            <a:pPr>
              <a:buNone/>
            </a:pPr>
            <a:r>
              <a:rPr lang="it-IT" dirty="0" smtClean="0"/>
              <a:t>    La sua funzione è quella di rifornire il sangue di ossigeno (O2) ed eliminare l’anidride carbonica (CO2).</a:t>
            </a:r>
          </a:p>
          <a:p>
            <a:endParaRPr lang="it-IT" dirty="0"/>
          </a:p>
        </p:txBody>
      </p:sp>
      <p:pic>
        <p:nvPicPr>
          <p:cNvPr id="2050" name="Picture 2" descr="C:\Users\Chiara\Pictures\apparato respiratorio.jpg"/>
          <p:cNvPicPr>
            <a:picLocks noChangeAspect="1" noChangeArrowheads="1"/>
          </p:cNvPicPr>
          <p:nvPr/>
        </p:nvPicPr>
        <p:blipFill>
          <a:blip r:embed="rId2" cstate="print"/>
          <a:srcRect/>
          <a:stretch>
            <a:fillRect/>
          </a:stretch>
        </p:blipFill>
        <p:spPr bwMode="auto">
          <a:xfrm>
            <a:off x="4427984" y="1988840"/>
            <a:ext cx="4378588" cy="3798171"/>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186</a:t>
            </a:fld>
            <a:endParaRPr lang="it-IT"/>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648072"/>
          </a:xfrm>
        </p:spPr>
        <p:txBody>
          <a:bodyPr>
            <a:noAutofit/>
          </a:bodyPr>
          <a:lstStyle/>
          <a:p>
            <a:r>
              <a:rPr lang="it-IT" sz="4800" b="1" dirty="0" smtClean="0">
                <a:solidFill>
                  <a:srgbClr val="FF0000"/>
                </a:solidFill>
              </a:rPr>
              <a:t>PATOLOGIE MEDICHE</a:t>
            </a:r>
            <a:endParaRPr lang="it-IT" sz="4800" b="1" dirty="0">
              <a:solidFill>
                <a:srgbClr val="FF0000"/>
              </a:solidFill>
            </a:endParaRPr>
          </a:p>
        </p:txBody>
      </p:sp>
      <p:sp>
        <p:nvSpPr>
          <p:cNvPr id="3" name="Segnaposto contenuto 2"/>
          <p:cNvSpPr>
            <a:spLocks noGrp="1"/>
          </p:cNvSpPr>
          <p:nvPr>
            <p:ph idx="1"/>
          </p:nvPr>
        </p:nvSpPr>
        <p:spPr>
          <a:xfrm>
            <a:off x="457200" y="908720"/>
            <a:ext cx="8229600" cy="5688632"/>
          </a:xfrm>
        </p:spPr>
        <p:txBody>
          <a:bodyPr>
            <a:normAutofit fontScale="85000" lnSpcReduction="20000"/>
          </a:bodyPr>
          <a:lstStyle/>
          <a:p>
            <a:pPr algn="just">
              <a:buNone/>
            </a:pPr>
            <a:r>
              <a:rPr lang="it-IT" dirty="0" smtClean="0"/>
              <a:t>Le patologie mediche che potreste trovarvi a dover soccorrere sono:</a:t>
            </a:r>
          </a:p>
          <a:p>
            <a:pPr marL="514350" indent="-514350" algn="just">
              <a:buFont typeface="+mj-lt"/>
              <a:buAutoNum type="arabicPeriod"/>
            </a:pPr>
            <a:r>
              <a:rPr lang="it-IT" dirty="0" smtClean="0"/>
              <a:t>Alterazioni dello stato di coscienza;</a:t>
            </a:r>
          </a:p>
          <a:p>
            <a:pPr marL="514350" indent="-514350" algn="just">
              <a:buFont typeface="+mj-lt"/>
              <a:buAutoNum type="arabicPeriod"/>
            </a:pPr>
            <a:r>
              <a:rPr lang="it-IT" dirty="0" smtClean="0"/>
              <a:t>Accidenti cerebrovascolari acuti;</a:t>
            </a:r>
          </a:p>
          <a:p>
            <a:pPr marL="514350" indent="-514350" algn="just">
              <a:buFont typeface="+mj-lt"/>
              <a:buAutoNum type="arabicPeriod"/>
            </a:pPr>
            <a:r>
              <a:rPr lang="it-IT" dirty="0" smtClean="0"/>
              <a:t>Shock</a:t>
            </a:r>
          </a:p>
          <a:p>
            <a:pPr marL="514350" indent="-514350" algn="just">
              <a:buFont typeface="+mj-lt"/>
              <a:buAutoNum type="arabicPeriod"/>
            </a:pPr>
            <a:r>
              <a:rPr lang="it-IT" dirty="0" smtClean="0"/>
              <a:t>Convulsioni</a:t>
            </a:r>
          </a:p>
          <a:p>
            <a:pPr marL="514350" indent="-514350" algn="just">
              <a:buFont typeface="+mj-lt"/>
              <a:buAutoNum type="arabicPeriod"/>
            </a:pPr>
            <a:r>
              <a:rPr lang="it-IT" dirty="0" smtClean="0"/>
              <a:t>Crisi asmatica</a:t>
            </a:r>
          </a:p>
          <a:p>
            <a:pPr marL="514350" indent="-514350" algn="just">
              <a:buFont typeface="+mj-lt"/>
              <a:buAutoNum type="arabicPeriod"/>
            </a:pPr>
            <a:r>
              <a:rPr lang="it-IT" dirty="0" smtClean="0"/>
              <a:t>Edema polmonare acuto</a:t>
            </a:r>
          </a:p>
          <a:p>
            <a:pPr marL="514350" indent="-514350" algn="just">
              <a:buFont typeface="+mj-lt"/>
              <a:buAutoNum type="arabicPeriod"/>
            </a:pPr>
            <a:r>
              <a:rPr lang="it-IT" dirty="0" smtClean="0"/>
              <a:t>Dolore toracico cardiaco</a:t>
            </a:r>
          </a:p>
          <a:p>
            <a:pPr marL="514350" indent="-514350" algn="just">
              <a:buFont typeface="+mj-lt"/>
              <a:buAutoNum type="arabicPeriod"/>
            </a:pPr>
            <a:r>
              <a:rPr lang="it-IT" dirty="0" smtClean="0"/>
              <a:t>Patologie legate al calore</a:t>
            </a:r>
          </a:p>
          <a:p>
            <a:pPr marL="514350" indent="-514350" algn="just">
              <a:buFont typeface="+mj-lt"/>
              <a:buAutoNum type="arabicPeriod"/>
            </a:pPr>
            <a:r>
              <a:rPr lang="it-IT" dirty="0" smtClean="0"/>
              <a:t>Patologie legate al freddo</a:t>
            </a:r>
          </a:p>
          <a:p>
            <a:pPr marL="514350" indent="-514350" algn="just">
              <a:buFont typeface="+mj-lt"/>
              <a:buAutoNum type="arabicPeriod"/>
            </a:pPr>
            <a:r>
              <a:rPr lang="it-IT" dirty="0" smtClean="0"/>
              <a:t>Crisi ipertensiva</a:t>
            </a:r>
          </a:p>
          <a:p>
            <a:pPr marL="514350" indent="-514350" algn="just">
              <a:buFont typeface="+mj-lt"/>
              <a:buAutoNum type="arabicPeriod"/>
            </a:pPr>
            <a:r>
              <a:rPr lang="it-IT" dirty="0" smtClean="0"/>
              <a:t> Ipotensione</a:t>
            </a:r>
          </a:p>
          <a:p>
            <a:pPr marL="514350" indent="-514350" algn="just">
              <a:buFont typeface="+mj-lt"/>
              <a:buAutoNum type="arabicPeriod"/>
            </a:pPr>
            <a:r>
              <a:rPr lang="it-IT" dirty="0" smtClean="0"/>
              <a:t>Reazioni allergiche</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187</a:t>
            </a:fld>
            <a:endParaRPr lang="it-IT"/>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r>
              <a:rPr lang="it-IT" sz="8000" b="1" dirty="0" smtClean="0">
                <a:solidFill>
                  <a:srgbClr val="FF0000"/>
                </a:solidFill>
              </a:rPr>
              <a:t>1. ALTERAZIONI DELLO STATO </a:t>
            </a:r>
            <a:r>
              <a:rPr lang="it-IT" sz="8000" b="1" dirty="0" err="1" smtClean="0">
                <a:solidFill>
                  <a:srgbClr val="FF0000"/>
                </a:solidFill>
              </a:rPr>
              <a:t>DI</a:t>
            </a:r>
            <a:r>
              <a:rPr lang="it-IT" sz="8000" b="1" dirty="0" smtClean="0">
                <a:solidFill>
                  <a:srgbClr val="FF0000"/>
                </a:solidFill>
              </a:rPr>
              <a:t> COSCIENZA</a:t>
            </a:r>
            <a:endParaRPr lang="it-IT" sz="80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188</a:t>
            </a:fld>
            <a:endParaRPr lang="it-IT"/>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b="1" dirty="0" smtClean="0">
                <a:solidFill>
                  <a:srgbClr val="FF0000"/>
                </a:solidFill>
              </a:rPr>
              <a:t>ALTERAZIONI</a:t>
            </a:r>
            <a:r>
              <a:rPr lang="it-IT" b="1" dirty="0">
                <a:solidFill>
                  <a:srgbClr val="FF0000"/>
                </a:solidFill>
              </a:rPr>
              <a:t/>
            </a:r>
            <a:br>
              <a:rPr lang="it-IT" b="1" dirty="0">
                <a:solidFill>
                  <a:srgbClr val="FF0000"/>
                </a:solidFill>
              </a:rPr>
            </a:br>
            <a:r>
              <a:rPr lang="it-IT" b="1" dirty="0">
                <a:solidFill>
                  <a:srgbClr val="FF0000"/>
                </a:solidFill>
              </a:rPr>
              <a:t>DELLO STATO </a:t>
            </a:r>
            <a:r>
              <a:rPr lang="it-IT" b="1" dirty="0" err="1">
                <a:solidFill>
                  <a:srgbClr val="FF0000"/>
                </a:solidFill>
              </a:rPr>
              <a:t>DI</a:t>
            </a:r>
            <a:r>
              <a:rPr lang="it-IT" b="1" dirty="0">
                <a:solidFill>
                  <a:srgbClr val="FF0000"/>
                </a:solidFill>
              </a:rPr>
              <a:t> COSCIENZA</a:t>
            </a:r>
            <a:endParaRPr lang="it-IT" dirty="0">
              <a:solidFill>
                <a:srgbClr val="FF0000"/>
              </a:solidFill>
            </a:endParaRPr>
          </a:p>
        </p:txBody>
      </p:sp>
      <p:sp>
        <p:nvSpPr>
          <p:cNvPr id="3" name="Segnaposto contenuto 2"/>
          <p:cNvSpPr>
            <a:spLocks noGrp="1"/>
          </p:cNvSpPr>
          <p:nvPr>
            <p:ph idx="1"/>
          </p:nvPr>
        </p:nvSpPr>
        <p:spPr>
          <a:xfrm>
            <a:off x="457200" y="1600201"/>
            <a:ext cx="8229600" cy="3845024"/>
          </a:xfrm>
        </p:spPr>
        <p:txBody>
          <a:bodyPr>
            <a:normAutofit fontScale="92500" lnSpcReduction="10000"/>
          </a:bodyPr>
          <a:lstStyle/>
          <a:p>
            <a:pPr algn="just">
              <a:buNone/>
            </a:pPr>
            <a:r>
              <a:rPr lang="it-IT" dirty="0" smtClean="0"/>
              <a:t>    Con il termine “coscienza” s’intende la percezione di sé e dell’ambiente, dal punto di vista medico è caratterizzata da 2 componenti: la vigilanza (stato di veglia) e la consapevolezza (rendersi conto del mondo che ci circonda e del proprio essere).</a:t>
            </a:r>
          </a:p>
          <a:p>
            <a:pPr algn="just">
              <a:buNone/>
            </a:pPr>
            <a:r>
              <a:rPr lang="it-IT" dirty="0" smtClean="0"/>
              <a:t>    Le sue alterazioni son principalmente 2:</a:t>
            </a:r>
          </a:p>
          <a:p>
            <a:pPr algn="just"/>
            <a:r>
              <a:rPr lang="it-IT" dirty="0" smtClean="0"/>
              <a:t>    </a:t>
            </a:r>
            <a:r>
              <a:rPr lang="it-IT" dirty="0" err="1" smtClean="0"/>
              <a:t>pre-sincope</a:t>
            </a:r>
            <a:r>
              <a:rPr lang="it-IT" dirty="0" smtClean="0"/>
              <a:t> (o lipotimia);</a:t>
            </a:r>
          </a:p>
          <a:p>
            <a:pPr algn="just"/>
            <a:r>
              <a:rPr lang="it-IT" dirty="0" smtClean="0"/>
              <a:t>    sincope.</a:t>
            </a:r>
          </a:p>
          <a:p>
            <a:pPr algn="ctr">
              <a:buNone/>
            </a:pPr>
            <a:endParaRPr lang="it-IT" dirty="0"/>
          </a:p>
        </p:txBody>
      </p:sp>
      <p:pic>
        <p:nvPicPr>
          <p:cNvPr id="1026" name="Picture 2" descr="C:\Users\Chiara\Pictures\Primo soccorso\svenimento.jpg"/>
          <p:cNvPicPr>
            <a:picLocks noChangeAspect="1" noChangeArrowheads="1"/>
          </p:cNvPicPr>
          <p:nvPr/>
        </p:nvPicPr>
        <p:blipFill>
          <a:blip r:embed="rId2" cstate="print"/>
          <a:srcRect/>
          <a:stretch>
            <a:fillRect/>
          </a:stretch>
        </p:blipFill>
        <p:spPr bwMode="auto">
          <a:xfrm>
            <a:off x="5652120" y="4288732"/>
            <a:ext cx="2907804" cy="2408484"/>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189</a:t>
            </a:fld>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iara\Documents\PS.png"/>
          <p:cNvPicPr>
            <a:picLocks noChangeAspect="1" noChangeArrowheads="1"/>
          </p:cNvPicPr>
          <p:nvPr/>
        </p:nvPicPr>
        <p:blipFill>
          <a:blip r:embed="rId2" cstate="print"/>
          <a:srcRect/>
          <a:stretch>
            <a:fillRect/>
          </a:stretch>
        </p:blipFill>
        <p:spPr bwMode="auto">
          <a:xfrm>
            <a:off x="611560" y="1628800"/>
            <a:ext cx="8165709" cy="3528392"/>
          </a:xfrm>
          <a:prstGeom prst="rect">
            <a:avLst/>
          </a:prstGeom>
          <a:noFill/>
        </p:spPr>
      </p:pic>
      <p:sp>
        <p:nvSpPr>
          <p:cNvPr id="2" name="Slide Number Placeholder 1"/>
          <p:cNvSpPr>
            <a:spLocks noGrp="1"/>
          </p:cNvSpPr>
          <p:nvPr>
            <p:ph type="sldNum" sz="quarter" idx="12"/>
          </p:nvPr>
        </p:nvSpPr>
        <p:spPr/>
        <p:txBody>
          <a:bodyPr/>
          <a:lstStyle/>
          <a:p>
            <a:fld id="{40422247-A824-4162-AD4D-8B4E01F97AD5}" type="slidenum">
              <a:rPr lang="it-IT" smtClean="0"/>
              <a:pPr/>
              <a:t>19</a:t>
            </a:fld>
            <a:endParaRPr lang="it-IT"/>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PRE-SINCOPE (LIPOTIMIA)</a:t>
            </a:r>
            <a:endParaRPr lang="it-IT" b="1" dirty="0">
              <a:solidFill>
                <a:srgbClr val="FF0000"/>
              </a:solidFill>
            </a:endParaRPr>
          </a:p>
        </p:txBody>
      </p:sp>
      <p:sp>
        <p:nvSpPr>
          <p:cNvPr id="3" name="Segnaposto contenuto 2"/>
          <p:cNvSpPr>
            <a:spLocks noGrp="1"/>
          </p:cNvSpPr>
          <p:nvPr>
            <p:ph idx="1"/>
          </p:nvPr>
        </p:nvSpPr>
        <p:spPr>
          <a:xfrm>
            <a:off x="457200" y="1268760"/>
            <a:ext cx="8229600" cy="4968552"/>
          </a:xfrm>
        </p:spPr>
        <p:txBody>
          <a:bodyPr>
            <a:normAutofit/>
          </a:bodyPr>
          <a:lstStyle/>
          <a:p>
            <a:pPr algn="just">
              <a:buNone/>
            </a:pPr>
            <a:r>
              <a:rPr lang="it-IT" dirty="0" smtClean="0"/>
              <a:t>    La </a:t>
            </a:r>
            <a:r>
              <a:rPr lang="it-IT" dirty="0" err="1" smtClean="0"/>
              <a:t>pre-sincope</a:t>
            </a:r>
            <a:r>
              <a:rPr lang="it-IT" dirty="0" smtClean="0"/>
              <a:t> (o lipotimia)</a:t>
            </a:r>
            <a:r>
              <a:rPr lang="it-IT" dirty="0"/>
              <a:t> è una sensazione di improvvisa debolezza </a:t>
            </a:r>
            <a:r>
              <a:rPr lang="it-IT" dirty="0" smtClean="0"/>
              <a:t>che, tuttavia, </a:t>
            </a:r>
            <a:r>
              <a:rPr lang="it-IT" dirty="0"/>
              <a:t>non comporta la completa perdita della </a:t>
            </a:r>
            <a:r>
              <a:rPr lang="it-IT" dirty="0" smtClean="0"/>
              <a:t>coscienza; è dovuta ad una situazione di ipoperfusione cerebrale generalmente a causa di un calo della pressione arteriosa.</a:t>
            </a:r>
          </a:p>
          <a:p>
            <a:pPr algn="just">
              <a:buNone/>
            </a:pPr>
            <a:r>
              <a:rPr lang="it-IT" dirty="0" smtClean="0"/>
              <a:t>     </a:t>
            </a:r>
            <a:endParaRPr lang="it-IT" dirty="0"/>
          </a:p>
        </p:txBody>
      </p:sp>
      <p:pic>
        <p:nvPicPr>
          <p:cNvPr id="55297" name="Picture 1" descr="C:\Users\Chiara\Pictures\lipotimia.jpg"/>
          <p:cNvPicPr>
            <a:picLocks noChangeAspect="1" noChangeArrowheads="1"/>
          </p:cNvPicPr>
          <p:nvPr/>
        </p:nvPicPr>
        <p:blipFill>
          <a:blip r:embed="rId2" cstate="print"/>
          <a:srcRect/>
          <a:stretch>
            <a:fillRect/>
          </a:stretch>
        </p:blipFill>
        <p:spPr bwMode="auto">
          <a:xfrm>
            <a:off x="2843808" y="4269093"/>
            <a:ext cx="3528392" cy="2352262"/>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190</a:t>
            </a:fld>
            <a:endParaRPr lang="it-IT"/>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5" name="Rettangolo 4"/>
          <p:cNvSpPr/>
          <p:nvPr/>
        </p:nvSpPr>
        <p:spPr>
          <a:xfrm>
            <a:off x="467544" y="332656"/>
            <a:ext cx="8280920" cy="3046988"/>
          </a:xfrm>
          <a:prstGeom prst="rect">
            <a:avLst/>
          </a:prstGeom>
        </p:spPr>
        <p:txBody>
          <a:bodyPr wrap="square">
            <a:spAutoFit/>
          </a:bodyPr>
          <a:lstStyle/>
          <a:p>
            <a:pPr algn="just">
              <a:buNone/>
            </a:pPr>
            <a:r>
              <a:rPr lang="it-IT" sz="3200" dirty="0" smtClean="0"/>
              <a:t>Si tratta di una situazione transitoria ed autolimitante che dura soltanto 2-3 minuti.</a:t>
            </a:r>
          </a:p>
          <a:p>
            <a:pPr algn="just">
              <a:buNone/>
            </a:pPr>
            <a:r>
              <a:rPr lang="it-IT" sz="3200" dirty="0" smtClean="0"/>
              <a:t>È caratterizzata da segnali premonitori, quali senso di malessere, sudore freddo, pallore cutaneo, capogiro, vertigini e nausea che vanno ad aggravarsi fino alla breve perdita di coscienza.</a:t>
            </a:r>
            <a:endParaRPr lang="it-IT" sz="3200" dirty="0"/>
          </a:p>
        </p:txBody>
      </p:sp>
      <p:pic>
        <p:nvPicPr>
          <p:cNvPr id="54273" name="Picture 1" descr="C:\Users\Chiara\Pictures\lipotimia 2.jpg"/>
          <p:cNvPicPr>
            <a:picLocks noGrp="1" noChangeAspect="1" noChangeArrowheads="1"/>
          </p:cNvPicPr>
          <p:nvPr>
            <p:ph idx="1"/>
          </p:nvPr>
        </p:nvPicPr>
        <p:blipFill>
          <a:blip r:embed="rId2" cstate="print"/>
          <a:srcRect/>
          <a:stretch>
            <a:fillRect/>
          </a:stretch>
        </p:blipFill>
        <p:spPr bwMode="auto">
          <a:xfrm>
            <a:off x="2195736" y="3429000"/>
            <a:ext cx="4546600" cy="3031066"/>
          </a:xfrm>
          <a:prstGeom prst="rect">
            <a:avLst/>
          </a:prstGeom>
          <a:noFill/>
        </p:spPr>
      </p:pic>
      <p:sp>
        <p:nvSpPr>
          <p:cNvPr id="3" name="Slide Number Placeholder 2"/>
          <p:cNvSpPr>
            <a:spLocks noGrp="1"/>
          </p:cNvSpPr>
          <p:nvPr>
            <p:ph type="sldNum" sz="quarter" idx="12"/>
          </p:nvPr>
        </p:nvSpPr>
        <p:spPr/>
        <p:txBody>
          <a:bodyPr/>
          <a:lstStyle/>
          <a:p>
            <a:fld id="{40422247-A824-4162-AD4D-8B4E01F97AD5}" type="slidenum">
              <a:rPr lang="it-IT" smtClean="0"/>
              <a:pPr/>
              <a:t>191</a:t>
            </a:fld>
            <a:endParaRPr lang="it-IT"/>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SINCOPE</a:t>
            </a:r>
            <a:endParaRPr lang="it-IT" sz="6600" b="1" dirty="0">
              <a:solidFill>
                <a:srgbClr val="FF0000"/>
              </a:solidFill>
            </a:endParaRPr>
          </a:p>
        </p:txBody>
      </p:sp>
      <p:sp>
        <p:nvSpPr>
          <p:cNvPr id="3" name="Segnaposto contenuto 2"/>
          <p:cNvSpPr>
            <a:spLocks noGrp="1"/>
          </p:cNvSpPr>
          <p:nvPr>
            <p:ph idx="1"/>
          </p:nvPr>
        </p:nvSpPr>
        <p:spPr>
          <a:xfrm>
            <a:off x="457200" y="1268760"/>
            <a:ext cx="8229600" cy="4857403"/>
          </a:xfrm>
        </p:spPr>
        <p:txBody>
          <a:bodyPr>
            <a:normAutofit/>
          </a:bodyPr>
          <a:lstStyle/>
          <a:p>
            <a:pPr algn="just">
              <a:buNone/>
            </a:pPr>
            <a:r>
              <a:rPr lang="it-IT" dirty="0" smtClean="0"/>
              <a:t>    La</a:t>
            </a:r>
            <a:r>
              <a:rPr lang="it-IT" dirty="0"/>
              <a:t> sincope è una </a:t>
            </a:r>
            <a:r>
              <a:rPr lang="it-IT" dirty="0" smtClean="0"/>
              <a:t>perdita </a:t>
            </a:r>
            <a:r>
              <a:rPr lang="it-IT" dirty="0"/>
              <a:t>di </a:t>
            </a:r>
            <a:r>
              <a:rPr lang="it-IT" dirty="0" smtClean="0"/>
              <a:t>coscienza transitoria, dovuta ad un’ipo-perfusione </a:t>
            </a:r>
            <a:r>
              <a:rPr lang="it-IT" dirty="0"/>
              <a:t>cerebrale </a:t>
            </a:r>
            <a:r>
              <a:rPr lang="it-IT" dirty="0" smtClean="0"/>
              <a:t>globale che può essere dovuta a diverse cause.</a:t>
            </a:r>
          </a:p>
          <a:p>
            <a:pPr algn="just">
              <a:buNone/>
            </a:pPr>
            <a:r>
              <a:rPr lang="it-IT" dirty="0" smtClean="0"/>
              <a:t>    </a:t>
            </a:r>
            <a:endParaRPr lang="it-IT" dirty="0">
              <a:solidFill>
                <a:srgbClr val="FF0000"/>
              </a:solidFill>
            </a:endParaRPr>
          </a:p>
        </p:txBody>
      </p:sp>
      <p:pic>
        <p:nvPicPr>
          <p:cNvPr id="53249" name="Picture 1" descr="C:\Users\Chiara\Pictures\sincope.jpg"/>
          <p:cNvPicPr>
            <a:picLocks noChangeAspect="1" noChangeArrowheads="1"/>
          </p:cNvPicPr>
          <p:nvPr/>
        </p:nvPicPr>
        <p:blipFill>
          <a:blip r:embed="rId2" cstate="print"/>
          <a:srcRect/>
          <a:stretch>
            <a:fillRect/>
          </a:stretch>
        </p:blipFill>
        <p:spPr bwMode="auto">
          <a:xfrm>
            <a:off x="3707904" y="2996952"/>
            <a:ext cx="4350271" cy="3198037"/>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192</a:t>
            </a:fld>
            <a:endParaRPr lang="it-IT"/>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404665"/>
            <a:ext cx="8229600" cy="5256584"/>
          </a:xfrm>
        </p:spPr>
        <p:txBody>
          <a:bodyPr/>
          <a:lstStyle/>
          <a:p>
            <a:pPr algn="just">
              <a:buNone/>
            </a:pPr>
            <a:r>
              <a:rPr lang="it-IT" dirty="0" smtClean="0"/>
              <a:t>    </a:t>
            </a:r>
            <a:r>
              <a:rPr lang="it-IT" sz="2800" dirty="0" smtClean="0"/>
              <a:t>Si tratta di una condizione ad insorgenza improvvisa, di breve durata ed autolimitantesi poiché quando il soggetto non riesce più a stare in piedi e si distende o cade, la perfusione cerebrale si ristabilisce.</a:t>
            </a:r>
          </a:p>
          <a:p>
            <a:pPr algn="just">
              <a:buNone/>
            </a:pPr>
            <a:r>
              <a:rPr lang="it-IT" sz="2800" dirty="0" smtClean="0"/>
              <a:t>    In genere viene preceduta, appunto, da lipotimia</a:t>
            </a:r>
            <a:r>
              <a:rPr lang="it-IT" sz="2800" dirty="0" smtClean="0">
                <a:solidFill>
                  <a:srgbClr val="FF0000"/>
                </a:solidFill>
              </a:rPr>
              <a:t> </a:t>
            </a:r>
            <a:r>
              <a:rPr lang="it-IT" sz="2800" dirty="0" smtClean="0"/>
              <a:t>ingravescente.</a:t>
            </a:r>
            <a:endParaRPr lang="it-IT" sz="2800" dirty="0" smtClean="0">
              <a:solidFill>
                <a:srgbClr val="FF0000"/>
              </a:solidFill>
            </a:endParaRPr>
          </a:p>
          <a:p>
            <a:pPr>
              <a:buNone/>
            </a:pPr>
            <a:endParaRPr lang="it-IT" dirty="0"/>
          </a:p>
        </p:txBody>
      </p:sp>
      <p:pic>
        <p:nvPicPr>
          <p:cNvPr id="4" name="Picture 2" descr="C:\Users\Chiara\Pictures\Primo soccorso\sincope.jpg"/>
          <p:cNvPicPr>
            <a:picLocks noChangeAspect="1" noChangeArrowheads="1"/>
          </p:cNvPicPr>
          <p:nvPr/>
        </p:nvPicPr>
        <p:blipFill>
          <a:blip r:embed="rId2" cstate="print"/>
          <a:srcRect/>
          <a:stretch>
            <a:fillRect/>
          </a:stretch>
        </p:blipFill>
        <p:spPr bwMode="auto">
          <a:xfrm>
            <a:off x="2123728" y="3212976"/>
            <a:ext cx="5256584" cy="3197074"/>
          </a:xfrm>
          <a:prstGeom prst="rect">
            <a:avLst/>
          </a:prstGeom>
          <a:noFill/>
        </p:spPr>
      </p:pic>
      <p:sp>
        <p:nvSpPr>
          <p:cNvPr id="5" name="Slide Number Placeholder 4"/>
          <p:cNvSpPr>
            <a:spLocks noGrp="1"/>
          </p:cNvSpPr>
          <p:nvPr>
            <p:ph type="sldNum" sz="quarter" idx="12"/>
          </p:nvPr>
        </p:nvSpPr>
        <p:spPr/>
        <p:txBody>
          <a:bodyPr/>
          <a:lstStyle/>
          <a:p>
            <a:fld id="{40422247-A824-4162-AD4D-8B4E01F97AD5}" type="slidenum">
              <a:rPr lang="it-IT" smtClean="0"/>
              <a:pPr/>
              <a:t>193</a:t>
            </a:fld>
            <a:endParaRPr lang="it-IT"/>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AGIRE</a:t>
            </a:r>
            <a:endParaRPr lang="it-IT" sz="6000" b="1" dirty="0">
              <a:solidFill>
                <a:srgbClr val="FF0000"/>
              </a:solidFill>
            </a:endParaRPr>
          </a:p>
        </p:txBody>
      </p:sp>
      <p:sp>
        <p:nvSpPr>
          <p:cNvPr id="3" name="Segnaposto contenuto 2"/>
          <p:cNvSpPr>
            <a:spLocks noGrp="1"/>
          </p:cNvSpPr>
          <p:nvPr>
            <p:ph idx="1"/>
          </p:nvPr>
        </p:nvSpPr>
        <p:spPr>
          <a:xfrm>
            <a:off x="457200" y="1340768"/>
            <a:ext cx="8229600" cy="3024336"/>
          </a:xfrm>
        </p:spPr>
        <p:txBody>
          <a:bodyPr>
            <a:normAutofit fontScale="85000" lnSpcReduction="10000"/>
          </a:bodyPr>
          <a:lstStyle/>
          <a:p>
            <a:pPr marL="514350" indent="-514350"/>
            <a:r>
              <a:rPr lang="it-IT" dirty="0" smtClean="0"/>
              <a:t>Valutare lo stato di coscienza del soggetto;</a:t>
            </a:r>
          </a:p>
          <a:p>
            <a:pPr marL="514350" indent="-514350"/>
            <a:r>
              <a:rPr lang="it-IT" dirty="0" smtClean="0"/>
              <a:t>Se è cosciente, mettetelo supino ed alzate gli arti superiori per favorire il ritorno periferico del sangue;</a:t>
            </a:r>
          </a:p>
          <a:p>
            <a:pPr marL="514350" indent="-514350"/>
            <a:r>
              <a:rPr lang="it-IT" dirty="0" smtClean="0"/>
              <a:t>Togliere indumenti stretti (cinture, corpetti);</a:t>
            </a:r>
          </a:p>
          <a:p>
            <a:pPr marL="514350" indent="-514350"/>
            <a:r>
              <a:rPr lang="it-IT" dirty="0" smtClean="0"/>
              <a:t>Se la vittima è incosciente valutare la respirazione, se non è presente avviare RCP;</a:t>
            </a:r>
          </a:p>
          <a:p>
            <a:pPr marL="514350" indent="-514350"/>
            <a:r>
              <a:rPr lang="it-IT" dirty="0" smtClean="0"/>
              <a:t>Mantenere in osservazione il soggetto.</a:t>
            </a:r>
          </a:p>
          <a:p>
            <a:pPr marL="514350" indent="-514350">
              <a:buFont typeface="+mj-lt"/>
              <a:buAutoNum type="arabicPeriod"/>
            </a:pPr>
            <a:endParaRPr lang="it-IT" dirty="0" smtClean="0"/>
          </a:p>
        </p:txBody>
      </p:sp>
      <p:pic>
        <p:nvPicPr>
          <p:cNvPr id="4098" name="Picture 2" descr="C:\Users\Chiara\Pictures\Primo soccorso\sincope 1.jpg"/>
          <p:cNvPicPr>
            <a:picLocks noChangeAspect="1" noChangeArrowheads="1"/>
          </p:cNvPicPr>
          <p:nvPr/>
        </p:nvPicPr>
        <p:blipFill>
          <a:blip r:embed="rId2" cstate="print"/>
          <a:srcRect/>
          <a:stretch>
            <a:fillRect/>
          </a:stretch>
        </p:blipFill>
        <p:spPr bwMode="auto">
          <a:xfrm>
            <a:off x="755575" y="4437112"/>
            <a:ext cx="3386609" cy="2099918"/>
          </a:xfrm>
          <a:prstGeom prst="rect">
            <a:avLst/>
          </a:prstGeom>
          <a:noFill/>
        </p:spPr>
      </p:pic>
      <p:pic>
        <p:nvPicPr>
          <p:cNvPr id="4099" name="Picture 3" descr="C:\Users\Chiara\Pictures\Primo soccorso\sincope 2.jpg"/>
          <p:cNvPicPr>
            <a:picLocks noChangeAspect="1" noChangeArrowheads="1"/>
          </p:cNvPicPr>
          <p:nvPr/>
        </p:nvPicPr>
        <p:blipFill>
          <a:blip r:embed="rId3" cstate="print"/>
          <a:srcRect/>
          <a:stretch>
            <a:fillRect/>
          </a:stretch>
        </p:blipFill>
        <p:spPr bwMode="auto">
          <a:xfrm>
            <a:off x="5004048" y="4365104"/>
            <a:ext cx="3161928" cy="2356722"/>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194</a:t>
            </a:fld>
            <a:endParaRPr lang="it-IT"/>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r>
              <a:rPr lang="it-IT" sz="6600" b="1" dirty="0" smtClean="0">
                <a:solidFill>
                  <a:srgbClr val="FF0000"/>
                </a:solidFill>
              </a:rPr>
              <a:t>2. ACCIDENTI CEREBROVASCOLARI ACUTI</a:t>
            </a:r>
            <a:endParaRPr lang="it-IT" sz="66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195</a:t>
            </a:fld>
            <a:endParaRPr lang="it-IT"/>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ACCIDENTI CEREBROVASCOLARI ACUTI</a:t>
            </a:r>
            <a:endParaRPr lang="it-IT" b="1" dirty="0">
              <a:solidFill>
                <a:srgbClr val="FF0000"/>
              </a:solidFill>
            </a:endParaRPr>
          </a:p>
        </p:txBody>
      </p:sp>
      <p:sp>
        <p:nvSpPr>
          <p:cNvPr id="3" name="Segnaposto contenuto 2"/>
          <p:cNvSpPr>
            <a:spLocks noGrp="1"/>
          </p:cNvSpPr>
          <p:nvPr>
            <p:ph idx="1"/>
          </p:nvPr>
        </p:nvSpPr>
        <p:spPr>
          <a:xfrm>
            <a:off x="457200" y="1643050"/>
            <a:ext cx="8363272" cy="4738278"/>
          </a:xfrm>
        </p:spPr>
        <p:txBody>
          <a:bodyPr>
            <a:normAutofit fontScale="92500"/>
          </a:bodyPr>
          <a:lstStyle/>
          <a:p>
            <a:pPr>
              <a:buNone/>
            </a:pPr>
            <a:r>
              <a:rPr lang="it-IT" dirty="0" smtClean="0"/>
              <a:t>    Con il termine “</a:t>
            </a:r>
            <a:r>
              <a:rPr lang="it-IT" b="1" dirty="0" smtClean="0"/>
              <a:t>accidente cerebrovascolare acuto</a:t>
            </a:r>
            <a:r>
              <a:rPr lang="it-IT" dirty="0" smtClean="0"/>
              <a:t>” si intende una situazione di sofferenza delle cellule cerebrali a causa di un’ischemia (carenza di ossigeno al cervello).</a:t>
            </a:r>
          </a:p>
          <a:p>
            <a:pPr>
              <a:buNone/>
            </a:pPr>
            <a:r>
              <a:rPr lang="it-IT" dirty="0" smtClean="0"/>
              <a:t>    Gli accidenti cerebrovascolari acuti sono dovuti ad un’alterazione nella </a:t>
            </a:r>
            <a:r>
              <a:rPr lang="it-IT" dirty="0"/>
              <a:t>vascolarizzazione </a:t>
            </a:r>
            <a:r>
              <a:rPr lang="it-IT" dirty="0" smtClean="0"/>
              <a:t>del cervello.</a:t>
            </a:r>
          </a:p>
          <a:p>
            <a:pPr>
              <a:buNone/>
            </a:pPr>
            <a:r>
              <a:rPr lang="it-IT" dirty="0" smtClean="0"/>
              <a:t>    Se ne riconoscono sostanzialmente 2 tipi:</a:t>
            </a:r>
          </a:p>
          <a:p>
            <a:pPr marL="514350" indent="-514350">
              <a:buAutoNum type="arabicPeriod"/>
            </a:pPr>
            <a:r>
              <a:rPr lang="it-IT" b="1" dirty="0" smtClean="0"/>
              <a:t>ATTACCO ISCHEMICO TRANSITORIO (TIA – AIT)</a:t>
            </a:r>
          </a:p>
          <a:p>
            <a:pPr marL="514350" indent="-514350">
              <a:buAutoNum type="arabicPeriod"/>
            </a:pPr>
            <a:r>
              <a:rPr lang="it-IT" b="1" dirty="0" smtClean="0"/>
              <a:t>ICTUS</a:t>
            </a:r>
          </a:p>
        </p:txBody>
      </p:sp>
      <p:sp>
        <p:nvSpPr>
          <p:cNvPr id="4" name="Slide Number Placeholder 3"/>
          <p:cNvSpPr>
            <a:spLocks noGrp="1"/>
          </p:cNvSpPr>
          <p:nvPr>
            <p:ph type="sldNum" sz="quarter" idx="12"/>
          </p:nvPr>
        </p:nvSpPr>
        <p:spPr/>
        <p:txBody>
          <a:bodyPr/>
          <a:lstStyle/>
          <a:p>
            <a:fld id="{40422247-A824-4162-AD4D-8B4E01F97AD5}" type="slidenum">
              <a:rPr lang="it-IT" smtClean="0"/>
              <a:pPr/>
              <a:t>196</a:t>
            </a:fld>
            <a:endParaRPr lang="it-IT"/>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TIA VS ICTUS</a:t>
            </a:r>
            <a:endParaRPr lang="it-IT" sz="6000" b="1" dirty="0">
              <a:solidFill>
                <a:srgbClr val="FF0000"/>
              </a:solidFill>
            </a:endParaRPr>
          </a:p>
        </p:txBody>
      </p:sp>
      <p:sp>
        <p:nvSpPr>
          <p:cNvPr id="3" name="Segnaposto contenuto 2"/>
          <p:cNvSpPr>
            <a:spLocks noGrp="1"/>
          </p:cNvSpPr>
          <p:nvPr>
            <p:ph idx="1"/>
          </p:nvPr>
        </p:nvSpPr>
        <p:spPr>
          <a:xfrm>
            <a:off x="457200" y="1700808"/>
            <a:ext cx="8229600" cy="4248472"/>
          </a:xfrm>
        </p:spPr>
        <p:txBody>
          <a:bodyPr>
            <a:normAutofit/>
          </a:bodyPr>
          <a:lstStyle/>
          <a:p>
            <a:r>
              <a:rPr lang="it-IT" b="1" dirty="0" smtClean="0"/>
              <a:t>ATTACCO ISCHEMICO TRANSITORIO (TIA) </a:t>
            </a:r>
            <a:r>
              <a:rPr lang="it-IT" dirty="0" smtClean="0"/>
              <a:t>= l’ischemia dura meno di 1 ora e non lascia sequele neurologiche.</a:t>
            </a:r>
          </a:p>
          <a:p>
            <a:pPr>
              <a:buNone/>
            </a:pPr>
            <a:endParaRPr lang="it-IT" dirty="0" smtClean="0"/>
          </a:p>
          <a:p>
            <a:r>
              <a:rPr lang="it-IT" b="1" dirty="0" smtClean="0"/>
              <a:t>ICTUS</a:t>
            </a:r>
            <a:r>
              <a:rPr lang="it-IT" dirty="0" smtClean="0"/>
              <a:t> = l’ischemia dura più di 1 ora e lascia sequele neurologiche. </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197</a:t>
            </a:fld>
            <a:endParaRPr lang="it-IT"/>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hiara\Pictures\Primo soccorso\tia ed ictus.jpg"/>
          <p:cNvPicPr>
            <a:picLocks noChangeAspect="1" noChangeArrowheads="1"/>
          </p:cNvPicPr>
          <p:nvPr/>
        </p:nvPicPr>
        <p:blipFill>
          <a:blip r:embed="rId2" cstate="print"/>
          <a:srcRect/>
          <a:stretch>
            <a:fillRect/>
          </a:stretch>
        </p:blipFill>
        <p:spPr bwMode="auto">
          <a:xfrm>
            <a:off x="1691680" y="1115881"/>
            <a:ext cx="6048671" cy="4857549"/>
          </a:xfrm>
          <a:prstGeom prst="rect">
            <a:avLst/>
          </a:prstGeom>
          <a:noFill/>
        </p:spPr>
      </p:pic>
      <p:sp>
        <p:nvSpPr>
          <p:cNvPr id="2" name="Slide Number Placeholder 1"/>
          <p:cNvSpPr>
            <a:spLocks noGrp="1"/>
          </p:cNvSpPr>
          <p:nvPr>
            <p:ph type="sldNum" sz="quarter" idx="12"/>
          </p:nvPr>
        </p:nvSpPr>
        <p:spPr/>
        <p:txBody>
          <a:bodyPr/>
          <a:lstStyle/>
          <a:p>
            <a:fld id="{40422247-A824-4162-AD4D-8B4E01F97AD5}" type="slidenum">
              <a:rPr lang="it-IT" smtClean="0"/>
              <a:pPr/>
              <a:t>198</a:t>
            </a:fld>
            <a:endParaRPr lang="it-IT"/>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7200" b="1" dirty="0" smtClean="0">
                <a:solidFill>
                  <a:srgbClr val="FF0000"/>
                </a:solidFill>
              </a:rPr>
              <a:t>CAUSE</a:t>
            </a:r>
            <a:endParaRPr lang="it-IT" sz="7200" b="1" dirty="0">
              <a:solidFill>
                <a:srgbClr val="FF0000"/>
              </a:solidFill>
            </a:endParaRPr>
          </a:p>
        </p:txBody>
      </p:sp>
      <p:sp>
        <p:nvSpPr>
          <p:cNvPr id="3" name="Segnaposto contenuto 2"/>
          <p:cNvSpPr>
            <a:spLocks noGrp="1"/>
          </p:cNvSpPr>
          <p:nvPr>
            <p:ph idx="1"/>
          </p:nvPr>
        </p:nvSpPr>
        <p:spPr/>
        <p:txBody>
          <a:bodyPr/>
          <a:lstStyle/>
          <a:p>
            <a:pPr algn="ctr">
              <a:buNone/>
            </a:pPr>
            <a:r>
              <a:rPr lang="it-IT" dirty="0" smtClean="0"/>
              <a:t>    </a:t>
            </a:r>
            <a:r>
              <a:rPr lang="it-IT" sz="3600" dirty="0" smtClean="0"/>
              <a:t>Gli accidenti cerebrovascolari acuti sono dovuti nell’</a:t>
            </a:r>
            <a:r>
              <a:rPr lang="it-IT" sz="3600" b="1" dirty="0" smtClean="0"/>
              <a:t>80% </a:t>
            </a:r>
            <a:r>
              <a:rPr lang="it-IT" sz="3600" dirty="0" smtClean="0"/>
              <a:t>dei casi ad </a:t>
            </a:r>
            <a:r>
              <a:rPr lang="it-IT" sz="3600" b="1" dirty="0" smtClean="0"/>
              <a:t>ischemia</a:t>
            </a:r>
            <a:r>
              <a:rPr lang="it-IT" sz="3600" dirty="0" smtClean="0"/>
              <a:t> (aterosclerosi, alterazioni microvascolari, emboli, sangue iper viscoso) e nel restante </a:t>
            </a:r>
            <a:r>
              <a:rPr lang="it-IT" sz="3600" b="1" dirty="0" smtClean="0"/>
              <a:t>20%</a:t>
            </a:r>
            <a:r>
              <a:rPr lang="it-IT" sz="3600" dirty="0" smtClean="0"/>
              <a:t> dei casi ad </a:t>
            </a:r>
            <a:r>
              <a:rPr lang="it-IT" sz="3600" b="1" dirty="0" smtClean="0"/>
              <a:t>emorragia</a:t>
            </a:r>
            <a:r>
              <a:rPr lang="it-IT" sz="3600" dirty="0" smtClean="0"/>
              <a:t> (amiloidosi, malformazioni vascolari, neoplasie, farmaci, traumi).</a:t>
            </a:r>
            <a:endParaRPr lang="it-IT" sz="3600"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199</a:t>
            </a:fld>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COS’E’ IL PRIMO SOCCORSO?</a:t>
            </a:r>
            <a:endParaRPr lang="it-IT" b="1" dirty="0">
              <a:solidFill>
                <a:srgbClr val="FF0000"/>
              </a:solidFill>
            </a:endParaRPr>
          </a:p>
        </p:txBody>
      </p:sp>
      <p:sp>
        <p:nvSpPr>
          <p:cNvPr id="3" name="Segnaposto contenuto 2"/>
          <p:cNvSpPr>
            <a:spLocks noGrp="1"/>
          </p:cNvSpPr>
          <p:nvPr>
            <p:ph idx="1"/>
          </p:nvPr>
        </p:nvSpPr>
        <p:spPr>
          <a:xfrm>
            <a:off x="428596" y="1340768"/>
            <a:ext cx="8229600" cy="2808312"/>
          </a:xfrm>
        </p:spPr>
        <p:txBody>
          <a:bodyPr>
            <a:normAutofit fontScale="92500"/>
          </a:bodyPr>
          <a:lstStyle/>
          <a:p>
            <a:pPr algn="ctr">
              <a:buNone/>
            </a:pPr>
            <a:r>
              <a:rPr lang="it-IT" sz="3600" dirty="0" smtClean="0"/>
              <a:t>    Il primo soccorso è </a:t>
            </a:r>
            <a:r>
              <a:rPr lang="it-IT" sz="3600" dirty="0"/>
              <a:t>l’aiuto che si </a:t>
            </a:r>
            <a:r>
              <a:rPr lang="it-IT" sz="3600" dirty="0" smtClean="0"/>
              <a:t>dà immediatamente ad un ferito, </a:t>
            </a:r>
            <a:r>
              <a:rPr lang="it-IT" sz="3600" dirty="0"/>
              <a:t>o </a:t>
            </a:r>
            <a:r>
              <a:rPr lang="it-IT" sz="3600" dirty="0" smtClean="0"/>
              <a:t>a chi è colto </a:t>
            </a:r>
            <a:r>
              <a:rPr lang="it-IT" sz="3600" dirty="0"/>
              <a:t>da improvviso </a:t>
            </a:r>
            <a:r>
              <a:rPr lang="it-IT" sz="3600" dirty="0" smtClean="0"/>
              <a:t>malessere, prima dell’arrivo di una persona </a:t>
            </a:r>
            <a:r>
              <a:rPr lang="it-IT" sz="3600" dirty="0"/>
              <a:t>qualificata (</a:t>
            </a:r>
            <a:r>
              <a:rPr lang="it-IT" sz="3600" dirty="0" smtClean="0"/>
              <a:t>medico, infermiere, operatore sanitario) </a:t>
            </a:r>
            <a:r>
              <a:rPr lang="it-IT" sz="3600" dirty="0"/>
              <a:t>o </a:t>
            </a:r>
            <a:r>
              <a:rPr lang="it-IT" sz="3600" dirty="0" smtClean="0"/>
              <a:t>dell’ambulanza</a:t>
            </a:r>
            <a:r>
              <a:rPr lang="it-IT" sz="3600" dirty="0"/>
              <a:t>.</a:t>
            </a:r>
          </a:p>
        </p:txBody>
      </p:sp>
      <p:pic>
        <p:nvPicPr>
          <p:cNvPr id="189441" name="Picture 1" descr="C:\Users\Chiara\Pictures\Primo soccorso\primo soccorso.png"/>
          <p:cNvPicPr>
            <a:picLocks noChangeAspect="1" noChangeArrowheads="1"/>
          </p:cNvPicPr>
          <p:nvPr/>
        </p:nvPicPr>
        <p:blipFill>
          <a:blip r:embed="rId2" cstate="print"/>
          <a:srcRect/>
          <a:stretch>
            <a:fillRect/>
          </a:stretch>
        </p:blipFill>
        <p:spPr bwMode="auto">
          <a:xfrm>
            <a:off x="3275856" y="3751684"/>
            <a:ext cx="3106316" cy="3106316"/>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SONO EMERGENZE</a:t>
            </a:r>
            <a:endParaRPr lang="it-IT" sz="6000" b="1" dirty="0">
              <a:solidFill>
                <a:srgbClr val="FF0000"/>
              </a:solidFill>
            </a:endParaRPr>
          </a:p>
        </p:txBody>
      </p:sp>
      <p:sp>
        <p:nvSpPr>
          <p:cNvPr id="3" name="Segnaposto contenuto 2"/>
          <p:cNvSpPr>
            <a:spLocks noGrp="1"/>
          </p:cNvSpPr>
          <p:nvPr>
            <p:ph idx="1"/>
          </p:nvPr>
        </p:nvSpPr>
        <p:spPr>
          <a:xfrm>
            <a:off x="395536" y="1484784"/>
            <a:ext cx="8496944" cy="4968552"/>
          </a:xfrm>
        </p:spPr>
        <p:txBody>
          <a:bodyPr>
            <a:normAutofit fontScale="92500" lnSpcReduction="20000"/>
          </a:bodyPr>
          <a:lstStyle/>
          <a:p>
            <a:pPr marL="514350" indent="-514350">
              <a:buFont typeface="+mj-lt"/>
              <a:buAutoNum type="arabicPeriod"/>
            </a:pPr>
            <a:r>
              <a:rPr lang="it-IT" dirty="0" smtClean="0"/>
              <a:t>Emorragie non contenibili;</a:t>
            </a:r>
            <a:endParaRPr lang="it-IT" dirty="0"/>
          </a:p>
          <a:p>
            <a:pPr marL="514350" indent="-514350">
              <a:buFont typeface="+mj-lt"/>
              <a:buAutoNum type="arabicPeriod"/>
            </a:pPr>
            <a:r>
              <a:rPr lang="it-IT" dirty="0"/>
              <a:t>A</a:t>
            </a:r>
            <a:r>
              <a:rPr lang="it-IT" dirty="0" smtClean="0"/>
              <a:t>mputazione;</a:t>
            </a:r>
          </a:p>
          <a:p>
            <a:pPr marL="514350" indent="-514350">
              <a:buFont typeface="+mj-lt"/>
              <a:buAutoNum type="arabicPeriod"/>
            </a:pPr>
            <a:r>
              <a:rPr lang="it-IT" dirty="0" smtClean="0"/>
              <a:t>Ustioni estese;</a:t>
            </a:r>
          </a:p>
          <a:p>
            <a:pPr marL="514350" indent="-514350">
              <a:buFont typeface="+mj-lt"/>
              <a:buAutoNum type="arabicPeriod"/>
            </a:pPr>
            <a:r>
              <a:rPr lang="it-IT" dirty="0" smtClean="0"/>
              <a:t>Folgorazione;</a:t>
            </a:r>
          </a:p>
          <a:p>
            <a:pPr marL="514350" indent="-514350">
              <a:buFont typeface="+mj-lt"/>
              <a:buAutoNum type="arabicPeriod"/>
            </a:pPr>
            <a:r>
              <a:rPr lang="it-IT" dirty="0" smtClean="0"/>
              <a:t>Ictus;</a:t>
            </a:r>
            <a:endParaRPr lang="it-IT" dirty="0"/>
          </a:p>
          <a:p>
            <a:pPr marL="514350" indent="-514350">
              <a:buFont typeface="+mj-lt"/>
              <a:buAutoNum type="arabicPeriod"/>
            </a:pPr>
            <a:r>
              <a:rPr lang="it-IT" dirty="0" smtClean="0"/>
              <a:t>Shock;</a:t>
            </a:r>
          </a:p>
          <a:p>
            <a:pPr marL="514350" indent="-514350">
              <a:buFont typeface="+mj-lt"/>
              <a:buAutoNum type="arabicPeriod"/>
            </a:pPr>
            <a:r>
              <a:rPr lang="it-IT" dirty="0" smtClean="0"/>
              <a:t>Coma;</a:t>
            </a:r>
            <a:endParaRPr lang="it-IT" dirty="0"/>
          </a:p>
          <a:p>
            <a:pPr marL="514350" indent="-514350">
              <a:buFont typeface="+mj-lt"/>
              <a:buAutoNum type="arabicPeriod"/>
            </a:pPr>
            <a:r>
              <a:rPr lang="it-IT" dirty="0"/>
              <a:t>I</a:t>
            </a:r>
            <a:r>
              <a:rPr lang="it-IT" dirty="0" smtClean="0"/>
              <a:t>nfarto;</a:t>
            </a:r>
          </a:p>
          <a:p>
            <a:pPr marL="514350" indent="-514350">
              <a:buFont typeface="+mj-lt"/>
              <a:buAutoNum type="arabicPeriod"/>
            </a:pPr>
            <a:r>
              <a:rPr lang="it-IT" dirty="0" smtClean="0"/>
              <a:t>Arresto cardiaco;</a:t>
            </a:r>
            <a:endParaRPr lang="it-IT" dirty="0"/>
          </a:p>
          <a:p>
            <a:pPr marL="514350" indent="-514350">
              <a:buFont typeface="+mj-lt"/>
              <a:buAutoNum type="arabicPeriod"/>
            </a:pPr>
            <a:r>
              <a:rPr lang="it-IT" dirty="0"/>
              <a:t>I</a:t>
            </a:r>
            <a:r>
              <a:rPr lang="it-IT" dirty="0" smtClean="0"/>
              <a:t>nsufficienza respiratoria.</a:t>
            </a:r>
            <a:endParaRPr lang="it-IT" dirty="0"/>
          </a:p>
        </p:txBody>
      </p:sp>
      <p:sp>
        <p:nvSpPr>
          <p:cNvPr id="163842" name="AutoShape 2" descr="Risultati immagini per emergen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63844" name="AutoShape 4" descr="Risultati immagini per emergen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63846" name="AutoShape 6" descr="Risultati immagini per emergen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63848" name="AutoShape 8" descr="Risultati immagini per emergenz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26" name="Picture 2" descr="C:\Users\Chiara\Documents\CODICE ROSSOO.jpg"/>
          <p:cNvPicPr>
            <a:picLocks noChangeAspect="1" noChangeArrowheads="1"/>
          </p:cNvPicPr>
          <p:nvPr/>
        </p:nvPicPr>
        <p:blipFill>
          <a:blip r:embed="rId2" cstate="print"/>
          <a:srcRect/>
          <a:stretch>
            <a:fillRect/>
          </a:stretch>
        </p:blipFill>
        <p:spPr bwMode="auto">
          <a:xfrm>
            <a:off x="5220072" y="1844824"/>
            <a:ext cx="3384376" cy="3384376"/>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20</a:t>
            </a:fld>
            <a:endParaRPr lang="it-IT"/>
          </a:p>
        </p:txBody>
      </p:sp>
    </p:spTree>
    <p:extLst>
      <p:ext uri="{BB962C8B-B14F-4D97-AF65-F5344CB8AC3E}">
        <p14:creationId xmlns="" xmlns:p14="http://schemas.microsoft.com/office/powerpoint/2010/main" val="127036924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RICONOSCERLI</a:t>
            </a:r>
            <a:endParaRPr lang="it-IT" sz="6600" b="1" dirty="0">
              <a:solidFill>
                <a:srgbClr val="FF0000"/>
              </a:solidFill>
            </a:endParaRPr>
          </a:p>
        </p:txBody>
      </p:sp>
      <p:sp>
        <p:nvSpPr>
          <p:cNvPr id="3" name="Segnaposto contenuto 2"/>
          <p:cNvSpPr>
            <a:spLocks noGrp="1"/>
          </p:cNvSpPr>
          <p:nvPr>
            <p:ph idx="1"/>
          </p:nvPr>
        </p:nvSpPr>
        <p:spPr>
          <a:xfrm>
            <a:off x="457200" y="1412776"/>
            <a:ext cx="8363272" cy="5040560"/>
          </a:xfrm>
        </p:spPr>
        <p:txBody>
          <a:bodyPr>
            <a:normAutofit fontScale="92500"/>
          </a:bodyPr>
          <a:lstStyle/>
          <a:p>
            <a:pPr algn="ctr">
              <a:buNone/>
            </a:pPr>
            <a:r>
              <a:rPr lang="it-IT" dirty="0" smtClean="0"/>
              <a:t>    </a:t>
            </a:r>
            <a:r>
              <a:rPr lang="it-IT" sz="3900" dirty="0" smtClean="0"/>
              <a:t>Riconoscere che si tratti di un TIA o di un ictus non è così semplice per un primo soccorritore; questo perché sia il TIA che l’ictus presentano manifestazioni diverse a seconda della diversa sede della lesione. Tuttavia, fortunatamente, è semplice per il primo soccorritore riconoscere che si tratta di un’emergenza medica perché l’alterazione è molto evidente!!!</a:t>
            </a:r>
            <a:endParaRPr lang="it-IT" sz="3900"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200</a:t>
            </a:fld>
            <a:endParaRPr lang="it-IT"/>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RICONOSCERLI (2)</a:t>
            </a:r>
            <a:endParaRPr lang="it-IT" sz="6000" b="1" dirty="0">
              <a:solidFill>
                <a:srgbClr val="FF0000"/>
              </a:solidFill>
            </a:endParaRPr>
          </a:p>
        </p:txBody>
      </p:sp>
      <p:sp>
        <p:nvSpPr>
          <p:cNvPr id="3" name="Segnaposto contenuto 2"/>
          <p:cNvSpPr>
            <a:spLocks noGrp="1"/>
          </p:cNvSpPr>
          <p:nvPr>
            <p:ph idx="1"/>
          </p:nvPr>
        </p:nvSpPr>
        <p:spPr/>
        <p:txBody>
          <a:bodyPr>
            <a:normAutofit fontScale="92500" lnSpcReduction="10000"/>
          </a:bodyPr>
          <a:lstStyle/>
          <a:p>
            <a:pPr>
              <a:buNone/>
            </a:pPr>
            <a:r>
              <a:rPr lang="it-IT" dirty="0" smtClean="0"/>
              <a:t>   Gli attacchi ischemici transitori possono manifestarsi con:</a:t>
            </a:r>
            <a:endParaRPr lang="it-IT" b="1" dirty="0" smtClean="0"/>
          </a:p>
          <a:p>
            <a:pPr algn="just"/>
            <a:r>
              <a:rPr lang="it-IT" dirty="0" smtClean="0"/>
              <a:t>cefalea grave e improvvisa;</a:t>
            </a:r>
          </a:p>
          <a:p>
            <a:pPr algn="just"/>
            <a:r>
              <a:rPr lang="it-IT" dirty="0" smtClean="0"/>
              <a:t>lipotimia, sincope,</a:t>
            </a:r>
          </a:p>
          <a:p>
            <a:pPr algn="just"/>
            <a:r>
              <a:rPr lang="it-IT" dirty="0" smtClean="0"/>
              <a:t>convulsioni;</a:t>
            </a:r>
          </a:p>
          <a:p>
            <a:pPr algn="just"/>
            <a:r>
              <a:rPr lang="it-IT" dirty="0" smtClean="0"/>
              <a:t>alterazioni dello stato di coscienza e amnesia;</a:t>
            </a:r>
          </a:p>
          <a:p>
            <a:pPr algn="just"/>
            <a:r>
              <a:rPr lang="it-IT" dirty="0" smtClean="0"/>
              <a:t>alterazioni del respiro;</a:t>
            </a:r>
          </a:p>
          <a:p>
            <a:pPr algn="just"/>
            <a:r>
              <a:rPr lang="it-IT" dirty="0" smtClean="0"/>
              <a:t>sudorazione fredda;</a:t>
            </a:r>
          </a:p>
          <a:p>
            <a:pPr algn="just"/>
            <a:r>
              <a:rPr lang="it-IT" dirty="0" smtClean="0"/>
              <a:t>perdita del controllo degli sfinteri.</a:t>
            </a:r>
          </a:p>
          <a:p>
            <a:pPr>
              <a:buNone/>
            </a:pPr>
            <a:endParaRPr lang="it-IT" dirty="0" smtClean="0"/>
          </a:p>
        </p:txBody>
      </p:sp>
      <p:sp>
        <p:nvSpPr>
          <p:cNvPr id="4" name="Slide Number Placeholder 3"/>
          <p:cNvSpPr>
            <a:spLocks noGrp="1"/>
          </p:cNvSpPr>
          <p:nvPr>
            <p:ph type="sldNum" sz="quarter" idx="12"/>
          </p:nvPr>
        </p:nvSpPr>
        <p:spPr/>
        <p:txBody>
          <a:bodyPr/>
          <a:lstStyle/>
          <a:p>
            <a:fld id="{40422247-A824-4162-AD4D-8B4E01F97AD5}" type="slidenum">
              <a:rPr lang="it-IT" smtClean="0"/>
              <a:pPr/>
              <a:t>201</a:t>
            </a:fld>
            <a:endParaRPr lang="it-IT"/>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RICONOSCERLI (3)</a:t>
            </a:r>
            <a:endParaRPr lang="it-IT" sz="6000" b="1" dirty="0">
              <a:solidFill>
                <a:srgbClr val="FF0000"/>
              </a:solidFill>
            </a:endParaRPr>
          </a:p>
        </p:txBody>
      </p:sp>
      <p:sp>
        <p:nvSpPr>
          <p:cNvPr id="3" name="Segnaposto contenuto 2"/>
          <p:cNvSpPr>
            <a:spLocks noGrp="1"/>
          </p:cNvSpPr>
          <p:nvPr>
            <p:ph idx="1"/>
          </p:nvPr>
        </p:nvSpPr>
        <p:spPr>
          <a:xfrm>
            <a:off x="457200" y="1412776"/>
            <a:ext cx="8229600" cy="4713387"/>
          </a:xfrm>
        </p:spPr>
        <p:txBody>
          <a:bodyPr>
            <a:normAutofit/>
          </a:bodyPr>
          <a:lstStyle/>
          <a:p>
            <a:r>
              <a:rPr lang="it-IT" dirty="0" smtClean="0"/>
              <a:t>alterazione della motilità di alcuni distretti corporei;</a:t>
            </a:r>
          </a:p>
          <a:p>
            <a:r>
              <a:rPr lang="it-IT" dirty="0" smtClean="0"/>
              <a:t>alterazione della sensibilità di alcuni distretti corporei;</a:t>
            </a:r>
          </a:p>
          <a:p>
            <a:r>
              <a:rPr lang="it-IT" dirty="0" smtClean="0"/>
              <a:t>disturbi visivi e del linguaggio;</a:t>
            </a:r>
          </a:p>
          <a:p>
            <a:r>
              <a:rPr lang="it-IT" dirty="0" smtClean="0"/>
              <a:t>disturbi dell’equilibrio;</a:t>
            </a:r>
          </a:p>
          <a:p>
            <a:r>
              <a:rPr lang="it-IT" dirty="0" smtClean="0"/>
              <a:t>ronzii auricolari;</a:t>
            </a:r>
          </a:p>
          <a:p>
            <a:r>
              <a:rPr lang="it-IT" dirty="0" smtClean="0"/>
              <a:t>difficoltà della deglutizione.</a:t>
            </a:r>
          </a:p>
          <a:p>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202</a:t>
            </a:fld>
            <a:endParaRPr lang="it-IT"/>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a:t>
            </a:r>
            <a:endParaRPr lang="it-IT" sz="6600" b="1" dirty="0">
              <a:solidFill>
                <a:srgbClr val="FF0000"/>
              </a:solidFill>
            </a:endParaRPr>
          </a:p>
        </p:txBody>
      </p:sp>
      <p:sp>
        <p:nvSpPr>
          <p:cNvPr id="3" name="Segnaposto contenuto 2"/>
          <p:cNvSpPr>
            <a:spLocks noGrp="1"/>
          </p:cNvSpPr>
          <p:nvPr>
            <p:ph idx="1"/>
          </p:nvPr>
        </p:nvSpPr>
        <p:spPr/>
        <p:txBody>
          <a:bodyPr/>
          <a:lstStyle/>
          <a:p>
            <a:r>
              <a:rPr lang="it-IT" dirty="0" smtClean="0"/>
              <a:t>Mantenere la calma</a:t>
            </a:r>
          </a:p>
          <a:p>
            <a:r>
              <a:rPr lang="it-IT" dirty="0" smtClean="0"/>
              <a:t>Chiamare il 118</a:t>
            </a:r>
          </a:p>
          <a:p>
            <a:r>
              <a:rPr lang="it-IT" dirty="0" smtClean="0"/>
              <a:t>In attesa dell’arrivo del 118 sono sconsigliate manovre terapeutiche specifiche, se non, eventualmente, quelle </a:t>
            </a:r>
            <a:r>
              <a:rPr lang="it-IT" dirty="0" err="1" smtClean="0"/>
              <a:t>rianimatorie</a:t>
            </a:r>
            <a:r>
              <a:rPr lang="it-IT" dirty="0" smtClean="0"/>
              <a:t>.</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203</a:t>
            </a:fld>
            <a:endParaRPr lang="it-IT"/>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endParaRPr lang="it-IT" sz="2400" b="1" dirty="0" smtClean="0">
              <a:solidFill>
                <a:srgbClr val="FF0000"/>
              </a:solidFill>
            </a:endParaRPr>
          </a:p>
          <a:p>
            <a:pPr algn="ctr">
              <a:buNone/>
            </a:pPr>
            <a:r>
              <a:rPr lang="it-IT" sz="9600" b="1" dirty="0" smtClean="0">
                <a:solidFill>
                  <a:srgbClr val="FF0000"/>
                </a:solidFill>
              </a:rPr>
              <a:t>3. SHOCK</a:t>
            </a:r>
            <a:endParaRPr lang="it-IT" sz="96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204</a:t>
            </a:fld>
            <a:endParaRPr lang="it-IT"/>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SHOCK</a:t>
            </a:r>
            <a:endParaRPr lang="it-IT" sz="6000" b="1" dirty="0">
              <a:solidFill>
                <a:srgbClr val="FF0000"/>
              </a:solidFill>
            </a:endParaRPr>
          </a:p>
        </p:txBody>
      </p:sp>
      <p:sp>
        <p:nvSpPr>
          <p:cNvPr id="3" name="Segnaposto contenuto 2"/>
          <p:cNvSpPr>
            <a:spLocks noGrp="1"/>
          </p:cNvSpPr>
          <p:nvPr>
            <p:ph idx="1"/>
          </p:nvPr>
        </p:nvSpPr>
        <p:spPr>
          <a:xfrm>
            <a:off x="457200" y="1412776"/>
            <a:ext cx="8229600" cy="5112568"/>
          </a:xfrm>
        </p:spPr>
        <p:txBody>
          <a:bodyPr>
            <a:normAutofit fontScale="85000" lnSpcReduction="10000"/>
          </a:bodyPr>
          <a:lstStyle/>
          <a:p>
            <a:pPr algn="just">
              <a:buNone/>
            </a:pPr>
            <a:r>
              <a:rPr lang="it-IT" dirty="0" smtClean="0"/>
              <a:t>    Lo shock è una situazione generalizzata di insufficiente perfusione arteriosa periferica dovuta ad un diminuito ritorno venoso di sangue al cuore.</a:t>
            </a:r>
          </a:p>
          <a:p>
            <a:pPr algn="just">
              <a:buNone/>
            </a:pPr>
            <a:r>
              <a:rPr lang="it-IT" dirty="0" smtClean="0"/>
              <a:t>    Può essere dovuto a:</a:t>
            </a:r>
          </a:p>
          <a:p>
            <a:pPr marL="514350" indent="-514350" algn="just">
              <a:buFont typeface="+mj-lt"/>
              <a:buAutoNum type="arabicPeriod"/>
            </a:pPr>
            <a:r>
              <a:rPr lang="it-IT" dirty="0" smtClean="0"/>
              <a:t>un cedimento del cuore come pompa (</a:t>
            </a:r>
            <a:r>
              <a:rPr lang="it-IT" b="1" dirty="0" smtClean="0"/>
              <a:t>shock cardiogeno</a:t>
            </a:r>
            <a:r>
              <a:rPr lang="it-IT" dirty="0" smtClean="0"/>
              <a:t>);</a:t>
            </a:r>
          </a:p>
          <a:p>
            <a:pPr marL="514350" indent="-514350" algn="just">
              <a:buFont typeface="+mj-lt"/>
              <a:buAutoNum type="arabicPeriod"/>
            </a:pPr>
            <a:r>
              <a:rPr lang="it-IT" dirty="0" smtClean="0"/>
              <a:t>una riduzione della massa ematica circolante (</a:t>
            </a:r>
            <a:r>
              <a:rPr lang="it-IT" b="1" dirty="0" smtClean="0"/>
              <a:t>shock ipovolemico</a:t>
            </a:r>
            <a:r>
              <a:rPr lang="it-IT" dirty="0" smtClean="0"/>
              <a:t>);</a:t>
            </a:r>
          </a:p>
          <a:p>
            <a:pPr marL="514350" indent="-514350" algn="just">
              <a:buFont typeface="+mj-lt"/>
              <a:buAutoNum type="arabicPeriod"/>
            </a:pPr>
            <a:r>
              <a:rPr lang="it-IT" dirty="0" smtClean="0"/>
              <a:t>un’infezione batterica molto importante (</a:t>
            </a:r>
            <a:r>
              <a:rPr lang="it-IT" b="1" dirty="0" smtClean="0"/>
              <a:t>shock settico</a:t>
            </a:r>
            <a:r>
              <a:rPr lang="it-IT" dirty="0" smtClean="0"/>
              <a:t>);</a:t>
            </a:r>
          </a:p>
          <a:p>
            <a:pPr marL="514350" indent="-514350" algn="just">
              <a:buFont typeface="+mj-lt"/>
              <a:buAutoNum type="arabicPeriod"/>
            </a:pPr>
            <a:r>
              <a:rPr lang="it-IT" dirty="0" smtClean="0"/>
              <a:t>una fortissima reazione allergica (</a:t>
            </a:r>
            <a:r>
              <a:rPr lang="it-IT" b="1" dirty="0" smtClean="0"/>
              <a:t>shock anafilattico</a:t>
            </a:r>
            <a:r>
              <a:rPr lang="it-IT" dirty="0" smtClean="0"/>
              <a:t>).</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205</a:t>
            </a:fld>
            <a:endParaRPr lang="it-IT"/>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8018"/>
          </a:xfrm>
        </p:spPr>
        <p:txBody>
          <a:bodyPr>
            <a:normAutofit fontScale="90000"/>
          </a:bodyPr>
          <a:lstStyle/>
          <a:p>
            <a:endParaRPr lang="it-IT" dirty="0"/>
          </a:p>
        </p:txBody>
      </p:sp>
      <p:sp>
        <p:nvSpPr>
          <p:cNvPr id="3" name="Segnaposto contenuto 2"/>
          <p:cNvSpPr>
            <a:spLocks noGrp="1"/>
          </p:cNvSpPr>
          <p:nvPr>
            <p:ph idx="1"/>
          </p:nvPr>
        </p:nvSpPr>
        <p:spPr>
          <a:xfrm>
            <a:off x="457200" y="332656"/>
            <a:ext cx="8229600" cy="5793507"/>
          </a:xfrm>
        </p:spPr>
        <p:txBody>
          <a:bodyPr/>
          <a:lstStyle/>
          <a:p>
            <a:pPr>
              <a:buNone/>
            </a:pPr>
            <a:r>
              <a:rPr lang="it-IT" dirty="0" smtClean="0"/>
              <a:t>Indipendentemente dalla causa, i segni dello shock sono:</a:t>
            </a:r>
          </a:p>
          <a:p>
            <a:r>
              <a:rPr lang="it-IT" dirty="0" smtClean="0"/>
              <a:t>confusione mentale - incoscienza</a:t>
            </a:r>
          </a:p>
          <a:p>
            <a:r>
              <a:rPr lang="it-IT" dirty="0" smtClean="0"/>
              <a:t>pallore cutaneo</a:t>
            </a:r>
          </a:p>
          <a:p>
            <a:r>
              <a:rPr lang="it-IT" dirty="0" smtClean="0"/>
              <a:t>freddo</a:t>
            </a:r>
          </a:p>
          <a:p>
            <a:r>
              <a:rPr lang="it-IT" dirty="0" smtClean="0"/>
              <a:t>tachicardia (polso estremamente rapido)</a:t>
            </a:r>
          </a:p>
          <a:p>
            <a:r>
              <a:rPr lang="it-IT" dirty="0" smtClean="0"/>
              <a:t>respiro corto</a:t>
            </a:r>
          </a:p>
          <a:p>
            <a:endParaRPr lang="it-IT" dirty="0"/>
          </a:p>
        </p:txBody>
      </p:sp>
      <p:pic>
        <p:nvPicPr>
          <p:cNvPr id="1026" name="Picture 2" descr="C:\Users\Chiara\Pictures\Primo soccorso\shock.jpg"/>
          <p:cNvPicPr>
            <a:picLocks noChangeAspect="1" noChangeArrowheads="1"/>
          </p:cNvPicPr>
          <p:nvPr/>
        </p:nvPicPr>
        <p:blipFill>
          <a:blip r:embed="rId2" cstate="print"/>
          <a:srcRect/>
          <a:stretch>
            <a:fillRect/>
          </a:stretch>
        </p:blipFill>
        <p:spPr bwMode="auto">
          <a:xfrm>
            <a:off x="4427984" y="3717032"/>
            <a:ext cx="2880320" cy="2845756"/>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206</a:t>
            </a:fld>
            <a:endParaRPr lang="it-IT"/>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AGIRE</a:t>
            </a:r>
            <a:endParaRPr lang="it-IT" sz="6000" b="1" dirty="0">
              <a:solidFill>
                <a:srgbClr val="FF0000"/>
              </a:solidFill>
            </a:endParaRPr>
          </a:p>
        </p:txBody>
      </p:sp>
      <p:sp>
        <p:nvSpPr>
          <p:cNvPr id="3" name="Segnaposto contenuto 2"/>
          <p:cNvSpPr>
            <a:spLocks noGrp="1"/>
          </p:cNvSpPr>
          <p:nvPr>
            <p:ph idx="1"/>
          </p:nvPr>
        </p:nvSpPr>
        <p:spPr/>
        <p:txBody>
          <a:bodyPr/>
          <a:lstStyle/>
          <a:p>
            <a:r>
              <a:rPr lang="it-IT" dirty="0" smtClean="0"/>
              <a:t>Chiamare il 118</a:t>
            </a:r>
          </a:p>
          <a:p>
            <a:r>
              <a:rPr lang="it-IT" dirty="0" smtClean="0"/>
              <a:t>Se necessario avviare le manovre di RCP</a:t>
            </a:r>
            <a:endParaRPr lang="it-IT" dirty="0"/>
          </a:p>
        </p:txBody>
      </p:sp>
      <p:pic>
        <p:nvPicPr>
          <p:cNvPr id="2050" name="Picture 2" descr="C:\Users\Chiara\Pictures\Primo soccorso\ambulanza.jpg"/>
          <p:cNvPicPr>
            <a:picLocks noChangeAspect="1" noChangeArrowheads="1"/>
          </p:cNvPicPr>
          <p:nvPr/>
        </p:nvPicPr>
        <p:blipFill>
          <a:blip r:embed="rId2" cstate="print"/>
          <a:srcRect/>
          <a:stretch>
            <a:fillRect/>
          </a:stretch>
        </p:blipFill>
        <p:spPr bwMode="auto">
          <a:xfrm>
            <a:off x="1619672" y="3101089"/>
            <a:ext cx="5112568" cy="3325943"/>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207</a:t>
            </a:fld>
            <a:endParaRPr lang="it-IT"/>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endParaRPr lang="it-IT" dirty="0"/>
          </a:p>
        </p:txBody>
      </p:sp>
      <p:sp>
        <p:nvSpPr>
          <p:cNvPr id="3" name="Segnaposto contenuto 2"/>
          <p:cNvSpPr>
            <a:spLocks noGrp="1"/>
          </p:cNvSpPr>
          <p:nvPr>
            <p:ph idx="1"/>
          </p:nvPr>
        </p:nvSpPr>
        <p:spPr/>
        <p:txBody>
          <a:bodyPr>
            <a:normAutofit/>
          </a:bodyPr>
          <a:lstStyle/>
          <a:p>
            <a:pPr algn="ctr">
              <a:buNone/>
            </a:pPr>
            <a:endParaRPr lang="it-IT" sz="4400" b="1" dirty="0" smtClean="0">
              <a:solidFill>
                <a:srgbClr val="FF0000"/>
              </a:solidFill>
            </a:endParaRPr>
          </a:p>
          <a:p>
            <a:pPr algn="ctr">
              <a:buNone/>
            </a:pPr>
            <a:r>
              <a:rPr lang="it-IT" sz="8800" b="1" dirty="0" smtClean="0">
                <a:solidFill>
                  <a:srgbClr val="FF0000"/>
                </a:solidFill>
              </a:rPr>
              <a:t>4. CONVULSIONI</a:t>
            </a:r>
            <a:endParaRPr lang="it-IT" sz="88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208</a:t>
            </a:fld>
            <a:endParaRPr lang="it-IT"/>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CONVULSIONI</a:t>
            </a:r>
            <a:endParaRPr lang="it-IT" sz="6600" b="1" dirty="0">
              <a:solidFill>
                <a:srgbClr val="FF0000"/>
              </a:solidFill>
            </a:endParaRPr>
          </a:p>
        </p:txBody>
      </p:sp>
      <p:sp>
        <p:nvSpPr>
          <p:cNvPr id="33794" name="AutoShape 2" descr="data:image/jpeg;base64,/9j/4AAQSkZJRgABAQAAAQABAAD/2wCEAAkGBxQSEhUUExMWFRUXFhUXGBUYFxQaGxgVGBocFhUUFhgYHyggGBolIBQUITEhJSksLi4uFx80ODMsNygtLisBCgoKDg0OGhAQGysmHyUsNywsLDQuNywsLCwsNCwsLCwsLCwsLCwsLCwsLCwsLCwsLCwsLCwsLCwsLCwsLCwsLP/AABEIAMkA+wMBIgACEQEDEQH/xAAcAAABBAMBAAAAAAAAAAAAAAAABAUGCAECAwf/xABGEAABAwEFAggMBAQGAgMAAAABAAIDEQQFEiExQVEGExciYXGy0QcyMzVTVHOBgpGhokKxwfAUFSNSJERicuHxksIWJUP/xAAZAQADAQEBAAAAAAAAAAAAAAAAAgMBBAX/xAAqEQACAQMEAwACAgEFAAAAAAAAAQIDERIEITFREzJBFCJhcbEFI0JSkf/aAAwDAQACEQMRAD8A08HfASxWqwRTTQ4pHYqnE4aGmxSTkvu30H3uWfBF5rg+PtKZLilKWT3OKUpZPchnJfdvoPvcjkvu30H3uUzWEucuxc5dkN5L7t9B97kcl92+g+9ymSEZy7DOXZDeS+7fQfe5HJfdvoPvcpkhGcuwzl2Q3kvu30H3uRyX3b6D73KZIRnLsM5dkN5L7t9B97kcl92+g+9ymaEZy7DOXZDOS+7fQfe5HJfdvoPvcpmhGcuwzl2Qzkvu30H3uRyX3b6D73KZoRnLsM5dkM5L7t9B97kcl92+g+9ymaEZy7DOXZDOS+7fQfe5HJfdvoPvcpmhGcuwzl2Qzkvu30H3uRyX3b6D73KZoRnLsM5dkM5L7t9B97kcl92+g+9ymaEZy7DOXZDOS+7fQfe5HJfdvoPvcpmhGcuwzl2Qzkvu30H3uRyX3b6D73KZrCM5dhnLshvJfdvoPvcjkvu30H3uUzQjOXYZy7IW7wY3aAf6Gw/icq73hGGyyNGQD3ADoBICt1JoeoqpF6eWl9o/tFdFBt3udFBt3uWH8EXmuD4+0pkob4IvNcHx9pTJc8/ZnPP2ZrIyoIzzBGRIOe4jMFRaKV0L3hspritHOnklkY1kQY7AGl1K86uLYGnVStcpLOxwo5jSK1oWg87+7Pb0rYytybGVuSOsv+VxacDGtfK2IA4sQLrJ/FYnGo0dzS2grrVKrhvJ81KljQ1sILTidI4vhZLixYhTN5GhrgPueiwHOg1roNaUr10yWv8ADsxB2BuJooHYRUDcDsCMlbg3JW4GW23tI2SRoLMDZI4sNHYzxkbX42mtMsRNKHJpzCSWS+JmsZE8sdK6KzuY7A414xshc1+ORvOAs73Yy4a6VyUgjsEbZHyYRjealxAJ8UMoDTIUaMl1ks7HCjmNIyyLQRlpruWqUbWsGStwReLhU8xNmMbQ2SzsljaM6ucGFwc8uAYG46kFo5pBxagPt0WiV4fxzA0tfhBBZz24QcWFr34DUltC78NdqVNsrASQxgJGEkNbUt/tOWnQtoYWsGFjQ0bmgAfILJOPxGNx+I6IXC0WyOPx3tb/ALiB+aQWjhHZmf8A6YuhoJSBGnOXCbHZCip4XFziGRDD/c91PoEjt1/2iTJlGDaW1z6KlNY6Y6Gs/liaoqopc/8AUHOzIycKn3FOn8tafw/U966o6TJXUic6GDs2LbReMUfjyNB3VqfkEkdf8f4Gvf0gAdohaTXPGRzmjPKqY7XYXRVLXUaNa0y3aoeklHctRpUX7XH119nZC49bmjvWf53vif7iw/qoi2+ANTmFr/O91T1Alc9onb+DS6JM/hKQc4DT/e2vyp+qerJamytD2GoPzB3EbCvNp7xc/RrvlRbWO3WiM4o2ubXWhbQ9YOR/PpQ0vglXQQcf02Z6chQyycK7QCBJC1w2kHCe5O9n4VQHJ5dGdzhWvUW1SWOCekrR5iPiE2fz+z+lHyf3JJab6LyREKNGsh3f6Qf1WqLYkdPUk7WFl+XlxLMiMZ06ANSfyS6B5LWlwo4gEjcaCoUPEJtDy1hLnZY5DWjR09OtApmmnHFJDV6caaUVz9MoQhTOc1k0PUVUi9PLS+0f2irbSaHqKqTenlpfaP7RXTp+WdOn5ZYfwRea4Pj7SmShvgi81wfH2lMlCfsyE/ZgmbhBantADHYcqkjXcBXZoU8KPXxIDJI0nMNaR1H/AJxfJEOTo0cVKrZjbcnCKVsnFynG01zPjDT5hTJrgRUGoOhC8pgtYbaRX/V+VP1Uu4NX0A7iXHIk8Wf/AE7vkmlH6des0qtnBf2SpCEntlsZE3E9wA2bSegDapnlpNuyFCZL+v5sAwsIdKdgzDel3ckU95yz1Df6Mf3u9/4fcmp1nazxBiO896oodno0NC7p1P8AwS2h4IxP1OZJ1J2pPEwHQZfvYlcd3l76u03fonuGytaMhnuTWueo2ojJBd7ddqXcTlRODLMNdFkyMC3EzM5XRCWStOw5Hq2KTOs41UbdbQMxvCk8kuICnz3Lt0v1Hn6x7piaVlerQdJTXwks5MQH9zhXqAJTxiGtOgD8k2cIbSGiNu/GT1ig/VWrejOeg/8AcRHbLczdoSwWFoWhtgCTy3huXnYo9bJip0TBsXCW1NAyCbrTeNdqbuPfIaRse87mgn8llgyS5Hc20V2JHeDuNyAWWXLbKYhZz1EtB+S5h72Gj2FhGwghZYyNaMnZM4Rtmj/DiG+mfvC5OvCQtcCcOp6k9Q3iNHLq8QyeNRNHYJq6JVcbohG1kNS0DM01O0u6SnRRi7LyELAwAOHXQ5796cG34DpGf/IKc477HkVNLUy2Q7PcAKk0A1JUN4QcIXB7eLya01rlnTaUpvK8HEHEepoy/wC1G7W+uRzLjQAaknQDpqnhTtyXpaZU/wBpck5uK8TaIC80BBc3LoANfqqt3p5aX2j+0Vae5bu4iAMzrQud0OIzHuVWL08tL7R/aKajbJ2IUrZyx4LD+CLzXB8faUwe4AEk0ABJO4Daod4I/NcHx/ml3CHhCxjJ2tDHNY1zZKyhhxFvk2DMudns0qFBq8mQcXKbsMHC7h+W/wBOyEVNCZCAcjQgtG/UUOfQFDIeEFrtDsT5hjDQ2uFoqBUgHKh8Y/NM8zi/M7TV3WcyTRdrDADlnSo03/sLoUUkejSgoPYexZ3uLXYuc3WmmfRuTrdzJHvAqxpaQcWLQjMEDXX8ljg/AA4j8JGh2Ho3La32UtfjjdhLCa7iN9Nv/aXE7ctiYN4RvY+jmiRpBpho0hwFTrsKYLXfQtDxITXY0Z83eM9u9coi90bZngBxGzIe75JucI24yAOcS4/7iMyPeFuCJU6UISyS3JK15oAFuB0V6FzY+tOoJfZgMzuWWLtmjGabEqByqkzJw41WLXaKCgWinC3WrUBNjrWa6rlbrTTr+pJTtcvBMygSWkubXMRDIjcXnYegaJbpck6taNNbiBtoLiGjOppln15fNSx95tY2laHQA1r8kuu+7YoBSNgbvOZJ6ycylJA6OvJUpahwvijzK1fytWQyfzA60dTfhcBTfVR/hHeLXOiII0e2o2aEfkpyZQEkeyOteLZWta4RWu9Xdac4tNWNpJqWTRBIbNPIaMiea6EtIHzKdLJwSmd5WRrBubzj88gFKHWxcXW071zuEvli06tV8WQmsnBSzMzLTIf9Zr9BQJ6hja0UaA0bgAPyTS68Xb1g3qd6R0ZvlnNKnUlyx5XK02ZkjS17Q4HYQmZ16u2LUWyU6An5rFQfZioNfTS0cD4j4j3t6MiPyr9U0zcEJRXC+M/ER+id5bNaH7x70kPBeV9cUlK9KZQtzI6I1akeZkft1gngFZGFra0xBzSK9bSV0s954QM08HgEx2bpXV6AnKz8FWNaG8Y806GV+dEZQX0rHWRtuyFW23Emp1Og2/8AA6VK+D0dmYGvrjlpqWnI7cAOnWnKz8G7O3PAXO/ucan6UATlDZWM8VoHuWSqRasc1bUKatubF1Wk0IyOqqVenlpfaP7RVt5ND1FVIvTy0vtH9oraHLEocs958HkxZcjC1xa7DJhIFTjqcNBQ1NegrzK86OkeQCCXAuxZmpzIJ66n3r1rwR+a4Pj/ADK8t4WWps1smfEC1uKpqdHUo8dIq00RBq7Q9F/tJDfzieaaAU9/v9ycLNJShpnvOz3DYmkWnYP2di7QTk/vbu6VU6UyZXVbgGYq8466Z9SzZLwq7r1UXMxGWLLLZmsWK2YXVJ2nX6BKy8Z/CdWu8BgDRoAk922Hjw9zqhoFBTadSc0wvtBOuwVUou20NMTYzUZAa65Z6LU+yjXR1htOENz8ZtRWgPURvSp9uwQuIzKQC5GGlHGg0G7pGiUi5ThpxjiP9oSv+B48bnSw2wYAd4H1XC2W3NZZdDmCjXn3j/lJm3W58rWOdha80L9o20A3mlPelu7g9lcknBG5w6lpkFSfJg6NGmPrOdFK3vokbZQ1oa0UAAAA3DIBaYnHQFN4k3eR5MoZScpMUvnXB062jspPjfJKmRAaBDqxjshXVjHZCHC46ArIsjjrQJfRZU3Xfwm67+Df/Lt7lkXY3aT9EvQkdWfYnln2If5XH0/NdWWGMfhCUoWOcn9Mc5P6aNiaNGj5BbhCEt2LdghCFhhhZQhAAhCEAayaHqKqRenlpfaP7RVt5ND1FVIvTy0vtH9orp0/LOnT8ssN4Ix/9XD8f5qF+EDgs6yvfNGAIXubTMVDjsopr4IvNcHx9pLeH9yfxNldTx46yN8bOgzFBqdyRO02LCWNQ8Kjgocxu6iT0dS58bmcO46bxr9FvI5/OJDgdCCCKddepL7u4OyyQGYBwArQ0NKDWp2K9jtuhEBliJ20/fyWHOqK6Z1+i7fwkpAJjdQ6c3U7Kb0si4P2h7gwwvZuBY8VGeYyWhlYHXsMOHC2paG1pTfU02lOvBGyWmfmxnEBkK6LazcBZ2UMkbhXZ0dNFMuCrXWUkBnNOzastdbGutK36iG0WK2Q5vgcRvZQ/QZraycJKZEioyIdkfqvQ7Nag/TLoUe4W8HGTUe0AOrnlr0qUb5WexlPVyvjOI1xcIGHUUSixR/xE8dPEDsTupuYzG84Ux2fgq7FTZ+9F6LddiZFG1rG4RQV3k7yUVE4q49bVKMP1W7FTWAbFlZQoNtnkttghCwsMMoWrHg6EHqK2QbawIQhBgivq28RZ5pgATHG94BNAS1pIBOwZa7EiM8sIh42USY3kPcIwwBohkkcGgEkCrAcyTRPEkYcC1wBaQQQdCDkQRtBSGG5YWhoDXUa5rm1kldhLQWjCXOJAo5wpoQdE8Wvo8WlyJGX6ThaYHte/ii1pczMSh5aSa0aRxbgRnqKVXODhGHuo2NxJZCWs5gOKR8rHCuLIN4h9chk2oroF9luaGMgsZQjBQlzzQMDhG0VOTWiR9G6DEcln+TQ+jpk0VDngjC90jaEGoIdI81Gea28ejbx6M2y3GNjXGMlznxswBzcnPIA5xyoKivQmtnCF3GOrE7A1rA8VZijcZnwPcf7wMAOWwbzROltu1skbI8TgGvjdXE/EcDg4c+uLUa1RFdELWlrYwAaVzdnR7pQTnmcb3urqS41QnFLcE4pCCThI0GUcWTxedQeaWiTinPLqUaGnM60z3FdY7+a6UMbG4jE2MvFCA5zGvrlqyj2gu0qfeu7bkhBJa1zSQRVssooC7jCGUdzBiFaNpt2Ley3TDEQY2YKADC1zw3mtDGksBwkhoDQSK0AGwUG4A3AWrKwsqZM1k0PUVUi9PLS+0f2irbyaHqKqRenlpfaP7RXTp+WdOn5ZYfwRea4Pj7SmShvgi81wfH2lMlCfsyE/ZiW0XdFI4OfExzho5zWkj5rsYW4cOEYdMNBSnVouiEpl2JYbviacTY2B28NbVKihCAMLR0TTqB8l0QtTa4BNrg0EY3BbYRuWULc5dm5y7NcA3BZWULG2+TG2+QQhYWGGUw3zeTmyCOtG0BO89FUrvK+GRZDnv8A7QfzOxRZ8clomrUFztg0aFSmt7s79LQd85rYeuDk73SS5c3FzeqmSkSR3ZYRE2lanaaJYsm03sQ1NRTndAhCwkOcEkdecQdhxivRmB1nYmy/rwJdxMZz/G4bBsb0HamW00j096dR7PR0+iU45TfJOGurmMwsqE3Xe8jG4m85u4/onue+2uhD49cQDm7RkSQjDclV0U4SsuOx6WUium2CWOueRwmu/Wv1S1K1Z2OWUXFtMEIQsFBCEIA1k0PUVUi9PLS+0f2irbyaHqKqRenlpfaP7RXTp+WdOn5ZYfwRea4Pj7SmShvgi81wfH2lMlCfsyE/ZghCEooIQhAAhCEACEIQAIWAkttvBkWpqf7RqgaMXJ2iKXvAFSaAbVHrzvB8lQ04Gb9p7gkdut0kvjHA3Y0fqkkcsk5ETBXe7YBvVFGx62n0ipLOpz/g72Cz8Y7BGP8Ac46DvKlFgsDYhzcydXHUouywtgjDG9ZO87SlaWUji1OpdR2XBhZWrngLKMXa5zYtK5lIr3tnExOcM3aNG9x0Se8b+iiyqXu2hlDSm86DqUeit7rbIHEYY25NbWvW53T0bEKLZ00NLKck5LYUWGz8WwucaudUknaTma/JNF4tfKQxmb3nC3rIP/afb0flQbFFbVeb4HtfGRiBIFRUZjMU6lVnsu+LcRdcbgW8WRRzOaQciCMjULtbLIRzm6qPWu/pXTca7DiwgHC3DUDQneU+WC8xLQg5ihp09KOTIttK5KuCYP8ADgkUJc4/p+ieVF7HNMGl5kJJPiNa2nuqE4fz1kY/rHCfcT1Ub1JZU3yeVqNNPJyW48ITL/8AKLPkcTqEE1wOy6DlVOlktLZWNkYatcKg9Cm01yckoSj7Kx2QhCwQ1k0PUVUi9PLS+0f2irbyaHqKqRenlpfaP7RXTp+WdOn5ZYfwRea4Pj7SmShvgi81wfH2lMlCfsyE/ZghCEooIQhAAhCEAC0lkDQSdAt0y35bsD2t2Urv/ei1K7LUKXkmomtutEsgOHmN6+cevco/PjZWja9JKU269DTXCOok/JNcNva4nFi96tZLg92nSjBWRvZ3iRx49zmtGjWAEu3jEfFUpu287IxuBj2xjc/m/V2p96jGBpPNWzLC13jJWrk6+nVXlsmT73gArx0fue0/INqUgtHCmFpo3E/poWjqqe5RS1XcG5tP76lpCNtKU2juWYpEYf6fTW7bZJGcKKkEQ4W7STU/pROc0Tp2CkhwnOjcsQ/tJrX5FR2zysewg5OH7yXa5bx4l9MywnMCuR3juV4STdpDVdOrXj8O9s4NxujIY0gkDVzsjlUVruJXK77KYQWluEjYQnyW9WknBGXVA1oKEbRqmm2zzzc0gNDa0IGdN1TUkJ6mPw2i6n/LgQXjastFDrzc4vaGsc7XQE5nIKbC7G/iNT0pQOKZrRQR0u1rEDsXB+eU4nNLQdmnzJ/RSaw3ILNmaZjp196c33y3RgqejuXGSKabWjB/qP6J7t8EsVHds63daqOLScnfTd1Jpvs5YGtjAqagc51B+IuPWn2x3NCznSPx9GYCbb4scYlDoXDC+tRucP0KLtk41oSnihqsmTTupl79y9AuSHBBE2taMHf+q8/fYiXxwg+O8Z7hqcupelwxBjQ0aAAfLJJV4Rya6XCN0IQoHnGsmh6iqkXp5aX2j+0VbeTQ9RVSL08tL7R/aK6dPyzp0/LLD+CLzXB8faUyUN8EXmuD4+0pkoT9mQn7MEIQlFBCFhwNDTWmXWgBDfF7R2ZmKQ03ACpKhR8JVH+SBbuBofqorwutUptL43uxFrqc01FT+S1uq6Ha5E5bdOpdMaaS3PQpaeLW+5PncJ5Z2/0mcUNpcQXe6mQRCMi97i5wpUkknXPVNEdjwNo7Np1pX5dCxY2O5zKuwA6mvi7ATtTxppHbCKpbRQWuGV02JjhgIBa2mZI8YVrSuRyonCZ0csAq2j2bdNN6TyUJwtaQ3DRwAOZGYcCNDX81ysd3PBfjILaAA51IA1dX8SZpWHUnc2sLKOFNqkr4aNzaovcbHPmAGYYCK9NaD8lMGQHaVJIpKTY0tu0Pzdt2Lq24GdXvKWSzNYcjoktqvkNFa0C2yMuzeO4mNz161kmOPd7lGbfwoGlSdwCZbRe8jqnJo3lZ/QX7Jpar9awV2dKan8KHOJwNJ6RQD5lRyzTxZOlONx3kUHeU4i/RTDFHUdAACoqfbOaep/6o1t99PAqRT39y5XfO6U5k06ECwyzmr8huUkum48NAAmwiiTrzf073TFhGQp0p5jseJdrJdtNcuhOLGgaKcqyjwcs6yX8jebpaRmkVp4MMecnuCf0KPmkR80xpuy4IoX4xie+lMTzUgf6dydkIU22+RJScndghCFgprJoeoqpF6eWl9o/tFW3k0PUVUi9PLS+0f2iunT8s6dPyyw/gi81wfH2lMlDfBF5rg+PtKZKE/ZkJ+zBCEJRQUS8IFsdHG3BK9lag4dvWVLV5/wCFSUhrG1o2jid9TSipTV5FqCvNHm8k5c6prXVxJrU7+tK47VKT/SdQDdSnvyTfFKGZ0qD06hLLDM1jsQ8WoyO/auo9FM9JuScywhxGeYPWMj+ixekbmtAbkN40rsqkt23tGB4wFQK9CXWy2tIoKEHdn1JvhbcR3Va3Ry4HEEFuIOAyO8HcRuXK+7/Daime4JJLeFNNmVe9Rq1WnEXO2E0HSSdiV7heyHK576LH1rTFU03lSFvCEHKpSbg5wT/iIy5xAHVVLrRwDeD/AE5BTpJ/VTeKdrkVq4p2kI5rQZM+MwjbpVR+8y0OzeSOnU9QCkw4DWg6ygDrP6JfYeAEbTWR2I/vaUJxXLCesh8IDDE95/pspXae5O1l4MSPpjJPz/Jel2O44Y/FYOs5peyMDQAe4LPNFcI5J6psgdi4F7cIHSU9WXgq1upCkiykdaRF1pMQWa6o2bKpa1oGgosrKm5N8sm5N8ghCwlFMoQhAAhYQgDKFhCAMSaHqKqRenlpfaP7RVt5ND1FVIvTy0vtH9orp0/LOnT8ssP4IvNcHx9pTJQ3wRea4Pj7SmShP2ZCfswQhCUUF5X4Tba7jSxwFA0UpuOa9UXnPhDup8kmJkbiKAVwkivWq0vYvp3aZ52wtcMJAFP3VcHsLSNo1/YXe12B8Ro9tAff7sSGzvZlQ03U1XVwdtxVd04GpJcnSC8MLXVdlrT9UxRte92QNdwH0z0XVl3Sk5xu2e5ZYdVLHS1XmXZMOX7qnLg5dL7RI1tCQNDsASq4eBUs7gXAtbtcV6pc10R2ZgawZ0zdtKSc1H+yFXUWVvp2u6xthYGN0A+u1KlhZXK3fc4G7ghCFhgIQhAAoFc13ufa7dMWxFsdpmGJxl41v9FhAZQ4MNXbR+J3Qp4hMnYZOx43dE0f8rnLZLMZhYHkiN8pnB5uIyhxoKZVptosvkxR2hsTontc67gOIfKYMRtGFzXlxLmyGorQnm7F7EGjcs0T+QfyHlliL47RHG+kLxeDAbMxzy1jP4eXC9rn+O2TDirQCo0qCgX5DJcPFMtDHTsgiL24+e0CVgcX0NQBUV616nRFFmf8GZ/wRPgpJFxE5hfZ3UrX+Dc99OaS3yjjz8jTZmFB7NaQ2zWxkb+M/wAC8uljdMKPa7/MxyV4u0ZnNrs6HLReyAIohTtcFOx5fZ7TAI43NkspAtNnMhsz5XUZhkJ43E47nabikP8Ahp7PbZ7LIwSus72wWWKQlzYWkOdLIyteNNNPwig1Xr2FAC3yG+Q8v4RW9tpNsks7+MiLbuja4OdgMnHEvZUdBaDTPNIb0Loo7QyTi4C222EOs+OXiY4zUGUvJq6OQVLiKUw0pWq9eojCsVSxiqWGDgi6M2Y8U6zuGJ9TZ3PcytBteScVKVVZr08tL7R/aKtvJoeoqpF6eWl9o/tFVocsrQ5Z7R4NuGVis93xRTWhrHtxVaa5VKlHKJdvrbPr3KsZQndBN3GdBN3LOcol2+ts+vcjlEu31tn17lWNCz8ePYeCJZzlEu31tn17lpJ4QLscKG1Mp7+5VmQjwLsPAuywVo4RXS7/ADbPke5JX3tdJ1tkZ62krwdCpi+ymL7PeI72ukf5xn/iQl1n4T3U3/NsPuKrygIxfYYvss0zwg3YBQWpgHv7ltyiXb62z69yrGhT8C7J+BdlnOUS7fW2fXuRyiXb62z69yrGhH48ew8ESznKJdvrbPr3I5RLt9bZ9e5VjQj8ePYeCJZzlEu31tn17kcol2+ts+vcqxoR+PHsPBEs5yiXb62z69yOUS7fW2fXuVY0I/Hj2HgiWc5RLt9bZ9e5HKJdvrbPr3KsaEfjx7DwRLOcol2+ts+vcjlEu31tn17lWNCPx49h4IlnOUS7fW2fXuRyiXb62z69yrGhH48ew8ESznKJdvrbPr3I5RLt9bZ9e5VjQj8ePYeCJZzlEu31tn17kcol2+ts+vcqxoR+PHsPBEs0/wAId3UP+KZod/cq3Xg8OlkcMwXvIPQXEhJwu0WieFNQ4HhTUO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3796" name="AutoShape 4" descr="data:image/jpeg;base64,/9j/4AAQSkZJRgABAQAAAQABAAD/2wCEAAkGBxQSEhUUExMWFRUXFhUXGBUYFxQaGxgVGBocFhUUFhgYHyggGBolIBQUITEhJSksLi4uFx80ODMsNygtLisBCgoKDg0OGhAQGysmHyUsNywsLDQuNywsLCwsNCwsLCwsLCwsLCwsLCwsLCwsLCwsLCwsLCwsLCwsLCwsLCwsLP/AABEIAMkA+wMBIgACEQEDEQH/xAAcAAABBAMBAAAAAAAAAAAAAAAABAUGCAECAwf/xABGEAABAwEFAggMBAQGAgMAAAABAAIDEQQFEiExQVEGExciYXGy0QcyMzVTVHOBgpGhokKxwfAUFSNSJERicuHxksIWJUP/xAAZAQADAQEBAAAAAAAAAAAAAAAAAgMBBAX/xAAqEQACAQMEAwACAgEFAAAAAAAAAQIDERIEITFREzJBFCJhcbEFI0JSkf/aAAwDAQACEQMRAD8A08HfASxWqwRTTQ4pHYqnE4aGmxSTkvu30H3uWfBF5rg+PtKZLilKWT3OKUpZPchnJfdvoPvcjkvu30H3uUzWEucuxc5dkN5L7t9B97kcl92+g+9ymSEZy7DOXZDeS+7fQfe5HJfdvoPvcpkhGcuwzl2Q3kvu30H3uRyX3b6D73KZIRnLsM5dkN5L7t9B97kcl92+g+9ymaEZy7DOXZDOS+7fQfe5HJfdvoPvcpmhGcuwzl2Qzkvu30H3uRyX3b6D73KZoRnLsM5dkM5L7t9B97kcl92+g+9ymaEZy7DOXZDOS+7fQfe5HJfdvoPvcpmhGcuwzl2Qzkvu30H3uRyX3b6D73KZoRnLsM5dkM5L7t9B97kcl92+g+9ymaEZy7DOXZDOS+7fQfe5HJfdvoPvcpmhGcuwzl2Qzkvu30H3uRyX3b6D73KZrCM5dhnLshvJfdvoPvcjkvu30H3uUzQjOXYZy7IW7wY3aAf6Gw/icq73hGGyyNGQD3ADoBICt1JoeoqpF6eWl9o/tFdFBt3udFBt3uWH8EXmuD4+0pkob4IvNcHx9pTJc8/ZnPP2ZrIyoIzzBGRIOe4jMFRaKV0L3hspritHOnklkY1kQY7AGl1K86uLYGnVStcpLOxwo5jSK1oWg87+7Pb0rYytybGVuSOsv+VxacDGtfK2IA4sQLrJ/FYnGo0dzS2grrVKrhvJ81KljQ1sILTidI4vhZLixYhTN5GhrgPueiwHOg1roNaUr10yWv8ADsxB2BuJooHYRUDcDsCMlbg3JW4GW23tI2SRoLMDZI4sNHYzxkbX42mtMsRNKHJpzCSWS+JmsZE8sdK6KzuY7A414xshc1+ORvOAs73Yy4a6VyUgjsEbZHyYRjealxAJ8UMoDTIUaMl1ks7HCjmNIyyLQRlpruWqUbWsGStwReLhU8xNmMbQ2SzsljaM6ucGFwc8uAYG46kFo5pBxagPt0WiV4fxzA0tfhBBZz24QcWFr34DUltC78NdqVNsrASQxgJGEkNbUt/tOWnQtoYWsGFjQ0bmgAfILJOPxGNx+I6IXC0WyOPx3tb/ALiB+aQWjhHZmf8A6YuhoJSBGnOXCbHZCip4XFziGRDD/c91PoEjt1/2iTJlGDaW1z6KlNY6Y6Gs/liaoqopc/8AUHOzIycKn3FOn8tafw/U966o6TJXUic6GDs2LbReMUfjyNB3VqfkEkdf8f4Gvf0gAdohaTXPGRzmjPKqY7XYXRVLXUaNa0y3aoeklHctRpUX7XH119nZC49bmjvWf53vif7iw/qoi2+ANTmFr/O91T1Alc9onb+DS6JM/hKQc4DT/e2vyp+qerJamytD2GoPzB3EbCvNp7xc/RrvlRbWO3WiM4o2ubXWhbQ9YOR/PpQ0vglXQQcf02Z6chQyycK7QCBJC1w2kHCe5O9n4VQHJ5dGdzhWvUW1SWOCekrR5iPiE2fz+z+lHyf3JJab6LyREKNGsh3f6Qf1WqLYkdPUk7WFl+XlxLMiMZ06ANSfyS6B5LWlwo4gEjcaCoUPEJtDy1hLnZY5DWjR09OtApmmnHFJDV6caaUVz9MoQhTOc1k0PUVUi9PLS+0f2irbSaHqKqTenlpfaP7RXTp+WdOn5ZYfwRea4Pj7SmShvgi81wfH2lMlCfsyE/ZgmbhBantADHYcqkjXcBXZoU8KPXxIDJI0nMNaR1H/AJxfJEOTo0cVKrZjbcnCKVsnFynG01zPjDT5hTJrgRUGoOhC8pgtYbaRX/V+VP1Uu4NX0A7iXHIk8Wf/AE7vkmlH6des0qtnBf2SpCEntlsZE3E9wA2bSegDapnlpNuyFCZL+v5sAwsIdKdgzDel3ckU95yz1Df6Mf3u9/4fcmp1nazxBiO896oodno0NC7p1P8AwS2h4IxP1OZJ1J2pPEwHQZfvYlcd3l76u03fonuGytaMhnuTWueo2ojJBd7ddqXcTlRODLMNdFkyMC3EzM5XRCWStOw5Hq2KTOs41UbdbQMxvCk8kuICnz3Lt0v1Hn6x7piaVlerQdJTXwks5MQH9zhXqAJTxiGtOgD8k2cIbSGiNu/GT1ig/VWrejOeg/8AcRHbLczdoSwWFoWhtgCTy3huXnYo9bJip0TBsXCW1NAyCbrTeNdqbuPfIaRse87mgn8llgyS5Hc20V2JHeDuNyAWWXLbKYhZz1EtB+S5h72Gj2FhGwghZYyNaMnZM4Rtmj/DiG+mfvC5OvCQtcCcOp6k9Q3iNHLq8QyeNRNHYJq6JVcbohG1kNS0DM01O0u6SnRRi7LyELAwAOHXQ5796cG34DpGf/IKc477HkVNLUy2Q7PcAKk0A1JUN4QcIXB7eLya01rlnTaUpvK8HEHEepoy/wC1G7W+uRzLjQAaknQDpqnhTtyXpaZU/wBpck5uK8TaIC80BBc3LoANfqqt3p5aX2j+0Vae5bu4iAMzrQud0OIzHuVWL08tL7R/aKajbJ2IUrZyx4LD+CLzXB8faUwe4AEk0ABJO4Daod4I/NcHx/ml3CHhCxjJ2tDHNY1zZKyhhxFvk2DMudns0qFBq8mQcXKbsMHC7h+W/wBOyEVNCZCAcjQgtG/UUOfQFDIeEFrtDsT5hjDQ2uFoqBUgHKh8Y/NM8zi/M7TV3WcyTRdrDADlnSo03/sLoUUkejSgoPYexZ3uLXYuc3WmmfRuTrdzJHvAqxpaQcWLQjMEDXX8ljg/AA4j8JGh2Ho3La32UtfjjdhLCa7iN9Nv/aXE7ctiYN4RvY+jmiRpBpho0hwFTrsKYLXfQtDxITXY0Z83eM9u9coi90bZngBxGzIe75JucI24yAOcS4/7iMyPeFuCJU6UISyS3JK15oAFuB0V6FzY+tOoJfZgMzuWWLtmjGabEqByqkzJw41WLXaKCgWinC3WrUBNjrWa6rlbrTTr+pJTtcvBMygSWkubXMRDIjcXnYegaJbpck6taNNbiBtoLiGjOppln15fNSx95tY2laHQA1r8kuu+7YoBSNgbvOZJ6ycylJA6OvJUpahwvijzK1fytWQyfzA60dTfhcBTfVR/hHeLXOiII0e2o2aEfkpyZQEkeyOteLZWta4RWu9Xdac4tNWNpJqWTRBIbNPIaMiea6EtIHzKdLJwSmd5WRrBubzj88gFKHWxcXW071zuEvli06tV8WQmsnBSzMzLTIf9Zr9BQJ6hja0UaA0bgAPyTS68Xb1g3qd6R0ZvlnNKnUlyx5XK02ZkjS17Q4HYQmZ16u2LUWyU6An5rFQfZioNfTS0cD4j4j3t6MiPyr9U0zcEJRXC+M/ER+id5bNaH7x70kPBeV9cUlK9KZQtzI6I1akeZkft1gngFZGFra0xBzSK9bSV0s954QM08HgEx2bpXV6AnKz8FWNaG8Y806GV+dEZQX0rHWRtuyFW23Emp1Og2/8AA6VK+D0dmYGvrjlpqWnI7cAOnWnKz8G7O3PAXO/ucan6UATlDZWM8VoHuWSqRasc1bUKatubF1Wk0IyOqqVenlpfaP7RVt5ND1FVIvTy0vtH9oraHLEocs958HkxZcjC1xa7DJhIFTjqcNBQ1NegrzK86OkeQCCXAuxZmpzIJ66n3r1rwR+a4Pj/ADK8t4WWps1smfEC1uKpqdHUo8dIq00RBq7Q9F/tJDfzieaaAU9/v9ycLNJShpnvOz3DYmkWnYP2di7QTk/vbu6VU6UyZXVbgGYq8466Z9SzZLwq7r1UXMxGWLLLZmsWK2YXVJ2nX6BKy8Z/CdWu8BgDRoAk922Hjw9zqhoFBTadSc0wvtBOuwVUou20NMTYzUZAa65Z6LU+yjXR1htOENz8ZtRWgPURvSp9uwQuIzKQC5GGlHGg0G7pGiUi5ThpxjiP9oSv+B48bnSw2wYAd4H1XC2W3NZZdDmCjXn3j/lJm3W58rWOdha80L9o20A3mlPelu7g9lcknBG5w6lpkFSfJg6NGmPrOdFK3vokbZQ1oa0UAAAA3DIBaYnHQFN4k3eR5MoZScpMUvnXB062jspPjfJKmRAaBDqxjshXVjHZCHC46ArIsjjrQJfRZU3Xfwm67+Df/Lt7lkXY3aT9EvQkdWfYnln2If5XH0/NdWWGMfhCUoWOcn9Mc5P6aNiaNGj5BbhCEt2LdghCFhhhZQhAAhCEAayaHqKqRenlpfaP7RVt5ND1FVIvTy0vtH9orp0/LOnT8ssN4Ix/9XD8f5qF+EDgs6yvfNGAIXubTMVDjsopr4IvNcHx9pLeH9yfxNldTx46yN8bOgzFBqdyRO02LCWNQ8Kjgocxu6iT0dS58bmcO46bxr9FvI5/OJDgdCCCKddepL7u4OyyQGYBwArQ0NKDWp2K9jtuhEBliJ20/fyWHOqK6Z1+i7fwkpAJjdQ6c3U7Kb0si4P2h7gwwvZuBY8VGeYyWhlYHXsMOHC2paG1pTfU02lOvBGyWmfmxnEBkK6LazcBZ2UMkbhXZ0dNFMuCrXWUkBnNOzastdbGutK36iG0WK2Q5vgcRvZQ/QZraycJKZEioyIdkfqvQ7Nag/TLoUe4W8HGTUe0AOrnlr0qUb5WexlPVyvjOI1xcIGHUUSixR/xE8dPEDsTupuYzG84Ux2fgq7FTZ+9F6LddiZFG1rG4RQV3k7yUVE4q49bVKMP1W7FTWAbFlZQoNtnkttghCwsMMoWrHg6EHqK2QbawIQhBgivq28RZ5pgATHG94BNAS1pIBOwZa7EiM8sIh42USY3kPcIwwBohkkcGgEkCrAcyTRPEkYcC1wBaQQQdCDkQRtBSGG5YWhoDXUa5rm1kldhLQWjCXOJAo5wpoQdE8Wvo8WlyJGX6ThaYHte/ii1pczMSh5aSa0aRxbgRnqKVXODhGHuo2NxJZCWs5gOKR8rHCuLIN4h9chk2oroF9luaGMgsZQjBQlzzQMDhG0VOTWiR9G6DEcln+TQ+jpk0VDngjC90jaEGoIdI81Gea28ejbx6M2y3GNjXGMlznxswBzcnPIA5xyoKivQmtnCF3GOrE7A1rA8VZijcZnwPcf7wMAOWwbzROltu1skbI8TgGvjdXE/EcDg4c+uLUa1RFdELWlrYwAaVzdnR7pQTnmcb3urqS41QnFLcE4pCCThI0GUcWTxedQeaWiTinPLqUaGnM60z3FdY7+a6UMbG4jE2MvFCA5zGvrlqyj2gu0qfeu7bkhBJa1zSQRVssooC7jCGUdzBiFaNpt2Ley3TDEQY2YKADC1zw3mtDGksBwkhoDQSK0AGwUG4A3AWrKwsqZM1k0PUVUi9PLS+0f2irbyaHqKqRenlpfaP7RXTp+WdOn5ZYfwRea4Pj7SmShvgi81wfH2lMlCfsyE/ZiW0XdFI4OfExzho5zWkj5rsYW4cOEYdMNBSnVouiEpl2JYbviacTY2B28NbVKihCAMLR0TTqB8l0QtTa4BNrg0EY3BbYRuWULc5dm5y7NcA3BZWULG2+TG2+QQhYWGGUw3zeTmyCOtG0BO89FUrvK+GRZDnv8A7QfzOxRZ8clomrUFztg0aFSmt7s79LQd85rYeuDk73SS5c3FzeqmSkSR3ZYRE2lanaaJYsm03sQ1NRTndAhCwkOcEkdecQdhxivRmB1nYmy/rwJdxMZz/G4bBsb0HamW00j096dR7PR0+iU45TfJOGurmMwsqE3Xe8jG4m85u4/onue+2uhD49cQDm7RkSQjDclV0U4SsuOx6WUium2CWOueRwmu/Wv1S1K1Z2OWUXFtMEIQsFBCEIA1k0PUVUi9PLS+0f2irbyaHqKqRenlpfaP7RXTp+WdOn5ZYfwRea4Pj7SmShvgi81wfH2lMlCfsyE/ZghCEooIQhAAhCEACEIQAIWAkttvBkWpqf7RqgaMXJ2iKXvAFSaAbVHrzvB8lQ04Gb9p7gkdut0kvjHA3Y0fqkkcsk5ETBXe7YBvVFGx62n0ipLOpz/g72Cz8Y7BGP8Ac46DvKlFgsDYhzcydXHUouywtgjDG9ZO87SlaWUji1OpdR2XBhZWrngLKMXa5zYtK5lIr3tnExOcM3aNG9x0Se8b+iiyqXu2hlDSm86DqUeit7rbIHEYY25NbWvW53T0bEKLZ00NLKck5LYUWGz8WwucaudUknaTma/JNF4tfKQxmb3nC3rIP/afb0flQbFFbVeb4HtfGRiBIFRUZjMU6lVnsu+LcRdcbgW8WRRzOaQciCMjULtbLIRzm6qPWu/pXTca7DiwgHC3DUDQneU+WC8xLQg5ihp09KOTIttK5KuCYP8ADgkUJc4/p+ieVF7HNMGl5kJJPiNa2nuqE4fz1kY/rHCfcT1Ub1JZU3yeVqNNPJyW48ITL/8AKLPkcTqEE1wOy6DlVOlktLZWNkYatcKg9Cm01yckoSj7Kx2QhCwQ1k0PUVUi9PLS+0f2irbyaHqKqRenlpfaP7RXTp+WdOn5ZYfwRea4Pj7SmShvgi81wfH2lMlCfsyE/ZghCEooIQhAAhCEAC0lkDQSdAt0y35bsD2t2Urv/ei1K7LUKXkmomtutEsgOHmN6+cevco/PjZWja9JKU269DTXCOok/JNcNva4nFi96tZLg92nSjBWRvZ3iRx49zmtGjWAEu3jEfFUpu287IxuBj2xjc/m/V2p96jGBpPNWzLC13jJWrk6+nVXlsmT73gArx0fue0/INqUgtHCmFpo3E/poWjqqe5RS1XcG5tP76lpCNtKU2juWYpEYf6fTW7bZJGcKKkEQ4W7STU/pROc0Tp2CkhwnOjcsQ/tJrX5FR2zysewg5OH7yXa5bx4l9MywnMCuR3juV4STdpDVdOrXj8O9s4NxujIY0gkDVzsjlUVruJXK77KYQWluEjYQnyW9WknBGXVA1oKEbRqmm2zzzc0gNDa0IGdN1TUkJ6mPw2i6n/LgQXjastFDrzc4vaGsc7XQE5nIKbC7G/iNT0pQOKZrRQR0u1rEDsXB+eU4nNLQdmnzJ/RSaw3ILNmaZjp196c33y3RgqejuXGSKabWjB/qP6J7t8EsVHds63daqOLScnfTd1Jpvs5YGtjAqagc51B+IuPWn2x3NCznSPx9GYCbb4scYlDoXDC+tRucP0KLtk41oSnihqsmTTupl79y9AuSHBBE2taMHf+q8/fYiXxwg+O8Z7hqcupelwxBjQ0aAAfLJJV4Rya6XCN0IQoHnGsmh6iqkXp5aX2j+0VbeTQ9RVSL08tL7R/aK6dPyzp0/LLD+CLzXB8faUyUN8EXmuD4+0pkoT9mQn7MEIQlFBCFhwNDTWmXWgBDfF7R2ZmKQ03ACpKhR8JVH+SBbuBofqorwutUptL43uxFrqc01FT+S1uq6Ha5E5bdOpdMaaS3PQpaeLW+5PncJ5Z2/0mcUNpcQXe6mQRCMi97i5wpUkknXPVNEdjwNo7Np1pX5dCxY2O5zKuwA6mvi7ATtTxppHbCKpbRQWuGV02JjhgIBa2mZI8YVrSuRyonCZ0csAq2j2bdNN6TyUJwtaQ3DRwAOZGYcCNDX81ysd3PBfjILaAA51IA1dX8SZpWHUnc2sLKOFNqkr4aNzaovcbHPmAGYYCK9NaD8lMGQHaVJIpKTY0tu0Pzdt2Lq24GdXvKWSzNYcjoktqvkNFa0C2yMuzeO4mNz161kmOPd7lGbfwoGlSdwCZbRe8jqnJo3lZ/QX7Jpar9awV2dKan8KHOJwNJ6RQD5lRyzTxZOlONx3kUHeU4i/RTDFHUdAACoqfbOaep/6o1t99PAqRT39y5XfO6U5k06ECwyzmr8huUkum48NAAmwiiTrzf073TFhGQp0p5jseJdrJdtNcuhOLGgaKcqyjwcs6yX8jebpaRmkVp4MMecnuCf0KPmkR80xpuy4IoX4xie+lMTzUgf6dydkIU22+RJScndghCFgprJoeoqpF6eWl9o/tFW3k0PUVUi9PLS+0f2iunT8s6dPyyw/gi81wfH2lMlDfBF5rg+PtKZKE/ZkJ+zBCEJRQUS8IFsdHG3BK9lag4dvWVLV5/wCFSUhrG1o2jid9TSipTV5FqCvNHm8k5c6prXVxJrU7+tK47VKT/SdQDdSnvyTfFKGZ0qD06hLLDM1jsQ8WoyO/auo9FM9JuScywhxGeYPWMj+ixekbmtAbkN40rsqkt23tGB4wFQK9CXWy2tIoKEHdn1JvhbcR3Va3Ry4HEEFuIOAyO8HcRuXK+7/Daime4JJLeFNNmVe9Rq1WnEXO2E0HSSdiV7heyHK576LH1rTFU03lSFvCEHKpSbg5wT/iIy5xAHVVLrRwDeD/AE5BTpJ/VTeKdrkVq4p2kI5rQZM+MwjbpVR+8y0OzeSOnU9QCkw4DWg6ygDrP6JfYeAEbTWR2I/vaUJxXLCesh8IDDE95/pspXae5O1l4MSPpjJPz/Jel2O44Y/FYOs5peyMDQAe4LPNFcI5J6psgdi4F7cIHSU9WXgq1upCkiykdaRF1pMQWa6o2bKpa1oGgosrKm5N8sm5N8ghCwlFMoQhAAhYQgDKFhCAMSaHqKqRenlpfaP7RVt5ND1FVIvTy0vtH9orp0/LOnT8ssP4IvNcHx9pTJQ3wRea4Pj7SmShP2ZCfswQhCUUF5X4Tba7jSxwFA0UpuOa9UXnPhDup8kmJkbiKAVwkivWq0vYvp3aZ52wtcMJAFP3VcHsLSNo1/YXe12B8Ro9tAff7sSGzvZlQ03U1XVwdtxVd04GpJcnSC8MLXVdlrT9UxRte92QNdwH0z0XVl3Sk5xu2e5ZYdVLHS1XmXZMOX7qnLg5dL7RI1tCQNDsASq4eBUs7gXAtbtcV6pc10R2ZgawZ0zdtKSc1H+yFXUWVvp2u6xthYGN0A+u1KlhZXK3fc4G7ghCFhgIQhAAoFc13ufa7dMWxFsdpmGJxl41v9FhAZQ4MNXbR+J3Qp4hMnYZOx43dE0f8rnLZLMZhYHkiN8pnB5uIyhxoKZVptosvkxR2hsTontc67gOIfKYMRtGFzXlxLmyGorQnm7F7EGjcs0T+QfyHlliL47RHG+kLxeDAbMxzy1jP4eXC9rn+O2TDirQCo0qCgX5DJcPFMtDHTsgiL24+e0CVgcX0NQBUV616nRFFmf8GZ/wRPgpJFxE5hfZ3UrX+Dc99OaS3yjjz8jTZmFB7NaQ2zWxkb+M/wAC8uljdMKPa7/MxyV4u0ZnNrs6HLReyAIohTtcFOx5fZ7TAI43NkspAtNnMhsz5XUZhkJ43E47nabikP8Ahp7PbZ7LIwSus72wWWKQlzYWkOdLIyteNNNPwig1Xr2FAC3yG+Q8v4RW9tpNsks7+MiLbuja4OdgMnHEvZUdBaDTPNIb0Loo7QyTi4C222EOs+OXiY4zUGUvJq6OQVLiKUw0pWq9eojCsVSxiqWGDgi6M2Y8U6zuGJ9TZ3PcytBteScVKVVZr08tL7R/aKtvJoeoqpF6eWl9o/tFVocsrQ5Z7R4NuGVis93xRTWhrHtxVaa5VKlHKJdvrbPr3KsZQndBN3GdBN3LOcol2+ts+vcjlEu31tn17lWNCz8ePYeCJZzlEu31tn17lpJ4QLscKG1Mp7+5VmQjwLsPAuywVo4RXS7/ADbPke5JX3tdJ1tkZ62krwdCpi+ymL7PeI72ukf5xn/iQl1n4T3U3/NsPuKrygIxfYYvss0zwg3YBQWpgHv7ltyiXb62z69yrGhT8C7J+BdlnOUS7fW2fXuRyiXb62z69yrGhH48ew8ESznKJdvrbPr3I5RLt9bZ9e5VjQj8ePYeCJZzlEu31tn17kcol2+ts+vcqxoR+PHsPBEs5yiXb62z69yOUS7fW2fXuVY0I/Hj2HgiWc5RLt9bZ9e5HKJdvrbPr3KsaEfjx7DwRLOcol2+ts+vcjlEu31tn17lWNCPx49h4IlnOUS7fW2fXuRyiXb62z69yrGhH48ew8ESznKJdvrbPr3I5RLt9bZ9e5VjQj8ePYeCJZzlEu31tn17kcol2+ts+vcqxoR+PHsPBEs0/wAId3UP+KZod/cq3Xg8OlkcMwXvIPQXEhJwu0WieFNQ4HhTUO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3798" name="AutoShape 6" descr="data:image/jpeg;base64,/9j/4AAQSkZJRgABAQAAAQABAAD/2wCEAAkGBxQSEhUUExMWFRUXFhUXGBUYFxQaGxgVGBocFhUUFhgYHyggGBolIBQUITEhJSksLi4uFx80ODMsNygtLisBCgoKDg0OGhAQGysmHyUsNywsLDQuNywsLCwsNCwsLCwsLCwsLCwsLCwsLCwsLCwsLCwsLCwsLCwsLCwsLCwsLP/AABEIAMkA+wMBIgACEQEDEQH/xAAcAAABBAMBAAAAAAAAAAAAAAAABAUGCAECAwf/xABGEAABAwEFAggMBAQGAgMAAAABAAIDEQQFEiExQVEGExciYXGy0QcyMzVTVHOBgpGhokKxwfAUFSNSJERicuHxksIWJUP/xAAZAQADAQEBAAAAAAAAAAAAAAAAAgMBBAX/xAAqEQACAQMEAwACAgEFAAAAAAAAAQIDERIEITFREzJBFCJhcbEFI0JSkf/aAAwDAQACEQMRAD8A08HfASxWqwRTTQ4pHYqnE4aGmxSTkvu30H3uWfBF5rg+PtKZLilKWT3OKUpZPchnJfdvoPvcjkvu30H3uUzWEucuxc5dkN5L7t9B97kcl92+g+9ymSEZy7DOXZDeS+7fQfe5HJfdvoPvcpkhGcuwzl2Q3kvu30H3uRyX3b6D73KZIRnLsM5dkN5L7t9B97kcl92+g+9ymaEZy7DOXZDOS+7fQfe5HJfdvoPvcpmhGcuwzl2Qzkvu30H3uRyX3b6D73KZoRnLsM5dkM5L7t9B97kcl92+g+9ymaEZy7DOXZDOS+7fQfe5HJfdvoPvcpmhGcuwzl2Qzkvu30H3uRyX3b6D73KZoRnLsM5dkM5L7t9B97kcl92+g+9ymaEZy7DOXZDOS+7fQfe5HJfdvoPvcpmhGcuwzl2Qzkvu30H3uRyX3b6D73KZrCM5dhnLshvJfdvoPvcjkvu30H3uUzQjOXYZy7IW7wY3aAf6Gw/icq73hGGyyNGQD3ADoBICt1JoeoqpF6eWl9o/tFdFBt3udFBt3uWH8EXmuD4+0pkob4IvNcHx9pTJc8/ZnPP2ZrIyoIzzBGRIOe4jMFRaKV0L3hspritHOnklkY1kQY7AGl1K86uLYGnVStcpLOxwo5jSK1oWg87+7Pb0rYytybGVuSOsv+VxacDGtfK2IA4sQLrJ/FYnGo0dzS2grrVKrhvJ81KljQ1sILTidI4vhZLixYhTN5GhrgPueiwHOg1roNaUr10yWv8ADsxB2BuJooHYRUDcDsCMlbg3JW4GW23tI2SRoLMDZI4sNHYzxkbX42mtMsRNKHJpzCSWS+JmsZE8sdK6KzuY7A414xshc1+ORvOAs73Yy4a6VyUgjsEbZHyYRjealxAJ8UMoDTIUaMl1ks7HCjmNIyyLQRlpruWqUbWsGStwReLhU8xNmMbQ2SzsljaM6ucGFwc8uAYG46kFo5pBxagPt0WiV4fxzA0tfhBBZz24QcWFr34DUltC78NdqVNsrASQxgJGEkNbUt/tOWnQtoYWsGFjQ0bmgAfILJOPxGNx+I6IXC0WyOPx3tb/ALiB+aQWjhHZmf8A6YuhoJSBGnOXCbHZCip4XFziGRDD/c91PoEjt1/2iTJlGDaW1z6KlNY6Y6Gs/liaoqopc/8AUHOzIycKn3FOn8tafw/U966o6TJXUic6GDs2LbReMUfjyNB3VqfkEkdf8f4Gvf0gAdohaTXPGRzmjPKqY7XYXRVLXUaNa0y3aoeklHctRpUX7XH119nZC49bmjvWf53vif7iw/qoi2+ANTmFr/O91T1Alc9onb+DS6JM/hKQc4DT/e2vyp+qerJamytD2GoPzB3EbCvNp7xc/RrvlRbWO3WiM4o2ubXWhbQ9YOR/PpQ0vglXQQcf02Z6chQyycK7QCBJC1w2kHCe5O9n4VQHJ5dGdzhWvUW1SWOCekrR5iPiE2fz+z+lHyf3JJab6LyREKNGsh3f6Qf1WqLYkdPUk7WFl+XlxLMiMZ06ANSfyS6B5LWlwo4gEjcaCoUPEJtDy1hLnZY5DWjR09OtApmmnHFJDV6caaUVz9MoQhTOc1k0PUVUi9PLS+0f2irbSaHqKqTenlpfaP7RXTp+WdOn5ZYfwRea4Pj7SmShvgi81wfH2lMlCfsyE/ZgmbhBantADHYcqkjXcBXZoU8KPXxIDJI0nMNaR1H/AJxfJEOTo0cVKrZjbcnCKVsnFynG01zPjDT5hTJrgRUGoOhC8pgtYbaRX/V+VP1Uu4NX0A7iXHIk8Wf/AE7vkmlH6des0qtnBf2SpCEntlsZE3E9wA2bSegDapnlpNuyFCZL+v5sAwsIdKdgzDel3ckU95yz1Df6Mf3u9/4fcmp1nazxBiO896oodno0NC7p1P8AwS2h4IxP1OZJ1J2pPEwHQZfvYlcd3l76u03fonuGytaMhnuTWueo2ojJBd7ddqXcTlRODLMNdFkyMC3EzM5XRCWStOw5Hq2KTOs41UbdbQMxvCk8kuICnz3Lt0v1Hn6x7piaVlerQdJTXwks5MQH9zhXqAJTxiGtOgD8k2cIbSGiNu/GT1ig/VWrejOeg/8AcRHbLczdoSwWFoWhtgCTy3huXnYo9bJip0TBsXCW1NAyCbrTeNdqbuPfIaRse87mgn8llgyS5Hc20V2JHeDuNyAWWXLbKYhZz1EtB+S5h72Gj2FhGwghZYyNaMnZM4Rtmj/DiG+mfvC5OvCQtcCcOp6k9Q3iNHLq8QyeNRNHYJq6JVcbohG1kNS0DM01O0u6SnRRi7LyELAwAOHXQ5796cG34DpGf/IKc477HkVNLUy2Q7PcAKk0A1JUN4QcIXB7eLya01rlnTaUpvK8HEHEepoy/wC1G7W+uRzLjQAaknQDpqnhTtyXpaZU/wBpck5uK8TaIC80BBc3LoANfqqt3p5aX2j+0Vae5bu4iAMzrQud0OIzHuVWL08tL7R/aKajbJ2IUrZyx4LD+CLzXB8faUwe4AEk0ABJO4Daod4I/NcHx/ml3CHhCxjJ2tDHNY1zZKyhhxFvk2DMudns0qFBq8mQcXKbsMHC7h+W/wBOyEVNCZCAcjQgtG/UUOfQFDIeEFrtDsT5hjDQ2uFoqBUgHKh8Y/NM8zi/M7TV3WcyTRdrDADlnSo03/sLoUUkejSgoPYexZ3uLXYuc3WmmfRuTrdzJHvAqxpaQcWLQjMEDXX8ljg/AA4j8JGh2Ho3La32UtfjjdhLCa7iN9Nv/aXE7ctiYN4RvY+jmiRpBpho0hwFTrsKYLXfQtDxITXY0Z83eM9u9coi90bZngBxGzIe75JucI24yAOcS4/7iMyPeFuCJU6UISyS3JK15oAFuB0V6FzY+tOoJfZgMzuWWLtmjGabEqByqkzJw41WLXaKCgWinC3WrUBNjrWa6rlbrTTr+pJTtcvBMygSWkubXMRDIjcXnYegaJbpck6taNNbiBtoLiGjOppln15fNSx95tY2laHQA1r8kuu+7YoBSNgbvOZJ6ycylJA6OvJUpahwvijzK1fytWQyfzA60dTfhcBTfVR/hHeLXOiII0e2o2aEfkpyZQEkeyOteLZWta4RWu9Xdac4tNWNpJqWTRBIbNPIaMiea6EtIHzKdLJwSmd5WRrBubzj88gFKHWxcXW071zuEvli06tV8WQmsnBSzMzLTIf9Zr9BQJ6hja0UaA0bgAPyTS68Xb1g3qd6R0ZvlnNKnUlyx5XK02ZkjS17Q4HYQmZ16u2LUWyU6An5rFQfZioNfTS0cD4j4j3t6MiPyr9U0zcEJRXC+M/ER+id5bNaH7x70kPBeV9cUlK9KZQtzI6I1akeZkft1gngFZGFra0xBzSK9bSV0s954QM08HgEx2bpXV6AnKz8FWNaG8Y806GV+dEZQX0rHWRtuyFW23Emp1Og2/8AA6VK+D0dmYGvrjlpqWnI7cAOnWnKz8G7O3PAXO/ucan6UATlDZWM8VoHuWSqRasc1bUKatubF1Wk0IyOqqVenlpfaP7RVt5ND1FVIvTy0vtH9oraHLEocs958HkxZcjC1xa7DJhIFTjqcNBQ1NegrzK86OkeQCCXAuxZmpzIJ66n3r1rwR+a4Pj/ADK8t4WWps1smfEC1uKpqdHUo8dIq00RBq7Q9F/tJDfzieaaAU9/v9ycLNJShpnvOz3DYmkWnYP2di7QTk/vbu6VU6UyZXVbgGYq8466Z9SzZLwq7r1UXMxGWLLLZmsWK2YXVJ2nX6BKy8Z/CdWu8BgDRoAk922Hjw9zqhoFBTadSc0wvtBOuwVUou20NMTYzUZAa65Z6LU+yjXR1htOENz8ZtRWgPURvSp9uwQuIzKQC5GGlHGg0G7pGiUi5ThpxjiP9oSv+B48bnSw2wYAd4H1XC2W3NZZdDmCjXn3j/lJm3W58rWOdha80L9o20A3mlPelu7g9lcknBG5w6lpkFSfJg6NGmPrOdFK3vokbZQ1oa0UAAAA3DIBaYnHQFN4k3eR5MoZScpMUvnXB062jspPjfJKmRAaBDqxjshXVjHZCHC46ArIsjjrQJfRZU3Xfwm67+Df/Lt7lkXY3aT9EvQkdWfYnln2If5XH0/NdWWGMfhCUoWOcn9Mc5P6aNiaNGj5BbhCEt2LdghCFhhhZQhAAhCEAayaHqKqRenlpfaP7RVt5ND1FVIvTy0vtH9orp0/LOnT8ssN4Ix/9XD8f5qF+EDgs6yvfNGAIXubTMVDjsopr4IvNcHx9pLeH9yfxNldTx46yN8bOgzFBqdyRO02LCWNQ8Kjgocxu6iT0dS58bmcO46bxr9FvI5/OJDgdCCCKddepL7u4OyyQGYBwArQ0NKDWp2K9jtuhEBliJ20/fyWHOqK6Z1+i7fwkpAJjdQ6c3U7Kb0si4P2h7gwwvZuBY8VGeYyWhlYHXsMOHC2paG1pTfU02lOvBGyWmfmxnEBkK6LazcBZ2UMkbhXZ0dNFMuCrXWUkBnNOzastdbGutK36iG0WK2Q5vgcRvZQ/QZraycJKZEioyIdkfqvQ7Nag/TLoUe4W8HGTUe0AOrnlr0qUb5WexlPVyvjOI1xcIGHUUSixR/xE8dPEDsTupuYzG84Ux2fgq7FTZ+9F6LddiZFG1rG4RQV3k7yUVE4q49bVKMP1W7FTWAbFlZQoNtnkttghCwsMMoWrHg6EHqK2QbawIQhBgivq28RZ5pgATHG94BNAS1pIBOwZa7EiM8sIh42USY3kPcIwwBohkkcGgEkCrAcyTRPEkYcC1wBaQQQdCDkQRtBSGG5YWhoDXUa5rm1kldhLQWjCXOJAo5wpoQdE8Wvo8WlyJGX6ThaYHte/ii1pczMSh5aSa0aRxbgRnqKVXODhGHuo2NxJZCWs5gOKR8rHCuLIN4h9chk2oroF9luaGMgsZQjBQlzzQMDhG0VOTWiR9G6DEcln+TQ+jpk0VDngjC90jaEGoIdI81Gea28ejbx6M2y3GNjXGMlznxswBzcnPIA5xyoKivQmtnCF3GOrE7A1rA8VZijcZnwPcf7wMAOWwbzROltu1skbI8TgGvjdXE/EcDg4c+uLUa1RFdELWlrYwAaVzdnR7pQTnmcb3urqS41QnFLcE4pCCThI0GUcWTxedQeaWiTinPLqUaGnM60z3FdY7+a6UMbG4jE2MvFCA5zGvrlqyj2gu0qfeu7bkhBJa1zSQRVssooC7jCGUdzBiFaNpt2Ley3TDEQY2YKADC1zw3mtDGksBwkhoDQSK0AGwUG4A3AWrKwsqZM1k0PUVUi9PLS+0f2irbyaHqKqRenlpfaP7RXTp+WdOn5ZYfwRea4Pj7SmShvgi81wfH2lMlCfsyE/ZiW0XdFI4OfExzho5zWkj5rsYW4cOEYdMNBSnVouiEpl2JYbviacTY2B28NbVKihCAMLR0TTqB8l0QtTa4BNrg0EY3BbYRuWULc5dm5y7NcA3BZWULG2+TG2+QQhYWGGUw3zeTmyCOtG0BO89FUrvK+GRZDnv8A7QfzOxRZ8clomrUFztg0aFSmt7s79LQd85rYeuDk73SS5c3FzeqmSkSR3ZYRE2lanaaJYsm03sQ1NRTndAhCwkOcEkdecQdhxivRmB1nYmy/rwJdxMZz/G4bBsb0HamW00j096dR7PR0+iU45TfJOGurmMwsqE3Xe8jG4m85u4/onue+2uhD49cQDm7RkSQjDclV0U4SsuOx6WUium2CWOueRwmu/Wv1S1K1Z2OWUXFtMEIQsFBCEIA1k0PUVUi9PLS+0f2irbyaHqKqRenlpfaP7RXTp+WdOn5ZYfwRea4Pj7SmShvgi81wfH2lMlCfsyE/ZghCEooIQhAAhCEACEIQAIWAkttvBkWpqf7RqgaMXJ2iKXvAFSaAbVHrzvB8lQ04Gb9p7gkdut0kvjHA3Y0fqkkcsk5ETBXe7YBvVFGx62n0ipLOpz/g72Cz8Y7BGP8Ac46DvKlFgsDYhzcydXHUouywtgjDG9ZO87SlaWUji1OpdR2XBhZWrngLKMXa5zYtK5lIr3tnExOcM3aNG9x0Se8b+iiyqXu2hlDSm86DqUeit7rbIHEYY25NbWvW53T0bEKLZ00NLKck5LYUWGz8WwucaudUknaTma/JNF4tfKQxmb3nC3rIP/afb0flQbFFbVeb4HtfGRiBIFRUZjMU6lVnsu+LcRdcbgW8WRRzOaQciCMjULtbLIRzm6qPWu/pXTca7DiwgHC3DUDQneU+WC8xLQg5ihp09KOTIttK5KuCYP8ADgkUJc4/p+ieVF7HNMGl5kJJPiNa2nuqE4fz1kY/rHCfcT1Ub1JZU3yeVqNNPJyW48ITL/8AKLPkcTqEE1wOy6DlVOlktLZWNkYatcKg9Cm01yckoSj7Kx2QhCwQ1k0PUVUi9PLS+0f2irbyaHqKqRenlpfaP7RXTp+WdOn5ZYfwRea4Pj7SmShvgi81wfH2lMlCfsyE/ZghCEooIQhAAhCEAC0lkDQSdAt0y35bsD2t2Urv/ei1K7LUKXkmomtutEsgOHmN6+cevco/PjZWja9JKU269DTXCOok/JNcNva4nFi96tZLg92nSjBWRvZ3iRx49zmtGjWAEu3jEfFUpu287IxuBj2xjc/m/V2p96jGBpPNWzLC13jJWrk6+nVXlsmT73gArx0fue0/INqUgtHCmFpo3E/poWjqqe5RS1XcG5tP76lpCNtKU2juWYpEYf6fTW7bZJGcKKkEQ4W7STU/pROc0Tp2CkhwnOjcsQ/tJrX5FR2zysewg5OH7yXa5bx4l9MywnMCuR3juV4STdpDVdOrXj8O9s4NxujIY0gkDVzsjlUVruJXK77KYQWluEjYQnyW9WknBGXVA1oKEbRqmm2zzzc0gNDa0IGdN1TUkJ6mPw2i6n/LgQXjastFDrzc4vaGsc7XQE5nIKbC7G/iNT0pQOKZrRQR0u1rEDsXB+eU4nNLQdmnzJ/RSaw3ILNmaZjp196c33y3RgqejuXGSKabWjB/qP6J7t8EsVHds63daqOLScnfTd1Jpvs5YGtjAqagc51B+IuPWn2x3NCznSPx9GYCbb4scYlDoXDC+tRucP0KLtk41oSnihqsmTTupl79y9AuSHBBE2taMHf+q8/fYiXxwg+O8Z7hqcupelwxBjQ0aAAfLJJV4Rya6XCN0IQoHnGsmh6iqkXp5aX2j+0VbeTQ9RVSL08tL7R/aK6dPyzp0/LLD+CLzXB8faUyUN8EXmuD4+0pkoT9mQn7MEIQlFBCFhwNDTWmXWgBDfF7R2ZmKQ03ACpKhR8JVH+SBbuBofqorwutUptL43uxFrqc01FT+S1uq6Ha5E5bdOpdMaaS3PQpaeLW+5PncJ5Z2/0mcUNpcQXe6mQRCMi97i5wpUkknXPVNEdjwNo7Np1pX5dCxY2O5zKuwA6mvi7ATtTxppHbCKpbRQWuGV02JjhgIBa2mZI8YVrSuRyonCZ0csAq2j2bdNN6TyUJwtaQ3DRwAOZGYcCNDX81ysd3PBfjILaAA51IA1dX8SZpWHUnc2sLKOFNqkr4aNzaovcbHPmAGYYCK9NaD8lMGQHaVJIpKTY0tu0Pzdt2Lq24GdXvKWSzNYcjoktqvkNFa0C2yMuzeO4mNz161kmOPd7lGbfwoGlSdwCZbRe8jqnJo3lZ/QX7Jpar9awV2dKan8KHOJwNJ6RQD5lRyzTxZOlONx3kUHeU4i/RTDFHUdAACoqfbOaep/6o1t99PAqRT39y5XfO6U5k06ECwyzmr8huUkum48NAAmwiiTrzf073TFhGQp0p5jseJdrJdtNcuhOLGgaKcqyjwcs6yX8jebpaRmkVp4MMecnuCf0KPmkR80xpuy4IoX4xie+lMTzUgf6dydkIU22+RJScndghCFgprJoeoqpF6eWl9o/tFW3k0PUVUi9PLS+0f2iunT8s6dPyyw/gi81wfH2lMlDfBF5rg+PtKZKE/ZkJ+zBCEJRQUS8IFsdHG3BK9lag4dvWVLV5/wCFSUhrG1o2jid9TSipTV5FqCvNHm8k5c6prXVxJrU7+tK47VKT/SdQDdSnvyTfFKGZ0qD06hLLDM1jsQ8WoyO/auo9FM9JuScywhxGeYPWMj+ixekbmtAbkN40rsqkt23tGB4wFQK9CXWy2tIoKEHdn1JvhbcR3Va3Ry4HEEFuIOAyO8HcRuXK+7/Daime4JJLeFNNmVe9Rq1WnEXO2E0HSSdiV7heyHK576LH1rTFU03lSFvCEHKpSbg5wT/iIy5xAHVVLrRwDeD/AE5BTpJ/VTeKdrkVq4p2kI5rQZM+MwjbpVR+8y0OzeSOnU9QCkw4DWg6ygDrP6JfYeAEbTWR2I/vaUJxXLCesh8IDDE95/pspXae5O1l4MSPpjJPz/Jel2O44Y/FYOs5peyMDQAe4LPNFcI5J6psgdi4F7cIHSU9WXgq1upCkiykdaRF1pMQWa6o2bKpa1oGgosrKm5N8sm5N8ghCwlFMoQhAAhYQgDKFhCAMSaHqKqRenlpfaP7RVt5ND1FVIvTy0vtH9orp0/LOnT8ssP4IvNcHx9pTJQ3wRea4Pj7SmShP2ZCfswQhCUUF5X4Tba7jSxwFA0UpuOa9UXnPhDup8kmJkbiKAVwkivWq0vYvp3aZ52wtcMJAFP3VcHsLSNo1/YXe12B8Ro9tAff7sSGzvZlQ03U1XVwdtxVd04GpJcnSC8MLXVdlrT9UxRte92QNdwH0z0XVl3Sk5xu2e5ZYdVLHS1XmXZMOX7qnLg5dL7RI1tCQNDsASq4eBUs7gXAtbtcV6pc10R2ZgawZ0zdtKSc1H+yFXUWVvp2u6xthYGN0A+u1KlhZXK3fc4G7ghCFhgIQhAAoFc13ufa7dMWxFsdpmGJxl41v9FhAZQ4MNXbR+J3Qp4hMnYZOx43dE0f8rnLZLMZhYHkiN8pnB5uIyhxoKZVptosvkxR2hsTontc67gOIfKYMRtGFzXlxLmyGorQnm7F7EGjcs0T+QfyHlliL47RHG+kLxeDAbMxzy1jP4eXC9rn+O2TDirQCo0qCgX5DJcPFMtDHTsgiL24+e0CVgcX0NQBUV616nRFFmf8GZ/wRPgpJFxE5hfZ3UrX+Dc99OaS3yjjz8jTZmFB7NaQ2zWxkb+M/wAC8uljdMKPa7/MxyV4u0ZnNrs6HLReyAIohTtcFOx5fZ7TAI43NkspAtNnMhsz5XUZhkJ43E47nabikP8Ahp7PbZ7LIwSus72wWWKQlzYWkOdLIyteNNNPwig1Xr2FAC3yG+Q8v4RW9tpNsks7+MiLbuja4OdgMnHEvZUdBaDTPNIb0Loo7QyTi4C222EOs+OXiY4zUGUvJq6OQVLiKUw0pWq9eojCsVSxiqWGDgi6M2Y8U6zuGJ9TZ3PcytBteScVKVVZr08tL7R/aKtvJoeoqpF6eWl9o/tFVocsrQ5Z7R4NuGVis93xRTWhrHtxVaa5VKlHKJdvrbPr3KsZQndBN3GdBN3LOcol2+ts+vcjlEu31tn17lWNCz8ePYeCJZzlEu31tn17lpJ4QLscKG1Mp7+5VmQjwLsPAuywVo4RXS7/ADbPke5JX3tdJ1tkZ62krwdCpi+ymL7PeI72ukf5xn/iQl1n4T3U3/NsPuKrygIxfYYvss0zwg3YBQWpgHv7ltyiXb62z69yrGhT8C7J+BdlnOUS7fW2fXuRyiXb62z69yrGhH48ew8ESznKJdvrbPr3I5RLt9bZ9e5VjQj8ePYeCJZzlEu31tn17kcol2+ts+vcqxoR+PHsPBEs5yiXb62z69yOUS7fW2fXuVY0I/Hj2HgiWc5RLt9bZ9e5HKJdvrbPr3KsaEfjx7DwRLOcol2+ts+vcjlEu31tn17lWNCPx49h4IlnOUS7fW2fXuRyiXb62z69yrGhH48ew8ESznKJdvrbPr3I5RLt9bZ9e5VjQj8ePYeCJZzlEu31tn17kcol2+ts+vcqxoR+PHsPBEs0/wAId3UP+KZod/cq3Xg8OlkcMwXvIPQXEhJwu0WieFNQ4HhTUO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Segnaposto contenuto 7"/>
          <p:cNvSpPr>
            <a:spLocks noGrp="1"/>
          </p:cNvSpPr>
          <p:nvPr>
            <p:ph idx="1"/>
          </p:nvPr>
        </p:nvSpPr>
        <p:spPr>
          <a:xfrm>
            <a:off x="457200" y="1412776"/>
            <a:ext cx="8229600" cy="4713387"/>
          </a:xfrm>
        </p:spPr>
        <p:txBody>
          <a:bodyPr/>
          <a:lstStyle/>
          <a:p>
            <a:pPr>
              <a:buNone/>
            </a:pPr>
            <a:r>
              <a:rPr lang="it-IT" dirty="0" smtClean="0"/>
              <a:t>    Le convulsioni sono contrazioni involontarie di muscoli volontari; possono essere dovute a diverse cause (epilessia, intossicazione, tumori, malattie metaboliche, febbre </a:t>
            </a:r>
            <a:r>
              <a:rPr lang="it-IT" dirty="0" err="1" smtClean="0"/>
              <a:t>alta…</a:t>
            </a:r>
            <a:r>
              <a:rPr lang="it-IT" dirty="0" smtClean="0"/>
              <a:t>).</a:t>
            </a:r>
          </a:p>
          <a:p>
            <a:endParaRPr lang="it-IT" dirty="0"/>
          </a:p>
        </p:txBody>
      </p:sp>
      <p:pic>
        <p:nvPicPr>
          <p:cNvPr id="9" name="Picture 10" descr="https://encrypted-tbn0.gstatic.com/images?q=tbn:ANd9GcRLgm0QkT7IoxPGY7CdLHQBqVd4e-er5Hvbbg4H-Xy16Fs0eOtP"/>
          <p:cNvPicPr>
            <a:picLocks noChangeAspect="1" noChangeArrowheads="1"/>
          </p:cNvPicPr>
          <p:nvPr/>
        </p:nvPicPr>
        <p:blipFill>
          <a:blip r:embed="rId2" cstate="print"/>
          <a:srcRect/>
          <a:stretch>
            <a:fillRect/>
          </a:stretch>
        </p:blipFill>
        <p:spPr bwMode="auto">
          <a:xfrm>
            <a:off x="2123728" y="3861048"/>
            <a:ext cx="4968552" cy="2492112"/>
          </a:xfrm>
          <a:prstGeom prst="rect">
            <a:avLst/>
          </a:prstGeom>
          <a:noFill/>
        </p:spPr>
      </p:pic>
      <p:sp>
        <p:nvSpPr>
          <p:cNvPr id="3" name="Slide Number Placeholder 2"/>
          <p:cNvSpPr>
            <a:spLocks noGrp="1"/>
          </p:cNvSpPr>
          <p:nvPr>
            <p:ph type="sldNum" sz="quarter" idx="12"/>
          </p:nvPr>
        </p:nvSpPr>
        <p:spPr/>
        <p:txBody>
          <a:bodyPr/>
          <a:lstStyle/>
          <a:p>
            <a:fld id="{40422247-A824-4162-AD4D-8B4E01F97AD5}" type="slidenum">
              <a:rPr lang="it-IT" smtClean="0"/>
              <a:pPr/>
              <a:t>209</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SONO URGENZE</a:t>
            </a:r>
            <a:endParaRPr lang="it-IT" sz="6000" b="1" dirty="0">
              <a:solidFill>
                <a:srgbClr val="FF0000"/>
              </a:solidFill>
            </a:endParaRPr>
          </a:p>
        </p:txBody>
      </p:sp>
      <p:sp>
        <p:nvSpPr>
          <p:cNvPr id="3" name="Segnaposto contenuto 2"/>
          <p:cNvSpPr>
            <a:spLocks noGrp="1"/>
          </p:cNvSpPr>
          <p:nvPr>
            <p:ph idx="1"/>
          </p:nvPr>
        </p:nvSpPr>
        <p:spPr/>
        <p:txBody>
          <a:bodyPr/>
          <a:lstStyle/>
          <a:p>
            <a:pPr marL="514350" indent="-514350">
              <a:buAutoNum type="arabicPeriod"/>
            </a:pPr>
            <a:r>
              <a:rPr lang="it-IT" dirty="0" smtClean="0"/>
              <a:t>Ferite profonde;</a:t>
            </a:r>
          </a:p>
          <a:p>
            <a:pPr marL="514350" indent="-514350">
              <a:buAutoNum type="arabicPeriod"/>
            </a:pPr>
            <a:r>
              <a:rPr lang="it-IT" dirty="0" smtClean="0"/>
              <a:t>Emorragie contenibili;</a:t>
            </a:r>
          </a:p>
          <a:p>
            <a:pPr marL="514350" indent="-514350">
              <a:buAutoNum type="arabicPeriod"/>
            </a:pPr>
            <a:r>
              <a:rPr lang="it-IT" dirty="0" smtClean="0"/>
              <a:t>Fratture del bacino e della</a:t>
            </a:r>
          </a:p>
          <a:p>
            <a:pPr marL="514350" indent="-514350">
              <a:buNone/>
            </a:pPr>
            <a:r>
              <a:rPr lang="it-IT" dirty="0" smtClean="0"/>
              <a:t>      colonna vertebrale;</a:t>
            </a:r>
          </a:p>
          <a:p>
            <a:pPr marL="514350" indent="-514350">
              <a:buAutoNum type="arabicPeriod" startAt="4"/>
            </a:pPr>
            <a:r>
              <a:rPr lang="it-IT" dirty="0" smtClean="0"/>
              <a:t>Crisi epilettiche;</a:t>
            </a:r>
          </a:p>
          <a:p>
            <a:pPr marL="514350" indent="-514350">
              <a:buAutoNum type="arabicPeriod" startAt="4"/>
            </a:pPr>
            <a:r>
              <a:rPr lang="it-IT" dirty="0" smtClean="0"/>
              <a:t>Cadute accidentali.</a:t>
            </a:r>
          </a:p>
        </p:txBody>
      </p:sp>
      <p:pic>
        <p:nvPicPr>
          <p:cNvPr id="2050" name="Picture 2" descr="C:\Users\Chiara\Documents\CODICE GIALLO.jpg"/>
          <p:cNvPicPr>
            <a:picLocks noChangeAspect="1" noChangeArrowheads="1"/>
          </p:cNvPicPr>
          <p:nvPr/>
        </p:nvPicPr>
        <p:blipFill>
          <a:blip r:embed="rId2" cstate="print"/>
          <a:srcRect/>
          <a:stretch>
            <a:fillRect/>
          </a:stretch>
        </p:blipFill>
        <p:spPr bwMode="auto">
          <a:xfrm>
            <a:off x="5508104" y="2060847"/>
            <a:ext cx="3168352" cy="3137391"/>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21</a:t>
            </a:fld>
            <a:endParaRPr lang="it-IT"/>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0026"/>
          </a:xfrm>
        </p:spPr>
        <p:txBody>
          <a:bodyPr>
            <a:normAutofit fontScale="90000"/>
          </a:bodyPr>
          <a:lstStyle/>
          <a:p>
            <a:endParaRPr lang="it-IT" dirty="0"/>
          </a:p>
        </p:txBody>
      </p:sp>
      <p:sp>
        <p:nvSpPr>
          <p:cNvPr id="4" name="Segnaposto contenuto 2"/>
          <p:cNvSpPr>
            <a:spLocks noGrp="1"/>
          </p:cNvSpPr>
          <p:nvPr>
            <p:ph idx="1"/>
          </p:nvPr>
        </p:nvSpPr>
        <p:spPr>
          <a:xfrm>
            <a:off x="457200" y="332656"/>
            <a:ext cx="8229600" cy="6192688"/>
          </a:xfrm>
        </p:spPr>
        <p:txBody>
          <a:bodyPr>
            <a:normAutofit/>
          </a:bodyPr>
          <a:lstStyle/>
          <a:p>
            <a:pPr>
              <a:buNone/>
            </a:pPr>
            <a:r>
              <a:rPr lang="it-IT" dirty="0"/>
              <a:t>Si manifestano in 3 fasi </a:t>
            </a:r>
            <a:r>
              <a:rPr lang="it-IT" dirty="0" smtClean="0"/>
              <a:t>successive:</a:t>
            </a:r>
          </a:p>
          <a:p>
            <a:pPr marL="514350" indent="-514350">
              <a:buFont typeface="+mj-lt"/>
              <a:buAutoNum type="arabicPeriod"/>
            </a:pPr>
            <a:r>
              <a:rPr lang="it-IT" b="1" dirty="0"/>
              <a:t>F</a:t>
            </a:r>
            <a:r>
              <a:rPr lang="it-IT" b="1" dirty="0" smtClean="0"/>
              <a:t>ASE TONICA</a:t>
            </a:r>
            <a:r>
              <a:rPr lang="it-IT" dirty="0" smtClean="0"/>
              <a:t> </a:t>
            </a:r>
            <a:r>
              <a:rPr lang="it-IT" dirty="0" smtClean="0">
                <a:sym typeface="Wingdings" pitchFamily="2" charset="2"/>
              </a:rPr>
              <a:t> </a:t>
            </a:r>
            <a:r>
              <a:rPr lang="it-IT" dirty="0" smtClean="0"/>
              <a:t>improvvisa </a:t>
            </a:r>
            <a:r>
              <a:rPr lang="it-IT" dirty="0"/>
              <a:t>perdita </a:t>
            </a:r>
            <a:r>
              <a:rPr lang="it-IT" dirty="0" smtClean="0"/>
              <a:t>di coscienza con </a:t>
            </a:r>
            <a:r>
              <a:rPr lang="it-IT" dirty="0"/>
              <a:t>caduta a </a:t>
            </a:r>
            <a:r>
              <a:rPr lang="it-IT" dirty="0" smtClean="0"/>
              <a:t>terra, grido laringeo, midriasi, cianosi peri- orale (10- 20”);</a:t>
            </a:r>
            <a:endParaRPr lang="it-IT" dirty="0"/>
          </a:p>
          <a:p>
            <a:pPr marL="514350" indent="-514350">
              <a:buFont typeface="+mj-lt"/>
              <a:buAutoNum type="arabicPeriod"/>
            </a:pPr>
            <a:r>
              <a:rPr lang="it-IT" b="1" dirty="0" smtClean="0"/>
              <a:t>FASE CLONICA</a:t>
            </a:r>
            <a:r>
              <a:rPr lang="it-IT" dirty="0" smtClean="0"/>
              <a:t> </a:t>
            </a:r>
            <a:r>
              <a:rPr lang="it-IT" dirty="0" smtClean="0">
                <a:sym typeface="Wingdings" pitchFamily="2" charset="2"/>
              </a:rPr>
              <a:t> </a:t>
            </a:r>
            <a:r>
              <a:rPr lang="it-IT" dirty="0" smtClean="0"/>
              <a:t>contrazioni </a:t>
            </a:r>
            <a:r>
              <a:rPr lang="it-IT" dirty="0"/>
              <a:t>violente </a:t>
            </a:r>
            <a:r>
              <a:rPr lang="it-IT" dirty="0" smtClean="0"/>
              <a:t>e ritmiche inizialmente ad alta frequenza che va via via scemando, </a:t>
            </a:r>
            <a:r>
              <a:rPr lang="it-IT" dirty="0"/>
              <a:t>bava dalla bocca, perdita di urine </a:t>
            </a:r>
            <a:r>
              <a:rPr lang="it-IT" dirty="0" smtClean="0"/>
              <a:t>e feci (circa 1’);</a:t>
            </a:r>
            <a:endParaRPr lang="it-IT" dirty="0"/>
          </a:p>
          <a:p>
            <a:pPr marL="514350" indent="-514350">
              <a:buFont typeface="+mj-lt"/>
              <a:buAutoNum type="arabicPeriod"/>
            </a:pPr>
            <a:r>
              <a:rPr lang="it-IT" b="1" dirty="0" smtClean="0"/>
              <a:t>FASE POST-CRITICA</a:t>
            </a:r>
            <a:r>
              <a:rPr lang="it-IT" dirty="0"/>
              <a:t> </a:t>
            </a:r>
            <a:r>
              <a:rPr lang="it-IT" dirty="0" smtClean="0">
                <a:sym typeface="Wingdings" pitchFamily="2" charset="2"/>
              </a:rPr>
              <a:t></a:t>
            </a:r>
            <a:r>
              <a:rPr lang="it-IT" dirty="0" smtClean="0"/>
              <a:t> incoscienza o </a:t>
            </a:r>
            <a:r>
              <a:rPr lang="it-IT" dirty="0"/>
              <a:t>stato </a:t>
            </a:r>
            <a:r>
              <a:rPr lang="it-IT" dirty="0" smtClean="0"/>
              <a:t>confusionale successivo alle contrazioni tonico - cliniche (20 – 30</a:t>
            </a:r>
            <a:r>
              <a:rPr lang="it-IT" smtClean="0"/>
              <a:t>’ fino a 1 ora).</a:t>
            </a:r>
            <a:endParaRPr lang="it-IT" dirty="0"/>
          </a:p>
        </p:txBody>
      </p:sp>
      <p:sp>
        <p:nvSpPr>
          <p:cNvPr id="3" name="Slide Number Placeholder 2"/>
          <p:cNvSpPr>
            <a:spLocks noGrp="1"/>
          </p:cNvSpPr>
          <p:nvPr>
            <p:ph type="sldNum" sz="quarter" idx="12"/>
          </p:nvPr>
        </p:nvSpPr>
        <p:spPr/>
        <p:txBody>
          <a:bodyPr/>
          <a:lstStyle/>
          <a:p>
            <a:fld id="{40422247-A824-4162-AD4D-8B4E01F97AD5}" type="slidenum">
              <a:rPr lang="it-IT" smtClean="0"/>
              <a:pPr/>
              <a:t>210</a:t>
            </a:fld>
            <a:endParaRPr lang="it-IT"/>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C:\Users\Chiara\Pictures\Primo soccorso\convulsioni.jpg"/>
          <p:cNvPicPr>
            <a:picLocks noChangeAspect="1" noChangeArrowheads="1"/>
          </p:cNvPicPr>
          <p:nvPr/>
        </p:nvPicPr>
        <p:blipFill>
          <a:blip r:embed="rId2" cstate="print"/>
          <a:srcRect/>
          <a:stretch>
            <a:fillRect/>
          </a:stretch>
        </p:blipFill>
        <p:spPr bwMode="auto">
          <a:xfrm>
            <a:off x="2309812" y="809625"/>
            <a:ext cx="4524375" cy="5238750"/>
          </a:xfrm>
          <a:prstGeom prst="rect">
            <a:avLst/>
          </a:prstGeom>
          <a:noFill/>
        </p:spPr>
      </p:pic>
      <p:sp>
        <p:nvSpPr>
          <p:cNvPr id="2" name="Slide Number Placeholder 1"/>
          <p:cNvSpPr>
            <a:spLocks noGrp="1"/>
          </p:cNvSpPr>
          <p:nvPr>
            <p:ph type="sldNum" sz="quarter" idx="12"/>
          </p:nvPr>
        </p:nvSpPr>
        <p:spPr/>
        <p:txBody>
          <a:bodyPr/>
          <a:lstStyle/>
          <a:p>
            <a:fld id="{40422247-A824-4162-AD4D-8B4E01F97AD5}" type="slidenum">
              <a:rPr lang="it-IT" smtClean="0"/>
              <a:pPr/>
              <a:t>211</a:t>
            </a:fld>
            <a:endParaRPr lang="it-IT"/>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AGIRE</a:t>
            </a:r>
            <a:endParaRPr lang="it-IT" sz="6000" b="1" dirty="0">
              <a:solidFill>
                <a:srgbClr val="FF0000"/>
              </a:solidFill>
            </a:endParaRPr>
          </a:p>
        </p:txBody>
      </p:sp>
      <p:sp>
        <p:nvSpPr>
          <p:cNvPr id="3" name="Segnaposto contenuto 2"/>
          <p:cNvSpPr>
            <a:spLocks noGrp="1"/>
          </p:cNvSpPr>
          <p:nvPr>
            <p:ph idx="1"/>
          </p:nvPr>
        </p:nvSpPr>
        <p:spPr/>
        <p:txBody>
          <a:bodyPr>
            <a:normAutofit/>
          </a:bodyPr>
          <a:lstStyle/>
          <a:p>
            <a:pPr marL="514350" indent="-514350"/>
            <a:r>
              <a:rPr lang="it-IT" dirty="0" smtClean="0"/>
              <a:t>Chiamare </a:t>
            </a:r>
            <a:r>
              <a:rPr lang="it-IT" dirty="0"/>
              <a:t>il 118;</a:t>
            </a:r>
          </a:p>
          <a:p>
            <a:pPr marL="514350" indent="-514350"/>
            <a:r>
              <a:rPr lang="it-IT" dirty="0" smtClean="0"/>
              <a:t>Se possibile, cercare di proteggere </a:t>
            </a:r>
            <a:r>
              <a:rPr lang="it-IT" dirty="0"/>
              <a:t>il soggetto da </a:t>
            </a:r>
            <a:r>
              <a:rPr lang="it-IT" dirty="0" smtClean="0"/>
              <a:t>traumi (cuscini, materasso);</a:t>
            </a:r>
            <a:endParaRPr lang="it-IT" dirty="0"/>
          </a:p>
          <a:p>
            <a:pPr marL="514350" indent="-514350"/>
            <a:r>
              <a:rPr lang="it-IT" dirty="0" smtClean="0"/>
              <a:t>Nella </a:t>
            </a:r>
            <a:r>
              <a:rPr lang="it-IT" dirty="0"/>
              <a:t>fase post-critica </a:t>
            </a:r>
            <a:r>
              <a:rPr lang="it-IT" dirty="0" smtClean="0"/>
              <a:t>valutare se è il caso di iniziare una RCP.</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212</a:t>
            </a:fld>
            <a:endParaRPr lang="it-IT"/>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457200" y="980728"/>
            <a:ext cx="8229600" cy="5145435"/>
          </a:xfrm>
        </p:spPr>
        <p:txBody>
          <a:bodyPr>
            <a:normAutofit/>
          </a:bodyPr>
          <a:lstStyle/>
          <a:p>
            <a:pPr algn="ctr">
              <a:buNone/>
            </a:pPr>
            <a:endParaRPr lang="it-IT" sz="8000" b="1" dirty="0" smtClean="0">
              <a:solidFill>
                <a:srgbClr val="FF0000"/>
              </a:solidFill>
            </a:endParaRPr>
          </a:p>
          <a:p>
            <a:pPr algn="ctr">
              <a:buNone/>
            </a:pPr>
            <a:r>
              <a:rPr lang="it-IT" sz="8000" b="1" dirty="0" smtClean="0">
                <a:solidFill>
                  <a:srgbClr val="FF0000"/>
                </a:solidFill>
              </a:rPr>
              <a:t>5. CRISI ASMATICA</a:t>
            </a:r>
            <a:endParaRPr lang="it-IT" sz="80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213</a:t>
            </a:fld>
            <a:endParaRPr lang="it-IT"/>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CRISI ASMATICA</a:t>
            </a:r>
            <a:endParaRPr lang="it-IT" sz="5400" b="1" dirty="0">
              <a:solidFill>
                <a:srgbClr val="FF0000"/>
              </a:solidFill>
            </a:endParaRPr>
          </a:p>
        </p:txBody>
      </p:sp>
      <p:sp>
        <p:nvSpPr>
          <p:cNvPr id="3" name="Segnaposto contenuto 2"/>
          <p:cNvSpPr>
            <a:spLocks noGrp="1"/>
          </p:cNvSpPr>
          <p:nvPr>
            <p:ph idx="1"/>
          </p:nvPr>
        </p:nvSpPr>
        <p:spPr>
          <a:xfrm>
            <a:off x="457200" y="1340768"/>
            <a:ext cx="8229600" cy="4824536"/>
          </a:xfrm>
        </p:spPr>
        <p:txBody>
          <a:bodyPr>
            <a:normAutofit/>
          </a:bodyPr>
          <a:lstStyle/>
          <a:p>
            <a:pPr algn="just">
              <a:buNone/>
            </a:pPr>
            <a:r>
              <a:rPr lang="it-IT" dirty="0" smtClean="0"/>
              <a:t>    L’asma </a:t>
            </a:r>
            <a:r>
              <a:rPr lang="it-IT" dirty="0"/>
              <a:t>è una </a:t>
            </a:r>
            <a:r>
              <a:rPr lang="it-IT" dirty="0" smtClean="0"/>
              <a:t>condizione di iper reattività bronchiale per cui i bronchi, a contatto con determinati stimoli, si restringono più del dovuto (praticamente si occludono) per cui la fuoriuscita dell’aria presente nei polmoni risulta difficile.</a:t>
            </a:r>
            <a:endParaRPr lang="it-IT" dirty="0"/>
          </a:p>
          <a:p>
            <a:pPr algn="just">
              <a:buNone/>
            </a:pPr>
            <a:r>
              <a:rPr lang="it-IT" dirty="0" smtClean="0"/>
              <a:t>    L’attacco d’asma può </a:t>
            </a:r>
            <a:r>
              <a:rPr lang="it-IT" dirty="0"/>
              <a:t>essere scatenato da: reazioni </a:t>
            </a:r>
            <a:r>
              <a:rPr lang="it-IT" dirty="0" smtClean="0"/>
              <a:t>allergiche, infezioni</a:t>
            </a:r>
            <a:r>
              <a:rPr lang="it-IT" dirty="0"/>
              <a:t>, inalazione di sostanze </a:t>
            </a:r>
            <a:r>
              <a:rPr lang="it-IT" dirty="0" smtClean="0"/>
              <a:t>irritanti, stress fisico o emotivo.</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214</a:t>
            </a:fld>
            <a:endParaRPr lang="it-IT"/>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C:\Users\Chiara\Pictures\Primo soccorso\asma.jpg"/>
          <p:cNvPicPr>
            <a:picLocks noGrp="1" noChangeAspect="1" noChangeArrowheads="1"/>
          </p:cNvPicPr>
          <p:nvPr>
            <p:ph idx="1"/>
          </p:nvPr>
        </p:nvPicPr>
        <p:blipFill>
          <a:blip r:embed="rId2" cstate="print"/>
          <a:srcRect/>
          <a:stretch>
            <a:fillRect/>
          </a:stretch>
        </p:blipFill>
        <p:spPr bwMode="auto">
          <a:xfrm>
            <a:off x="2051050" y="1772816"/>
            <a:ext cx="5041900" cy="4008065"/>
          </a:xfrm>
          <a:prstGeom prst="rect">
            <a:avLst/>
          </a:prstGeom>
          <a:noFill/>
        </p:spPr>
      </p:pic>
      <p:sp>
        <p:nvSpPr>
          <p:cNvPr id="3" name="Slide Number Placeholder 2"/>
          <p:cNvSpPr>
            <a:spLocks noGrp="1"/>
          </p:cNvSpPr>
          <p:nvPr>
            <p:ph type="sldNum" sz="quarter" idx="12"/>
          </p:nvPr>
        </p:nvSpPr>
        <p:spPr/>
        <p:txBody>
          <a:bodyPr/>
          <a:lstStyle/>
          <a:p>
            <a:fld id="{40422247-A824-4162-AD4D-8B4E01F97AD5}" type="slidenum">
              <a:rPr lang="it-IT" smtClean="0"/>
              <a:pPr/>
              <a:t>215</a:t>
            </a:fld>
            <a:endParaRPr lang="it-IT"/>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a:t>
            </a:r>
            <a:endParaRPr lang="it-IT" sz="6600" b="1" dirty="0">
              <a:solidFill>
                <a:srgbClr val="FF0000"/>
              </a:solidFill>
            </a:endParaRPr>
          </a:p>
        </p:txBody>
      </p:sp>
      <p:sp>
        <p:nvSpPr>
          <p:cNvPr id="3" name="Segnaposto contenuto 2"/>
          <p:cNvSpPr>
            <a:spLocks noGrp="1"/>
          </p:cNvSpPr>
          <p:nvPr>
            <p:ph idx="1"/>
          </p:nvPr>
        </p:nvSpPr>
        <p:spPr>
          <a:xfrm>
            <a:off x="457200" y="1340768"/>
            <a:ext cx="8363272" cy="3096344"/>
          </a:xfrm>
        </p:spPr>
        <p:txBody>
          <a:bodyPr>
            <a:normAutofit fontScale="85000" lnSpcReduction="10000"/>
          </a:bodyPr>
          <a:lstStyle/>
          <a:p>
            <a:r>
              <a:rPr lang="it-IT" dirty="0" smtClean="0"/>
              <a:t>Se la vittima porta con sé del salbutamolo (</a:t>
            </a:r>
            <a:r>
              <a:rPr lang="it-IT" dirty="0" err="1" smtClean="0"/>
              <a:t>Ventolin</a:t>
            </a:r>
            <a:r>
              <a:rPr lang="it-IT" dirty="0" smtClean="0"/>
              <a:t>) aiutarlo a somministrarlo;</a:t>
            </a:r>
          </a:p>
          <a:p>
            <a:r>
              <a:rPr lang="it-IT" dirty="0" smtClean="0"/>
              <a:t>Rassicurare la persona;</a:t>
            </a:r>
          </a:p>
          <a:p>
            <a:r>
              <a:rPr lang="it-IT" dirty="0" smtClean="0"/>
              <a:t>Porla in posizione seduta;</a:t>
            </a:r>
            <a:endParaRPr lang="it-IT" dirty="0"/>
          </a:p>
          <a:p>
            <a:r>
              <a:rPr lang="it-IT" dirty="0" smtClean="0"/>
              <a:t>Allentare eventuali abiti stretti;</a:t>
            </a:r>
          </a:p>
          <a:p>
            <a:r>
              <a:rPr lang="it-IT" dirty="0" smtClean="0"/>
              <a:t>Se peggiora chiamare il 118;</a:t>
            </a:r>
            <a:endParaRPr lang="it-IT" dirty="0"/>
          </a:p>
          <a:p>
            <a:r>
              <a:rPr lang="it-IT" dirty="0" smtClean="0"/>
              <a:t>Assisterla fino all’arrivo </a:t>
            </a:r>
            <a:r>
              <a:rPr lang="it-IT" dirty="0"/>
              <a:t>dei soccorsi qualificati.</a:t>
            </a:r>
          </a:p>
        </p:txBody>
      </p:sp>
      <p:pic>
        <p:nvPicPr>
          <p:cNvPr id="4098" name="Picture 2" descr="C:\Users\Chiara\Pictures\Primo soccorso\asma 2.jpg"/>
          <p:cNvPicPr>
            <a:picLocks noChangeAspect="1" noChangeArrowheads="1"/>
          </p:cNvPicPr>
          <p:nvPr/>
        </p:nvPicPr>
        <p:blipFill>
          <a:blip r:embed="rId2" cstate="print"/>
          <a:srcRect/>
          <a:stretch>
            <a:fillRect/>
          </a:stretch>
        </p:blipFill>
        <p:spPr bwMode="auto">
          <a:xfrm>
            <a:off x="2627784" y="4425640"/>
            <a:ext cx="3744416" cy="2170492"/>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216</a:t>
            </a:fld>
            <a:endParaRPr lang="it-IT"/>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908720"/>
            <a:ext cx="8229600" cy="5217443"/>
          </a:xfrm>
        </p:spPr>
        <p:txBody>
          <a:bodyPr>
            <a:normAutofit/>
          </a:bodyPr>
          <a:lstStyle/>
          <a:p>
            <a:pPr>
              <a:buNone/>
            </a:pPr>
            <a:endParaRPr lang="it-IT" dirty="0" smtClean="0"/>
          </a:p>
          <a:p>
            <a:pPr algn="ctr">
              <a:buNone/>
            </a:pPr>
            <a:r>
              <a:rPr lang="it-IT" sz="8800" b="1" dirty="0" smtClean="0">
                <a:solidFill>
                  <a:srgbClr val="FF0000"/>
                </a:solidFill>
              </a:rPr>
              <a:t>6. EDEMA POLMONARE ACUTO</a:t>
            </a:r>
            <a:endParaRPr lang="it-IT" sz="88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217</a:t>
            </a:fld>
            <a:endParaRPr lang="it-IT"/>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b="1" dirty="0" smtClean="0">
                <a:solidFill>
                  <a:srgbClr val="FF0000"/>
                </a:solidFill>
              </a:rPr>
              <a:t>EDEMA POLMONARE ACUTO</a:t>
            </a:r>
            <a:endParaRPr lang="it-IT" sz="4800" b="1" dirty="0">
              <a:solidFill>
                <a:srgbClr val="FF0000"/>
              </a:solidFill>
            </a:endParaRPr>
          </a:p>
        </p:txBody>
      </p:sp>
      <p:sp>
        <p:nvSpPr>
          <p:cNvPr id="3" name="Segnaposto contenuto 2"/>
          <p:cNvSpPr>
            <a:spLocks noGrp="1"/>
          </p:cNvSpPr>
          <p:nvPr>
            <p:ph idx="1"/>
          </p:nvPr>
        </p:nvSpPr>
        <p:spPr>
          <a:xfrm>
            <a:off x="457200" y="1412776"/>
            <a:ext cx="8229600" cy="4896544"/>
          </a:xfrm>
        </p:spPr>
        <p:txBody>
          <a:bodyPr>
            <a:normAutofit/>
          </a:bodyPr>
          <a:lstStyle/>
          <a:p>
            <a:pPr>
              <a:buNone/>
            </a:pPr>
            <a:r>
              <a:rPr lang="it-IT" dirty="0" smtClean="0"/>
              <a:t>    Si definisce </a:t>
            </a:r>
            <a:r>
              <a:rPr lang="it-IT" b="1" dirty="0" smtClean="0"/>
              <a:t>EDEMA POLMONARE ACUTO </a:t>
            </a:r>
            <a:r>
              <a:rPr lang="it-IT" dirty="0" smtClean="0"/>
              <a:t>un aumento dei liquidi a livello degli alveoli polmonari.</a:t>
            </a:r>
          </a:p>
          <a:p>
            <a:pPr>
              <a:buNone/>
            </a:pPr>
            <a:r>
              <a:rPr lang="it-IT" dirty="0" smtClean="0"/>
              <a:t>    La causa principale di edema polmonare acuto è lo scompenso cardiaco grave; ma può essere dovuto anche ad altre cause quali: diminuzione delle proteine nel plasma, polmonite, intossicazioni, neoplasie, embolia polmonare, </a:t>
            </a:r>
            <a:r>
              <a:rPr lang="it-IT" dirty="0" err="1" smtClean="0"/>
              <a:t>ecc…</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218</a:t>
            </a:fld>
            <a:endParaRPr lang="it-IT"/>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RICONOSCERLO</a:t>
            </a:r>
            <a:endParaRPr lang="it-IT" sz="6000" b="1" dirty="0">
              <a:solidFill>
                <a:srgbClr val="FF0000"/>
              </a:solidFill>
            </a:endParaRPr>
          </a:p>
        </p:txBody>
      </p:sp>
      <p:sp>
        <p:nvSpPr>
          <p:cNvPr id="3" name="Segnaposto contenuto 2"/>
          <p:cNvSpPr>
            <a:spLocks noGrp="1"/>
          </p:cNvSpPr>
          <p:nvPr>
            <p:ph idx="1"/>
          </p:nvPr>
        </p:nvSpPr>
        <p:spPr>
          <a:xfrm>
            <a:off x="457200" y="1412776"/>
            <a:ext cx="8229600" cy="4713387"/>
          </a:xfrm>
        </p:spPr>
        <p:txBody>
          <a:bodyPr/>
          <a:lstStyle/>
          <a:p>
            <a:pPr>
              <a:buNone/>
            </a:pPr>
            <a:r>
              <a:rPr lang="it-IT" dirty="0" smtClean="0"/>
              <a:t>I sintomi di edema polmonare acuto sono:</a:t>
            </a:r>
          </a:p>
          <a:p>
            <a:r>
              <a:rPr lang="it-IT" dirty="0" smtClean="0"/>
              <a:t>Dispnea (mancanza di respiro);</a:t>
            </a:r>
          </a:p>
          <a:p>
            <a:r>
              <a:rPr lang="it-IT" dirty="0" smtClean="0"/>
              <a:t>Respiro corto;</a:t>
            </a:r>
          </a:p>
          <a:p>
            <a:r>
              <a:rPr lang="it-IT" dirty="0" smtClean="0"/>
              <a:t>Affaticamento;</a:t>
            </a:r>
          </a:p>
          <a:p>
            <a:r>
              <a:rPr lang="it-IT" dirty="0" smtClean="0"/>
              <a:t>Debolezza;</a:t>
            </a:r>
          </a:p>
          <a:p>
            <a:r>
              <a:rPr lang="it-IT" dirty="0" smtClean="0"/>
              <a:t>Tosse;</a:t>
            </a:r>
          </a:p>
          <a:p>
            <a:r>
              <a:rPr lang="it-IT" dirty="0" smtClean="0"/>
              <a:t>Crepitii (fino ai</a:t>
            </a:r>
          </a:p>
          <a:p>
            <a:pPr>
              <a:buNone/>
            </a:pPr>
            <a:r>
              <a:rPr lang="it-IT" dirty="0" smtClean="0"/>
              <a:t>    vertici polmonari).</a:t>
            </a:r>
            <a:endParaRPr lang="it-IT" dirty="0"/>
          </a:p>
        </p:txBody>
      </p:sp>
      <p:pic>
        <p:nvPicPr>
          <p:cNvPr id="256002" name="Picture 2" descr="C:\Users\Chiara\Pictures\eau.jpg"/>
          <p:cNvPicPr>
            <a:picLocks noChangeAspect="1" noChangeArrowheads="1"/>
          </p:cNvPicPr>
          <p:nvPr/>
        </p:nvPicPr>
        <p:blipFill>
          <a:blip r:embed="rId2" cstate="print"/>
          <a:srcRect/>
          <a:stretch>
            <a:fillRect/>
          </a:stretch>
        </p:blipFill>
        <p:spPr bwMode="auto">
          <a:xfrm>
            <a:off x="4067944" y="2636912"/>
            <a:ext cx="4153782" cy="3736535"/>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219</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643182"/>
            <a:ext cx="8229600" cy="1143000"/>
          </a:xfrm>
        </p:spPr>
        <p:txBody>
          <a:bodyPr>
            <a:noAutofit/>
          </a:bodyPr>
          <a:lstStyle/>
          <a:p>
            <a:r>
              <a:rPr lang="it-IT" sz="7200" b="1" dirty="0" smtClean="0">
                <a:solidFill>
                  <a:srgbClr val="FF0000"/>
                </a:solidFill>
              </a:rPr>
              <a:t>COSA FARE PRIMA DELL’ARRIVO DEL 118?</a:t>
            </a:r>
            <a:endParaRPr lang="it-IT" sz="7200" b="1" dirty="0">
              <a:solidFill>
                <a:srgbClr val="FF0000"/>
              </a:solidFill>
            </a:endParaRPr>
          </a:p>
        </p:txBody>
      </p:sp>
      <p:sp>
        <p:nvSpPr>
          <p:cNvPr id="3" name="Slide Number Placeholder 2"/>
          <p:cNvSpPr>
            <a:spLocks noGrp="1"/>
          </p:cNvSpPr>
          <p:nvPr>
            <p:ph type="sldNum" sz="quarter" idx="12"/>
          </p:nvPr>
        </p:nvSpPr>
        <p:spPr/>
        <p:txBody>
          <a:bodyPr/>
          <a:lstStyle/>
          <a:p>
            <a:fld id="{40422247-A824-4162-AD4D-8B4E01F97AD5}" type="slidenum">
              <a:rPr lang="it-IT" smtClean="0"/>
              <a:pPr/>
              <a:t>22</a:t>
            </a:fld>
            <a:endParaRPr lang="it-IT"/>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a:t>
            </a:r>
            <a:endParaRPr lang="it-IT" sz="6600" b="1" dirty="0">
              <a:solidFill>
                <a:srgbClr val="FF0000"/>
              </a:solidFill>
            </a:endParaRPr>
          </a:p>
        </p:txBody>
      </p:sp>
      <p:sp>
        <p:nvSpPr>
          <p:cNvPr id="3" name="Segnaposto contenuto 2"/>
          <p:cNvSpPr>
            <a:spLocks noGrp="1"/>
          </p:cNvSpPr>
          <p:nvPr>
            <p:ph idx="1"/>
          </p:nvPr>
        </p:nvSpPr>
        <p:spPr/>
        <p:txBody>
          <a:bodyPr/>
          <a:lstStyle/>
          <a:p>
            <a:r>
              <a:rPr lang="it-IT" dirty="0" smtClean="0"/>
              <a:t>Chiamare il 118;</a:t>
            </a:r>
          </a:p>
          <a:p>
            <a:r>
              <a:rPr lang="it-IT" dirty="0" smtClean="0"/>
              <a:t>Invitare il paziente a rimanere seduto e vicino ad una fonte d’aria (es. finestra);</a:t>
            </a:r>
          </a:p>
          <a:p>
            <a:r>
              <a:rPr lang="it-IT" dirty="0" smtClean="0"/>
              <a:t>Se possibile, somministrare O2;</a:t>
            </a:r>
          </a:p>
          <a:p>
            <a:r>
              <a:rPr lang="it-IT" dirty="0" smtClean="0"/>
              <a:t>Assistere l’infortunato fino all’arrivo dei soccorsi.</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220</a:t>
            </a:fld>
            <a:endParaRPr lang="it-IT"/>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692696"/>
            <a:ext cx="8229600" cy="5433467"/>
          </a:xfrm>
        </p:spPr>
        <p:txBody>
          <a:bodyPr>
            <a:normAutofit/>
          </a:bodyPr>
          <a:lstStyle/>
          <a:p>
            <a:pPr>
              <a:buNone/>
            </a:pPr>
            <a:endParaRPr lang="it-IT" dirty="0" smtClean="0"/>
          </a:p>
          <a:p>
            <a:pPr algn="ctr">
              <a:buNone/>
            </a:pPr>
            <a:r>
              <a:rPr lang="it-IT" sz="8800" b="1" dirty="0" smtClean="0">
                <a:solidFill>
                  <a:srgbClr val="FF0000"/>
                </a:solidFill>
              </a:rPr>
              <a:t>7. DOLORE TORACICO CARDIACO</a:t>
            </a:r>
            <a:endParaRPr lang="it-IT" sz="88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221</a:t>
            </a:fld>
            <a:endParaRPr lang="it-IT"/>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b="1" dirty="0" smtClean="0">
                <a:solidFill>
                  <a:srgbClr val="FF0000"/>
                </a:solidFill>
              </a:rPr>
              <a:t>DOLORE TORACICO CARDIACO</a:t>
            </a:r>
            <a:endParaRPr lang="it-IT" sz="4800" b="1" dirty="0">
              <a:solidFill>
                <a:srgbClr val="FF0000"/>
              </a:solidFill>
            </a:endParaRPr>
          </a:p>
        </p:txBody>
      </p:sp>
      <p:sp>
        <p:nvSpPr>
          <p:cNvPr id="3" name="Segnaposto contenuto 2"/>
          <p:cNvSpPr>
            <a:spLocks noGrp="1"/>
          </p:cNvSpPr>
          <p:nvPr>
            <p:ph idx="1"/>
          </p:nvPr>
        </p:nvSpPr>
        <p:spPr>
          <a:xfrm>
            <a:off x="457200" y="1340768"/>
            <a:ext cx="8229600" cy="5256584"/>
          </a:xfrm>
        </p:spPr>
        <p:txBody>
          <a:bodyPr>
            <a:normAutofit fontScale="85000" lnSpcReduction="10000"/>
          </a:bodyPr>
          <a:lstStyle/>
          <a:p>
            <a:pPr>
              <a:buNone/>
            </a:pPr>
            <a:r>
              <a:rPr lang="it-IT" dirty="0" smtClean="0"/>
              <a:t>    Il dolore toracico è un sintomo che può essere causato da diverse patologie, viene considerato un’emergenza in quanto, se di origine cardiaca, il paziente è in pericolo di vita.</a:t>
            </a:r>
          </a:p>
          <a:p>
            <a:pPr>
              <a:buNone/>
            </a:pPr>
            <a:r>
              <a:rPr lang="it-IT" dirty="0" smtClean="0"/>
              <a:t>    Tra le cause cardiache di dolore toracico, si riconoscono:</a:t>
            </a:r>
          </a:p>
          <a:p>
            <a:r>
              <a:rPr lang="it-IT" b="1" dirty="0" smtClean="0">
                <a:sym typeface="Wingdings" pitchFamily="2" charset="2"/>
              </a:rPr>
              <a:t>ANGINA</a:t>
            </a:r>
            <a:r>
              <a:rPr lang="it-IT" dirty="0" smtClean="0">
                <a:sym typeface="Wingdings" pitchFamily="2" charset="2"/>
              </a:rPr>
              <a:t>  dolore causato dall’insufficiente ossigenazione del cuore a causa di una transitoria diminuzione del flusso sanguigno attraverso le arterie coronarie;</a:t>
            </a:r>
            <a:endParaRPr lang="it-IT" dirty="0">
              <a:sym typeface="Wingdings" pitchFamily="2" charset="2"/>
            </a:endParaRPr>
          </a:p>
          <a:p>
            <a:r>
              <a:rPr lang="it-IT" b="1" dirty="0" smtClean="0">
                <a:sym typeface="Wingdings" pitchFamily="2" charset="2"/>
              </a:rPr>
              <a:t>INFARTO</a:t>
            </a:r>
            <a:r>
              <a:rPr lang="it-IT" dirty="0" smtClean="0">
                <a:sym typeface="Wingdings" pitchFamily="2" charset="2"/>
              </a:rPr>
              <a:t>  dolore causato dall’insufficiente ossigenazione del cuore a causa di un’occlusione delle arterie coronarie per cui le cellule cardiache muoiono.</a:t>
            </a:r>
            <a:endParaRPr lang="it-IT" dirty="0" smtClean="0"/>
          </a:p>
        </p:txBody>
      </p:sp>
      <p:sp>
        <p:nvSpPr>
          <p:cNvPr id="4" name="Slide Number Placeholder 3"/>
          <p:cNvSpPr>
            <a:spLocks noGrp="1"/>
          </p:cNvSpPr>
          <p:nvPr>
            <p:ph type="sldNum" sz="quarter" idx="12"/>
          </p:nvPr>
        </p:nvSpPr>
        <p:spPr/>
        <p:txBody>
          <a:bodyPr/>
          <a:lstStyle/>
          <a:p>
            <a:fld id="{40422247-A824-4162-AD4D-8B4E01F97AD5}" type="slidenum">
              <a:rPr lang="it-IT" smtClean="0"/>
              <a:pPr/>
              <a:t>222</a:t>
            </a:fld>
            <a:endParaRPr lang="it-IT"/>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188640"/>
            <a:ext cx="7859216" cy="792088"/>
          </a:xfrm>
        </p:spPr>
        <p:txBody>
          <a:bodyPr>
            <a:noAutofit/>
          </a:bodyPr>
          <a:lstStyle/>
          <a:p>
            <a:r>
              <a:rPr lang="it-IT" sz="5400" b="1" dirty="0" smtClean="0">
                <a:solidFill>
                  <a:srgbClr val="FF0000"/>
                </a:solidFill>
              </a:rPr>
              <a:t>COME RICONOSCERLO</a:t>
            </a:r>
            <a:endParaRPr lang="it-IT" sz="5400" b="1" dirty="0">
              <a:solidFill>
                <a:srgbClr val="FF0000"/>
              </a:solidFill>
            </a:endParaRPr>
          </a:p>
        </p:txBody>
      </p:sp>
      <p:sp>
        <p:nvSpPr>
          <p:cNvPr id="3" name="Segnaposto contenuto 2"/>
          <p:cNvSpPr>
            <a:spLocks noGrp="1"/>
          </p:cNvSpPr>
          <p:nvPr>
            <p:ph idx="1"/>
          </p:nvPr>
        </p:nvSpPr>
        <p:spPr>
          <a:xfrm>
            <a:off x="457200" y="980728"/>
            <a:ext cx="8435280" cy="5112567"/>
          </a:xfrm>
        </p:spPr>
        <p:txBody>
          <a:bodyPr>
            <a:normAutofit/>
          </a:bodyPr>
          <a:lstStyle/>
          <a:p>
            <a:r>
              <a:rPr lang="it-IT" dirty="0" smtClean="0"/>
              <a:t>Dolore retro-sternale che può arrivare fino bocca </a:t>
            </a:r>
            <a:r>
              <a:rPr lang="it-IT" dirty="0"/>
              <a:t>dello </a:t>
            </a:r>
            <a:r>
              <a:rPr lang="it-IT" dirty="0" smtClean="0"/>
              <a:t>stomaco e raggiunge il suo acme in pochi minuti;</a:t>
            </a:r>
          </a:p>
          <a:p>
            <a:r>
              <a:rPr lang="it-IT" dirty="0" smtClean="0"/>
              <a:t>Può irradiarsi a livello di gola, mandibola</a:t>
            </a:r>
            <a:r>
              <a:rPr lang="it-IT" dirty="0"/>
              <a:t>, </a:t>
            </a:r>
            <a:r>
              <a:rPr lang="it-IT" dirty="0" smtClean="0"/>
              <a:t>spalla, braccio e mano </a:t>
            </a:r>
            <a:r>
              <a:rPr lang="it-IT" dirty="0"/>
              <a:t>sinistra;</a:t>
            </a:r>
          </a:p>
          <a:p>
            <a:r>
              <a:rPr lang="it-IT" dirty="0" smtClean="0"/>
              <a:t>Sudorazione;</a:t>
            </a:r>
          </a:p>
          <a:p>
            <a:r>
              <a:rPr lang="it-IT" dirty="0" smtClean="0"/>
              <a:t>Nausea e vomito;</a:t>
            </a:r>
          </a:p>
          <a:p>
            <a:r>
              <a:rPr lang="it-IT" dirty="0" smtClean="0"/>
              <a:t>Angoscia – agitazione;</a:t>
            </a:r>
          </a:p>
          <a:p>
            <a:r>
              <a:rPr lang="it-IT" dirty="0" smtClean="0"/>
              <a:t>Difficoltà </a:t>
            </a:r>
            <a:r>
              <a:rPr lang="it-IT" dirty="0"/>
              <a:t>respiratoria.</a:t>
            </a:r>
          </a:p>
        </p:txBody>
      </p:sp>
      <p:pic>
        <p:nvPicPr>
          <p:cNvPr id="5122" name="Picture 2" descr="C:\Users\Chiara\Pictures\Primo soccorso\dolore toracico cardiaco.jpg"/>
          <p:cNvPicPr>
            <a:picLocks noChangeAspect="1" noChangeArrowheads="1"/>
          </p:cNvPicPr>
          <p:nvPr/>
        </p:nvPicPr>
        <p:blipFill>
          <a:blip r:embed="rId2" cstate="print"/>
          <a:srcRect/>
          <a:stretch>
            <a:fillRect/>
          </a:stretch>
        </p:blipFill>
        <p:spPr bwMode="auto">
          <a:xfrm>
            <a:off x="4644008" y="3645024"/>
            <a:ext cx="4263919" cy="2821243"/>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223</a:t>
            </a:fld>
            <a:endParaRPr lang="it-IT"/>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a:t>
            </a:r>
            <a:endParaRPr lang="it-IT" sz="6600" b="1" dirty="0">
              <a:solidFill>
                <a:srgbClr val="FF0000"/>
              </a:solidFill>
            </a:endParaRPr>
          </a:p>
        </p:txBody>
      </p:sp>
      <p:sp>
        <p:nvSpPr>
          <p:cNvPr id="3" name="Segnaposto contenuto 2"/>
          <p:cNvSpPr>
            <a:spLocks noGrp="1"/>
          </p:cNvSpPr>
          <p:nvPr>
            <p:ph idx="1"/>
          </p:nvPr>
        </p:nvSpPr>
        <p:spPr>
          <a:xfrm>
            <a:off x="457200" y="1600200"/>
            <a:ext cx="5410944" cy="4925144"/>
          </a:xfrm>
        </p:spPr>
        <p:txBody>
          <a:bodyPr>
            <a:normAutofit/>
          </a:bodyPr>
          <a:lstStyle/>
          <a:p>
            <a:r>
              <a:rPr lang="it-IT" sz="3600" dirty="0" smtClean="0"/>
              <a:t>Chiamare il 118;</a:t>
            </a:r>
          </a:p>
          <a:p>
            <a:r>
              <a:rPr lang="it-IT" sz="3600" dirty="0" smtClean="0"/>
              <a:t>Tranquillizzare il soggetto ed invitarlo a rimanere seduto e a non fare sforzi;</a:t>
            </a:r>
          </a:p>
          <a:p>
            <a:r>
              <a:rPr lang="it-IT" sz="3600" dirty="0" smtClean="0"/>
              <a:t>Se diventa incosciente valutare ed iniziare una RCP attendendo i soccorsi.</a:t>
            </a:r>
          </a:p>
          <a:p>
            <a:endParaRPr lang="it-IT" dirty="0"/>
          </a:p>
        </p:txBody>
      </p:sp>
      <p:pic>
        <p:nvPicPr>
          <p:cNvPr id="27650" name="Picture 2" descr="C:\Users\Chiara\Pictures\Primo soccorso\118.GIF"/>
          <p:cNvPicPr>
            <a:picLocks noChangeAspect="1" noChangeArrowheads="1"/>
          </p:cNvPicPr>
          <p:nvPr/>
        </p:nvPicPr>
        <p:blipFill>
          <a:blip r:embed="rId2" cstate="print"/>
          <a:srcRect/>
          <a:stretch>
            <a:fillRect/>
          </a:stretch>
        </p:blipFill>
        <p:spPr bwMode="auto">
          <a:xfrm>
            <a:off x="5940152" y="2276872"/>
            <a:ext cx="2944466" cy="252028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224</a:t>
            </a:fld>
            <a:endParaRPr lang="it-IT"/>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r>
              <a:rPr lang="it-IT" sz="8800" b="1" dirty="0" smtClean="0">
                <a:solidFill>
                  <a:srgbClr val="FF0000"/>
                </a:solidFill>
              </a:rPr>
              <a:t>8. PATOLOGIE LEGATE AL CALORE</a:t>
            </a:r>
            <a:endParaRPr lang="it-IT" sz="88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225</a:t>
            </a:fld>
            <a:endParaRPr lang="it-IT"/>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b="1" dirty="0" smtClean="0">
                <a:solidFill>
                  <a:srgbClr val="FF0000"/>
                </a:solidFill>
              </a:rPr>
              <a:t>PATOLOGIE LEGATE AL CALORE</a:t>
            </a:r>
            <a:endParaRPr lang="it-IT" sz="4800" b="1" dirty="0">
              <a:solidFill>
                <a:srgbClr val="FF0000"/>
              </a:solidFill>
            </a:endParaRPr>
          </a:p>
        </p:txBody>
      </p:sp>
      <p:sp>
        <p:nvSpPr>
          <p:cNvPr id="3" name="Segnaposto contenuto 2"/>
          <p:cNvSpPr>
            <a:spLocks noGrp="1"/>
          </p:cNvSpPr>
          <p:nvPr>
            <p:ph idx="1"/>
          </p:nvPr>
        </p:nvSpPr>
        <p:spPr>
          <a:xfrm>
            <a:off x="457200" y="1600201"/>
            <a:ext cx="8229600" cy="2980927"/>
          </a:xfrm>
        </p:spPr>
        <p:txBody>
          <a:bodyPr/>
          <a:lstStyle/>
          <a:p>
            <a:pPr marL="514350" indent="-514350">
              <a:buNone/>
            </a:pPr>
            <a:r>
              <a:rPr lang="it-IT" dirty="0" smtClean="0"/>
              <a:t>Un ambiente estremamente caldo ed umido può causare in un soggetto numerose patologie:</a:t>
            </a:r>
          </a:p>
          <a:p>
            <a:pPr marL="514350" indent="-514350">
              <a:buAutoNum type="arabicPeriod"/>
            </a:pPr>
            <a:r>
              <a:rPr lang="it-IT" dirty="0" smtClean="0"/>
              <a:t>Crampi muscolari da calore;</a:t>
            </a:r>
          </a:p>
          <a:p>
            <a:pPr marL="514350" indent="-514350">
              <a:buAutoNum type="arabicPeriod"/>
            </a:pPr>
            <a:r>
              <a:rPr lang="it-IT" dirty="0" smtClean="0"/>
              <a:t>Colpo di calore;</a:t>
            </a:r>
          </a:p>
          <a:p>
            <a:pPr marL="514350" indent="-514350">
              <a:buFont typeface="+mj-lt"/>
              <a:buAutoNum type="arabicPeriod"/>
            </a:pPr>
            <a:r>
              <a:rPr lang="it-IT" dirty="0" smtClean="0"/>
              <a:t>Colpo di sole.</a:t>
            </a:r>
          </a:p>
          <a:p>
            <a:pPr algn="just">
              <a:buNone/>
            </a:pPr>
            <a:endParaRPr lang="it-IT" dirty="0" smtClean="0"/>
          </a:p>
        </p:txBody>
      </p:sp>
      <p:pic>
        <p:nvPicPr>
          <p:cNvPr id="26625" name="Picture 1" descr="C:\Users\Chiara\Pictures\Primo soccorso\calura.JPG"/>
          <p:cNvPicPr>
            <a:picLocks noChangeAspect="1" noChangeArrowheads="1"/>
          </p:cNvPicPr>
          <p:nvPr/>
        </p:nvPicPr>
        <p:blipFill>
          <a:blip r:embed="rId2" cstate="print"/>
          <a:srcRect/>
          <a:stretch>
            <a:fillRect/>
          </a:stretch>
        </p:blipFill>
        <p:spPr bwMode="auto">
          <a:xfrm>
            <a:off x="4139952" y="3320988"/>
            <a:ext cx="4051176" cy="3038382"/>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226</a:t>
            </a:fld>
            <a:endParaRPr lang="it-IT"/>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1) CRAMPI </a:t>
            </a:r>
            <a:r>
              <a:rPr lang="it-IT" sz="6600" b="1" dirty="0" err="1" smtClean="0">
                <a:solidFill>
                  <a:srgbClr val="FF0000"/>
                </a:solidFill>
              </a:rPr>
              <a:t>DI</a:t>
            </a:r>
            <a:r>
              <a:rPr lang="it-IT" sz="6600" b="1" dirty="0" smtClean="0">
                <a:solidFill>
                  <a:srgbClr val="FF0000"/>
                </a:solidFill>
              </a:rPr>
              <a:t> CALORE</a:t>
            </a:r>
            <a:endParaRPr lang="it-IT" sz="6600" b="1" dirty="0">
              <a:solidFill>
                <a:srgbClr val="FF0000"/>
              </a:solidFill>
            </a:endParaRPr>
          </a:p>
        </p:txBody>
      </p:sp>
      <p:sp>
        <p:nvSpPr>
          <p:cNvPr id="3" name="Segnaposto contenuto 2"/>
          <p:cNvSpPr>
            <a:spLocks noGrp="1"/>
          </p:cNvSpPr>
          <p:nvPr>
            <p:ph idx="1"/>
          </p:nvPr>
        </p:nvSpPr>
        <p:spPr>
          <a:xfrm>
            <a:off x="457200" y="1285860"/>
            <a:ext cx="8229600" cy="4015348"/>
          </a:xfrm>
        </p:spPr>
        <p:txBody>
          <a:bodyPr>
            <a:normAutofit/>
          </a:bodyPr>
          <a:lstStyle/>
          <a:p>
            <a:pPr>
              <a:buNone/>
            </a:pPr>
            <a:r>
              <a:rPr lang="it-IT" dirty="0" smtClean="0"/>
              <a:t>    I crampi da calore si verificano in seguito ad esercizio fisico in ambiente caldo (&gt; 38°), quando la perdita di liquidi, dovuta alla sudorazione, viene reintegrata solo con acqua.</a:t>
            </a:r>
          </a:p>
          <a:p>
            <a:pPr>
              <a:buNone/>
            </a:pPr>
            <a:r>
              <a:rPr lang="it-IT" dirty="0" smtClean="0"/>
              <a:t>    Di conseguenza si ha una perdita relativa di sodio e, occasionalmente, anche di potassio e magnesio.</a:t>
            </a:r>
            <a:endParaRPr lang="it-IT" dirty="0"/>
          </a:p>
        </p:txBody>
      </p:sp>
      <p:pic>
        <p:nvPicPr>
          <p:cNvPr id="137217" name="Picture 1" descr="C:\Users\Chiara\Pictures\Primo soccorso\crampo da calore.jpg"/>
          <p:cNvPicPr>
            <a:picLocks noChangeAspect="1" noChangeArrowheads="1"/>
          </p:cNvPicPr>
          <p:nvPr/>
        </p:nvPicPr>
        <p:blipFill>
          <a:blip r:embed="rId2" cstate="print"/>
          <a:srcRect/>
          <a:stretch>
            <a:fillRect/>
          </a:stretch>
        </p:blipFill>
        <p:spPr bwMode="auto">
          <a:xfrm>
            <a:off x="3635896" y="4365104"/>
            <a:ext cx="2983880" cy="223791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227</a:t>
            </a:fld>
            <a:endParaRPr lang="it-IT"/>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a:t>
            </a:r>
            <a:endParaRPr lang="it-IT" sz="6600" b="1" dirty="0">
              <a:solidFill>
                <a:srgbClr val="FF0000"/>
              </a:solidFill>
            </a:endParaRPr>
          </a:p>
        </p:txBody>
      </p:sp>
      <p:sp>
        <p:nvSpPr>
          <p:cNvPr id="3" name="Segnaposto contenuto 2"/>
          <p:cNvSpPr>
            <a:spLocks noGrp="1"/>
          </p:cNvSpPr>
          <p:nvPr>
            <p:ph idx="1"/>
          </p:nvPr>
        </p:nvSpPr>
        <p:spPr/>
        <p:txBody>
          <a:bodyPr/>
          <a:lstStyle/>
          <a:p>
            <a:r>
              <a:rPr lang="it-IT" dirty="0" smtClean="0"/>
              <a:t>Il soggetto va posto in ambiente fresco e gli va somministrata acqua.</a:t>
            </a:r>
          </a:p>
          <a:p>
            <a:pPr algn="just"/>
            <a:r>
              <a:rPr lang="it-IT" dirty="0" smtClean="0"/>
              <a:t>Se è disponibile, sciogli un cucchiaio di sale da cucina in un litro di acqua.</a:t>
            </a:r>
          </a:p>
          <a:p>
            <a:pPr>
              <a:buNone/>
            </a:pPr>
            <a:endParaRPr lang="it-IT" dirty="0"/>
          </a:p>
        </p:txBody>
      </p:sp>
      <p:pic>
        <p:nvPicPr>
          <p:cNvPr id="4" name="Picture 2" descr="http://www.spaghettitaliani.com/Musica/Riascolta/MinaCelentanoAcquaSale.jpg"/>
          <p:cNvPicPr>
            <a:picLocks noChangeAspect="1" noChangeArrowheads="1"/>
          </p:cNvPicPr>
          <p:nvPr/>
        </p:nvPicPr>
        <p:blipFill>
          <a:blip r:embed="rId2" cstate="print"/>
          <a:srcRect/>
          <a:stretch>
            <a:fillRect/>
          </a:stretch>
        </p:blipFill>
        <p:spPr bwMode="auto">
          <a:xfrm>
            <a:off x="5220072" y="3960247"/>
            <a:ext cx="2880320" cy="2517763"/>
          </a:xfrm>
          <a:prstGeom prst="rect">
            <a:avLst/>
          </a:prstGeom>
          <a:noFill/>
        </p:spPr>
      </p:pic>
      <p:pic>
        <p:nvPicPr>
          <p:cNvPr id="211970" name="Picture 2" descr="C:\Users\Chiara\Pictures\Primo soccorso\acqua.jpg"/>
          <p:cNvPicPr>
            <a:picLocks noChangeAspect="1" noChangeArrowheads="1"/>
          </p:cNvPicPr>
          <p:nvPr/>
        </p:nvPicPr>
        <p:blipFill>
          <a:blip r:embed="rId3" cstate="print"/>
          <a:srcRect/>
          <a:stretch>
            <a:fillRect/>
          </a:stretch>
        </p:blipFill>
        <p:spPr bwMode="auto">
          <a:xfrm>
            <a:off x="1115616" y="3933056"/>
            <a:ext cx="3462412" cy="2599393"/>
          </a:xfrm>
          <a:prstGeom prst="rect">
            <a:avLst/>
          </a:prstGeom>
          <a:noFill/>
        </p:spPr>
      </p:pic>
      <p:sp>
        <p:nvSpPr>
          <p:cNvPr id="5" name="Slide Number Placeholder 4"/>
          <p:cNvSpPr>
            <a:spLocks noGrp="1"/>
          </p:cNvSpPr>
          <p:nvPr>
            <p:ph type="sldNum" sz="quarter" idx="12"/>
          </p:nvPr>
        </p:nvSpPr>
        <p:spPr/>
        <p:txBody>
          <a:bodyPr/>
          <a:lstStyle/>
          <a:p>
            <a:fld id="{40422247-A824-4162-AD4D-8B4E01F97AD5}" type="slidenum">
              <a:rPr lang="it-IT" smtClean="0"/>
              <a:pPr/>
              <a:t>228</a:t>
            </a:fld>
            <a:endParaRPr lang="it-IT"/>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2) COLPO </a:t>
            </a:r>
            <a:r>
              <a:rPr lang="it-IT" sz="6000" b="1" dirty="0" err="1" smtClean="0">
                <a:solidFill>
                  <a:srgbClr val="FF0000"/>
                </a:solidFill>
              </a:rPr>
              <a:t>DI</a:t>
            </a:r>
            <a:r>
              <a:rPr lang="it-IT" sz="6000" b="1" dirty="0" smtClean="0">
                <a:solidFill>
                  <a:srgbClr val="FF0000"/>
                </a:solidFill>
              </a:rPr>
              <a:t> CALORE</a:t>
            </a:r>
            <a:endParaRPr lang="it-IT" sz="6000" dirty="0">
              <a:solidFill>
                <a:srgbClr val="FF0000"/>
              </a:solidFill>
            </a:endParaRPr>
          </a:p>
        </p:txBody>
      </p:sp>
      <p:sp>
        <p:nvSpPr>
          <p:cNvPr id="3" name="Segnaposto contenuto 2"/>
          <p:cNvSpPr>
            <a:spLocks noGrp="1"/>
          </p:cNvSpPr>
          <p:nvPr>
            <p:ph idx="1"/>
          </p:nvPr>
        </p:nvSpPr>
        <p:spPr>
          <a:xfrm>
            <a:off x="457200" y="1340768"/>
            <a:ext cx="8229600" cy="5040560"/>
          </a:xfrm>
        </p:spPr>
        <p:txBody>
          <a:bodyPr>
            <a:normAutofit/>
          </a:bodyPr>
          <a:lstStyle/>
          <a:p>
            <a:pPr algn="just">
              <a:buNone/>
            </a:pPr>
            <a:r>
              <a:rPr lang="it-IT" dirty="0" smtClean="0"/>
              <a:t>    Il colpo di calore è uno svenimento dovuto all’esposizione prolungata </a:t>
            </a:r>
            <a:r>
              <a:rPr lang="it-IT" dirty="0"/>
              <a:t>al </a:t>
            </a:r>
            <a:r>
              <a:rPr lang="it-IT" dirty="0" smtClean="0"/>
              <a:t>calore in ambiente umido per cui il soggetto suda molto, ma l’acqua non può evaporare per cui la pelle del soggetto non può raffreddarsi, perciò, ad un certo punto la sudorazione si arresta e la temperatura corporea sale notevolmente (fino a 40°- 42°), ciò può comportare conseguenze gravi addirittura fatali.</a:t>
            </a:r>
          </a:p>
        </p:txBody>
      </p:sp>
      <p:sp>
        <p:nvSpPr>
          <p:cNvPr id="4" name="Slide Number Placeholder 3"/>
          <p:cNvSpPr>
            <a:spLocks noGrp="1"/>
          </p:cNvSpPr>
          <p:nvPr>
            <p:ph type="sldNum" sz="quarter" idx="12"/>
          </p:nvPr>
        </p:nvSpPr>
        <p:spPr/>
        <p:txBody>
          <a:bodyPr/>
          <a:lstStyle/>
          <a:p>
            <a:fld id="{40422247-A824-4162-AD4D-8B4E01F97AD5}" type="slidenum">
              <a:rPr lang="it-IT" smtClean="0"/>
              <a:pPr/>
              <a:t>229</a:t>
            </a:fld>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7200" b="1" dirty="0" smtClean="0">
                <a:solidFill>
                  <a:srgbClr val="FF0000"/>
                </a:solidFill>
              </a:rPr>
              <a:t>P. A. S.</a:t>
            </a:r>
            <a:endParaRPr lang="it-IT" sz="7200" b="1" dirty="0">
              <a:solidFill>
                <a:srgbClr val="FF0000"/>
              </a:solidFill>
            </a:endParaRPr>
          </a:p>
        </p:txBody>
      </p:sp>
      <p:sp>
        <p:nvSpPr>
          <p:cNvPr id="3" name="Segnaposto contenuto 2"/>
          <p:cNvSpPr>
            <a:spLocks noGrp="1"/>
          </p:cNvSpPr>
          <p:nvPr>
            <p:ph idx="1"/>
          </p:nvPr>
        </p:nvSpPr>
        <p:spPr>
          <a:xfrm>
            <a:off x="457200" y="1600200"/>
            <a:ext cx="8229600" cy="4781128"/>
          </a:xfrm>
        </p:spPr>
        <p:txBody>
          <a:bodyPr/>
          <a:lstStyle/>
          <a:p>
            <a:pPr>
              <a:buNone/>
            </a:pPr>
            <a:r>
              <a:rPr lang="it-IT" dirty="0" smtClean="0"/>
              <a:t>    Per ricordare il protocollo dei compiti del soccorritore, alcune linee guida utilizzano l’acronimo P. A. S.: </a:t>
            </a:r>
          </a:p>
          <a:p>
            <a:r>
              <a:rPr lang="it-IT" b="1" dirty="0" smtClean="0"/>
              <a:t>P</a:t>
            </a:r>
            <a:r>
              <a:rPr lang="it-IT" dirty="0" smtClean="0"/>
              <a:t> </a:t>
            </a:r>
            <a:r>
              <a:rPr lang="it-IT" dirty="0" smtClean="0">
                <a:sym typeface="Wingdings" pitchFamily="2" charset="2"/>
              </a:rPr>
              <a:t> Proteggere (e proteggersi)</a:t>
            </a:r>
          </a:p>
          <a:p>
            <a:r>
              <a:rPr lang="it-IT" b="1" dirty="0" smtClean="0">
                <a:sym typeface="Wingdings" pitchFamily="2" charset="2"/>
              </a:rPr>
              <a:t>A</a:t>
            </a:r>
            <a:r>
              <a:rPr lang="it-IT" dirty="0" smtClean="0">
                <a:sym typeface="Wingdings" pitchFamily="2" charset="2"/>
              </a:rPr>
              <a:t>  Avvertire</a:t>
            </a:r>
          </a:p>
          <a:p>
            <a:r>
              <a:rPr lang="it-IT" b="1" dirty="0" smtClean="0">
                <a:sym typeface="Wingdings" pitchFamily="2" charset="2"/>
              </a:rPr>
              <a:t>S</a:t>
            </a:r>
            <a:r>
              <a:rPr lang="it-IT" dirty="0" smtClean="0">
                <a:sym typeface="Wingdings" pitchFamily="2" charset="2"/>
              </a:rPr>
              <a:t>  Soccorrere</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23</a:t>
            </a:fld>
            <a:endParaRPr lang="it-IT"/>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260648"/>
            <a:ext cx="8229600" cy="5865515"/>
          </a:xfrm>
        </p:spPr>
        <p:txBody>
          <a:bodyPr/>
          <a:lstStyle/>
          <a:p>
            <a:pPr algn="just">
              <a:buNone/>
            </a:pPr>
            <a:r>
              <a:rPr lang="it-IT" dirty="0" smtClean="0"/>
              <a:t>    Il colpo di calore è spesso preceduto da segnali di allarme come nausea, confusione mentale, annebbiamento della vista, ronzii alle orecchie, senso di debolezza e tachicardia.</a:t>
            </a:r>
          </a:p>
          <a:p>
            <a:pPr algn="just">
              <a:buNone/>
            </a:pPr>
            <a:r>
              <a:rPr lang="it-IT" dirty="0" smtClean="0"/>
              <a:t>    La pelle dell’infortunato, risulta estremamente sudata.</a:t>
            </a:r>
          </a:p>
          <a:p>
            <a:endParaRPr lang="it-IT" dirty="0"/>
          </a:p>
        </p:txBody>
      </p:sp>
      <p:pic>
        <p:nvPicPr>
          <p:cNvPr id="5122" name="Picture 2" descr="C:\Users\Chiara\Pictures\colpo di calore.jpg"/>
          <p:cNvPicPr>
            <a:picLocks noChangeAspect="1" noChangeArrowheads="1"/>
          </p:cNvPicPr>
          <p:nvPr/>
        </p:nvPicPr>
        <p:blipFill>
          <a:blip r:embed="rId2" cstate="print"/>
          <a:srcRect/>
          <a:stretch>
            <a:fillRect/>
          </a:stretch>
        </p:blipFill>
        <p:spPr bwMode="auto">
          <a:xfrm>
            <a:off x="2267744" y="2924944"/>
            <a:ext cx="5276850" cy="361950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230</a:t>
            </a:fld>
            <a:endParaRPr lang="it-IT"/>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a:t>
            </a:r>
            <a:endParaRPr lang="it-IT" sz="6600" b="1" dirty="0">
              <a:solidFill>
                <a:srgbClr val="FF0000"/>
              </a:solidFill>
            </a:endParaRPr>
          </a:p>
        </p:txBody>
      </p:sp>
      <p:sp>
        <p:nvSpPr>
          <p:cNvPr id="3" name="Segnaposto contenuto 2"/>
          <p:cNvSpPr>
            <a:spLocks noGrp="1"/>
          </p:cNvSpPr>
          <p:nvPr>
            <p:ph idx="1"/>
          </p:nvPr>
        </p:nvSpPr>
        <p:spPr>
          <a:xfrm>
            <a:off x="457200" y="1412776"/>
            <a:ext cx="8229600" cy="4713387"/>
          </a:xfrm>
        </p:spPr>
        <p:txBody>
          <a:bodyPr>
            <a:normAutofit/>
          </a:bodyPr>
          <a:lstStyle/>
          <a:p>
            <a:pPr marL="514350" indent="-514350">
              <a:buNone/>
            </a:pPr>
            <a:r>
              <a:rPr lang="it-IT" dirty="0" smtClean="0"/>
              <a:t>      Per evitare che il soggetto abbia un collasso cardio-circolatorio è necessario abbassare la temperatura corporea il prima possibile, perciò bisogna: allontanare </a:t>
            </a:r>
            <a:r>
              <a:rPr lang="it-IT" dirty="0"/>
              <a:t>il soggetto dall’ambiente </a:t>
            </a:r>
            <a:r>
              <a:rPr lang="it-IT" dirty="0" smtClean="0"/>
              <a:t>caldo, metterlo sdraiato </a:t>
            </a:r>
            <a:r>
              <a:rPr lang="it-IT" dirty="0"/>
              <a:t>con le gambe </a:t>
            </a:r>
            <a:r>
              <a:rPr lang="it-IT" dirty="0" smtClean="0"/>
              <a:t>alzate, rinfrescarlo con panni bagnati, spugnature, </a:t>
            </a:r>
          </a:p>
          <a:p>
            <a:pPr marL="514350" indent="-514350">
              <a:buNone/>
            </a:pPr>
            <a:r>
              <a:rPr lang="it-IT" smtClean="0"/>
              <a:t>       chiamare </a:t>
            </a:r>
            <a:r>
              <a:rPr lang="it-IT" dirty="0" smtClean="0"/>
              <a:t>il 118!</a:t>
            </a:r>
            <a:endParaRPr lang="it-IT" dirty="0"/>
          </a:p>
        </p:txBody>
      </p:sp>
      <p:sp>
        <p:nvSpPr>
          <p:cNvPr id="22530" name="AutoShape 2" descr="http://nt.molig.com/img/i66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7170" name="Picture 2" descr="C:\Users\Chiara\Pictures\bibbi.jpg"/>
          <p:cNvPicPr>
            <a:picLocks noChangeAspect="1" noChangeArrowheads="1"/>
          </p:cNvPicPr>
          <p:nvPr/>
        </p:nvPicPr>
        <p:blipFill>
          <a:blip r:embed="rId2" cstate="print"/>
          <a:srcRect/>
          <a:stretch>
            <a:fillRect/>
          </a:stretch>
        </p:blipFill>
        <p:spPr bwMode="auto">
          <a:xfrm>
            <a:off x="4786314" y="4357694"/>
            <a:ext cx="3600400" cy="2189043"/>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231</a:t>
            </a:fld>
            <a:endParaRPr lang="it-IT"/>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3) COLPO </a:t>
            </a:r>
            <a:r>
              <a:rPr lang="it-IT" sz="6000" b="1" dirty="0" err="1" smtClean="0">
                <a:solidFill>
                  <a:srgbClr val="FF0000"/>
                </a:solidFill>
              </a:rPr>
              <a:t>DI</a:t>
            </a:r>
            <a:r>
              <a:rPr lang="it-IT" sz="6000" b="1" dirty="0" smtClean="0">
                <a:solidFill>
                  <a:srgbClr val="FF0000"/>
                </a:solidFill>
              </a:rPr>
              <a:t> SOLE</a:t>
            </a:r>
            <a:endParaRPr lang="it-IT" sz="6000" b="1" dirty="0">
              <a:solidFill>
                <a:srgbClr val="FF0000"/>
              </a:solidFill>
            </a:endParaRPr>
          </a:p>
        </p:txBody>
      </p:sp>
      <p:sp>
        <p:nvSpPr>
          <p:cNvPr id="3" name="Segnaposto contenuto 2"/>
          <p:cNvSpPr>
            <a:spLocks noGrp="1"/>
          </p:cNvSpPr>
          <p:nvPr>
            <p:ph idx="1"/>
          </p:nvPr>
        </p:nvSpPr>
        <p:spPr>
          <a:xfrm>
            <a:off x="457200" y="1268761"/>
            <a:ext cx="8229600" cy="3672407"/>
          </a:xfrm>
        </p:spPr>
        <p:txBody>
          <a:bodyPr>
            <a:normAutofit/>
          </a:bodyPr>
          <a:lstStyle/>
          <a:p>
            <a:pPr>
              <a:buNone/>
            </a:pPr>
            <a:r>
              <a:rPr lang="it-IT" dirty="0" smtClean="0"/>
              <a:t>    Il colpo di sole è uno svenimento dovuto all’esposizione </a:t>
            </a:r>
            <a:r>
              <a:rPr lang="it-IT" dirty="0"/>
              <a:t>diretta </a:t>
            </a:r>
            <a:r>
              <a:rPr lang="it-IT" dirty="0" smtClean="0"/>
              <a:t>e prolungata dell’ipotalamo ai raggi solari.</a:t>
            </a:r>
          </a:p>
          <a:p>
            <a:pPr>
              <a:buNone/>
            </a:pPr>
            <a:r>
              <a:rPr lang="it-IT" dirty="0" smtClean="0"/>
              <a:t>    </a:t>
            </a:r>
            <a:endParaRPr lang="it-IT" dirty="0"/>
          </a:p>
        </p:txBody>
      </p:sp>
      <p:pic>
        <p:nvPicPr>
          <p:cNvPr id="7" name="Picture 2" descr="http://i.ebayimg.com/00/s/NjAwWDYwMA==/z/FG4AAOxyVLNS9MA8/$_35.JPG"/>
          <p:cNvPicPr>
            <a:picLocks noChangeAspect="1" noChangeArrowheads="1"/>
          </p:cNvPicPr>
          <p:nvPr/>
        </p:nvPicPr>
        <p:blipFill>
          <a:blip r:embed="rId2" cstate="print"/>
          <a:srcRect/>
          <a:stretch>
            <a:fillRect/>
          </a:stretch>
        </p:blipFill>
        <p:spPr bwMode="auto">
          <a:xfrm>
            <a:off x="4932040" y="3140968"/>
            <a:ext cx="3073524" cy="3073524"/>
          </a:xfrm>
          <a:prstGeom prst="rect">
            <a:avLst/>
          </a:prstGeom>
          <a:noFill/>
        </p:spPr>
      </p:pic>
      <p:pic>
        <p:nvPicPr>
          <p:cNvPr id="6147" name="Picture 3" descr="C:\Users\Chiara\Pictures\colpo di sss.jpg"/>
          <p:cNvPicPr>
            <a:picLocks noChangeAspect="1" noChangeArrowheads="1"/>
          </p:cNvPicPr>
          <p:nvPr/>
        </p:nvPicPr>
        <p:blipFill>
          <a:blip r:embed="rId3" cstate="print"/>
          <a:srcRect/>
          <a:stretch>
            <a:fillRect/>
          </a:stretch>
        </p:blipFill>
        <p:spPr bwMode="auto">
          <a:xfrm>
            <a:off x="1115616" y="3140968"/>
            <a:ext cx="3024336" cy="3065022"/>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232</a:t>
            </a:fld>
            <a:endParaRPr lang="it-IT"/>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457200" y="260648"/>
            <a:ext cx="8229600" cy="6408712"/>
          </a:xfrm>
        </p:spPr>
        <p:txBody>
          <a:bodyPr/>
          <a:lstStyle/>
          <a:p>
            <a:pPr>
              <a:buNone/>
            </a:pPr>
            <a:r>
              <a:rPr lang="it-IT" dirty="0" smtClean="0"/>
              <a:t>    Il colpo di sole si manifesta con sintomi quali: aumento della temperatura corporea (fino a 41-42°), arrossamento cutaneo, mal di testa (che può essere anche molto forte), malessere generale, palpebre contratte, vertigini e ronzii auricolari, sensazione di sete e tachicardia, la pelle dell’infortunato risulta molto calda e arrossata ma secca, e non sudata come nel colpo di calore!!!</a:t>
            </a:r>
            <a:endParaRPr lang="it-IT" dirty="0"/>
          </a:p>
        </p:txBody>
      </p:sp>
      <p:pic>
        <p:nvPicPr>
          <p:cNvPr id="4" name="Picture 2" descr="C:\Users\Chiara\Pictures\Primo soccorso\colpo di sole.jpg"/>
          <p:cNvPicPr>
            <a:picLocks noChangeAspect="1" noChangeArrowheads="1"/>
          </p:cNvPicPr>
          <p:nvPr/>
        </p:nvPicPr>
        <p:blipFill>
          <a:blip r:embed="rId2" cstate="print"/>
          <a:srcRect/>
          <a:stretch>
            <a:fillRect/>
          </a:stretch>
        </p:blipFill>
        <p:spPr bwMode="auto">
          <a:xfrm>
            <a:off x="4283968" y="4185952"/>
            <a:ext cx="3318892" cy="2509177"/>
          </a:xfrm>
          <a:prstGeom prst="rect">
            <a:avLst/>
          </a:prstGeom>
          <a:noFill/>
        </p:spPr>
      </p:pic>
      <p:sp>
        <p:nvSpPr>
          <p:cNvPr id="5" name="Slide Number Placeholder 4"/>
          <p:cNvSpPr>
            <a:spLocks noGrp="1"/>
          </p:cNvSpPr>
          <p:nvPr>
            <p:ph type="sldNum" sz="quarter" idx="12"/>
          </p:nvPr>
        </p:nvSpPr>
        <p:spPr/>
        <p:txBody>
          <a:bodyPr/>
          <a:lstStyle/>
          <a:p>
            <a:fld id="{40422247-A824-4162-AD4D-8B4E01F97AD5}" type="slidenum">
              <a:rPr lang="it-IT" smtClean="0"/>
              <a:pPr/>
              <a:t>233</a:t>
            </a:fld>
            <a:endParaRPr lang="it-IT"/>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AGIRE</a:t>
            </a:r>
            <a:endParaRPr lang="it-IT" sz="6000" b="1" dirty="0">
              <a:solidFill>
                <a:srgbClr val="FF0000"/>
              </a:solidFill>
            </a:endParaRPr>
          </a:p>
        </p:txBody>
      </p:sp>
      <p:sp>
        <p:nvSpPr>
          <p:cNvPr id="3" name="Segnaposto contenuto 2"/>
          <p:cNvSpPr>
            <a:spLocks noGrp="1"/>
          </p:cNvSpPr>
          <p:nvPr>
            <p:ph idx="1"/>
          </p:nvPr>
        </p:nvSpPr>
        <p:spPr>
          <a:xfrm>
            <a:off x="457200" y="1340769"/>
            <a:ext cx="8229600" cy="2376264"/>
          </a:xfrm>
        </p:spPr>
        <p:txBody>
          <a:bodyPr/>
          <a:lstStyle/>
          <a:p>
            <a:pPr marL="514350" indent="-514350"/>
            <a:r>
              <a:rPr lang="it-IT" dirty="0" smtClean="0"/>
              <a:t>Portare </a:t>
            </a:r>
            <a:r>
              <a:rPr lang="it-IT" dirty="0"/>
              <a:t>il soggetto in ambiente fresco;</a:t>
            </a:r>
          </a:p>
          <a:p>
            <a:pPr marL="514350" indent="-514350"/>
            <a:r>
              <a:rPr lang="it-IT" dirty="0" smtClean="0"/>
              <a:t>Dare </a:t>
            </a:r>
            <a:r>
              <a:rPr lang="it-IT" dirty="0"/>
              <a:t>da bere acqua fresca (non fredda!);</a:t>
            </a:r>
          </a:p>
          <a:p>
            <a:pPr marL="514350" indent="-514350"/>
            <a:r>
              <a:rPr lang="it-IT" dirty="0" smtClean="0"/>
              <a:t>Fare </a:t>
            </a:r>
            <a:r>
              <a:rPr lang="it-IT" dirty="0"/>
              <a:t>impacchi con acqua fresca sulla </a:t>
            </a:r>
            <a:r>
              <a:rPr lang="it-IT" dirty="0" smtClean="0"/>
              <a:t>fronte;</a:t>
            </a:r>
          </a:p>
          <a:p>
            <a:pPr marL="514350" indent="-514350"/>
            <a:r>
              <a:rPr lang="it-IT" dirty="0" smtClean="0"/>
              <a:t>Chiamare il 118.</a:t>
            </a:r>
            <a:endParaRPr lang="it-IT" dirty="0"/>
          </a:p>
        </p:txBody>
      </p:sp>
      <p:pic>
        <p:nvPicPr>
          <p:cNvPr id="5" name="Picture 2" descr="C:\Users\Chiara\Pictures\colpo di sole.jpg"/>
          <p:cNvPicPr>
            <a:picLocks noChangeAspect="1" noChangeArrowheads="1"/>
          </p:cNvPicPr>
          <p:nvPr/>
        </p:nvPicPr>
        <p:blipFill>
          <a:blip r:embed="rId2" cstate="print"/>
          <a:srcRect/>
          <a:stretch>
            <a:fillRect/>
          </a:stretch>
        </p:blipFill>
        <p:spPr bwMode="auto">
          <a:xfrm>
            <a:off x="4139952" y="3212976"/>
            <a:ext cx="3096344" cy="3299839"/>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234</a:t>
            </a:fld>
            <a:endParaRPr lang="it-IT"/>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r>
              <a:rPr lang="it-IT" sz="8000" b="1" dirty="0" smtClean="0">
                <a:solidFill>
                  <a:srgbClr val="FF0000"/>
                </a:solidFill>
              </a:rPr>
              <a:t>9. PATOLOGIE LEGATE AL FREDDO</a:t>
            </a:r>
            <a:endParaRPr lang="it-IT" sz="80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235</a:t>
            </a:fld>
            <a:endParaRPr lang="it-IT"/>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74638"/>
            <a:ext cx="8363272" cy="1282154"/>
          </a:xfrm>
        </p:spPr>
        <p:txBody>
          <a:bodyPr>
            <a:normAutofit/>
          </a:bodyPr>
          <a:lstStyle/>
          <a:p>
            <a:r>
              <a:rPr lang="it-IT" sz="4800" b="1" dirty="0" smtClean="0">
                <a:solidFill>
                  <a:srgbClr val="FF0000"/>
                </a:solidFill>
              </a:rPr>
              <a:t>PATOLOGIE LEGATE AL FREDDO</a:t>
            </a:r>
            <a:endParaRPr lang="it-IT" sz="4800" b="1" dirty="0">
              <a:solidFill>
                <a:srgbClr val="FF0000"/>
              </a:solidFill>
            </a:endParaRPr>
          </a:p>
        </p:txBody>
      </p:sp>
      <p:sp>
        <p:nvSpPr>
          <p:cNvPr id="3" name="Segnaposto contenuto 2"/>
          <p:cNvSpPr>
            <a:spLocks noGrp="1"/>
          </p:cNvSpPr>
          <p:nvPr>
            <p:ph idx="1"/>
          </p:nvPr>
        </p:nvSpPr>
        <p:spPr/>
        <p:txBody>
          <a:bodyPr/>
          <a:lstStyle/>
          <a:p>
            <a:pPr>
              <a:buNone/>
            </a:pPr>
            <a:r>
              <a:rPr lang="it-IT" smtClean="0"/>
              <a:t>    Le </a:t>
            </a:r>
            <a:r>
              <a:rPr lang="it-IT" dirty="0" smtClean="0"/>
              <a:t>patologie legate al freddo che potreste trovarvi a dover soccorrere sono sostanzialmente 2:</a:t>
            </a:r>
          </a:p>
          <a:p>
            <a:pPr marL="514350" indent="-514350">
              <a:buAutoNum type="arabicPeriod"/>
            </a:pPr>
            <a:r>
              <a:rPr lang="it-IT" b="1" dirty="0" smtClean="0"/>
              <a:t>IPOTERMIA</a:t>
            </a:r>
            <a:r>
              <a:rPr lang="it-IT" dirty="0" smtClean="0"/>
              <a:t>;</a:t>
            </a:r>
          </a:p>
          <a:p>
            <a:pPr marL="514350" indent="-514350">
              <a:buAutoNum type="arabicPeriod"/>
            </a:pPr>
            <a:r>
              <a:rPr lang="it-IT" b="1" dirty="0" smtClean="0"/>
              <a:t>CONGELAMENTO</a:t>
            </a:r>
            <a:r>
              <a:rPr lang="it-IT" dirty="0" smtClean="0"/>
              <a:t>.</a:t>
            </a:r>
          </a:p>
          <a:p>
            <a:pPr>
              <a:buNone/>
            </a:pP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236</a:t>
            </a:fld>
            <a:endParaRPr lang="it-IT"/>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7200" b="1" dirty="0" smtClean="0">
                <a:solidFill>
                  <a:srgbClr val="FF0000"/>
                </a:solidFill>
              </a:rPr>
              <a:t>1) IPOTERMIA</a:t>
            </a:r>
            <a:endParaRPr lang="it-IT" sz="7200" b="1" dirty="0">
              <a:solidFill>
                <a:srgbClr val="FF0000"/>
              </a:solidFill>
            </a:endParaRPr>
          </a:p>
        </p:txBody>
      </p:sp>
      <p:sp>
        <p:nvSpPr>
          <p:cNvPr id="3" name="Segnaposto contenuto 2"/>
          <p:cNvSpPr>
            <a:spLocks noGrp="1"/>
          </p:cNvSpPr>
          <p:nvPr>
            <p:ph idx="1"/>
          </p:nvPr>
        </p:nvSpPr>
        <p:spPr>
          <a:xfrm>
            <a:off x="457200" y="1340768"/>
            <a:ext cx="8229600" cy="3384376"/>
          </a:xfrm>
        </p:spPr>
        <p:txBody>
          <a:bodyPr>
            <a:normAutofit fontScale="92500"/>
          </a:bodyPr>
          <a:lstStyle/>
          <a:p>
            <a:pPr algn="just">
              <a:buNone/>
            </a:pPr>
            <a:r>
              <a:rPr lang="it-IT" dirty="0" smtClean="0"/>
              <a:t>    L’ipotermia è un </a:t>
            </a:r>
            <a:r>
              <a:rPr lang="it-IT" dirty="0"/>
              <a:t>abbassamento della </a:t>
            </a:r>
            <a:r>
              <a:rPr lang="it-IT" dirty="0" smtClean="0"/>
              <a:t>temperatura  corporea al di sotto dei </a:t>
            </a:r>
            <a:r>
              <a:rPr lang="it-IT" dirty="0"/>
              <a:t>34</a:t>
            </a:r>
            <a:r>
              <a:rPr lang="it-IT" dirty="0" smtClean="0"/>
              <a:t>°.</a:t>
            </a:r>
          </a:p>
          <a:p>
            <a:pPr algn="just">
              <a:buNone/>
            </a:pPr>
            <a:r>
              <a:rPr lang="it-IT" dirty="0" smtClean="0"/>
              <a:t>    E’ generalmente dovuta ad eccessiva esposizione in ambiente freddo o in acqua fredda, ma può essere dovuta a condizioni patologiche quali: morbo di </a:t>
            </a:r>
            <a:r>
              <a:rPr lang="it-IT" dirty="0" err="1" smtClean="0"/>
              <a:t>Addison</a:t>
            </a:r>
            <a:r>
              <a:rPr lang="it-IT" dirty="0" smtClean="0"/>
              <a:t>, denutrizione, intossicazione da farmaci da o alcool.</a:t>
            </a:r>
            <a:endParaRPr lang="it-IT" dirty="0"/>
          </a:p>
        </p:txBody>
      </p:sp>
      <p:sp>
        <p:nvSpPr>
          <p:cNvPr id="17410" name="AutoShape 2" descr="data:image/jpeg;base64,/9j/4AAQSkZJRgABAQAAAQABAAD/2wCEAAkGBhQRERUUExQWFRQWFxkYFhcYFhgYHRgXFhgXHRwZHBUaGyYeHSAkHBUYHy8gIyctLC0sGh4xNTAqNSYrLCkBCQoKDgwOGg8PGiwlHCQsLCwsMSo1LSwsLCwsLDQsKTIvLCkpLyw2LzUvLC0vLCwsLCosLCwpLSksLCwsLSksL//AABEIAKQAqAMBIgACEQEDEQH/xAAcAAACAwEBAQEAAAAAAAAAAAAABgQFBwMCAQj/xABPEAACAQMBBAYEBwwHBgcAAAABAgMABBEFBhIhMQcTQVFhgSJxkaEUMkJSYrHBFSMkM0NygpKissLRCBYlU1ST4URjdIOjwxdVZHOEpNP/xAAbAQABBQEBAAAAAAAAAAAAAAAFAAIDBAYHAf/EADgRAAEDAgMEBQoGAwAAAAAAAAEAAgMEEQUhMRJBUXEGE2GBoRQVFjNSkbHB0fAyNGJy4fEiI0L/2gAMAwEAAhEDEQA/ANxpY2m2+gs36lVkubojeFvApd8cOLY4IOOcmmK5LbjbgBfB3QxIBbHDJAyBnnSNtZtBHoVnmMCW7uHO7vfGnmbG/I+7xwMjgOWVUYGKSSh2u1mu3Dfe9LihQ8QZ5TkA9+Cp/ZpqsYtRIBmks1PaqQzt+00q/u1krwaheYlu76eNjyit26tU8PROCfb668SbHRv+MmuZfF52NXmYfM4XsgsuOUcbi3aJ5BbxMxCnBCnHAsMgHxGR9YpR1faCaPgmoaYrd0wZPeLk/VWXt0eWh5q59cjV7j2Ash+Sz63Y/bUgwybsUJ6Q0g02vd/KaY9e1Bm9PWtIjX6BR/cxH11fafrwUgy63ZSY5gLboD7Ji3sNIH9TLP8Aw6ftfzr4dirP/Dp7W/nTvNcvEffco/SOn9l3h9VrqbaWOBm+tCe3E8QHs3z9dV+o7Q20jZj1eGEfNWSzYe1wx99Zh/Uiy/uF9rfzr4dhrL+4H6zfzpea5eIS9I6b2XeH1TdqESy5xtJu+qW0X9wrUFNEg5ybSykfRu4V/jb6qok2Ksx/s6H1lj9texsfZ/4aP9r+de+a5eIXnpJT+y7w+qerGWxjAH3ad8fPvoT9maarfXrZlBW4iYfOEqHOPENWLPsRZH8go9Rb+dcm2Asj+S9jt/OvDhkvEJw6RUp1DvD6rRtd2W0i7/HyqxzkE3r8D27oaUgeQqk03oi0stiG9nJHyY7pM+xBmlH/AMOrL+7b/Mavg6OrL+7b/Mam+bZuxSekNJ+r3fytWg6N4l/2rUCO43s4H7LCu/8AUOMfFur9T3/DJjjyYke0VlUGxcEZzGZkP0ZpF+o0PsbExyZbgnxnc+/nXnm2bsS9IKTt9y047HXa/i9Vucjl1kcEg8xuKT7RUzRNdmEvwW8QJPxMcqA9VcKoyShJJVwOLRtx5kZA4ZdDoJi4wXN1E/MMs7nB8UJ3WHgaeOjjat9QjljuVRruzl3SwGAd5WCSD5pIDg48eHHFV56WSC22r9HiMFZcRHMcU90VC0fUxcQpKoxvDiPmsCQyk96sGXyoqsiCkiYbxXPEAEjwYsB+6fZWJ7QubvXbh2/F2arFGCeTsuSwHmx9lOuxGstc6pq3H0IpIIkHd1azBsetgTSHo8/W3eozfOvJFHiI+A9xq5QsD5mgoVjEpio3kb8vermioeqatFbRl5WCjsHax7lHaa9aHsFeapiS7Z7O0PxYF4Syr9NjjdB8R5dtHairZBkczwWLoMLmrDcZN4n5Kqv9sI0kEMKvczngI4hvce7eGfcDVtp+wOr3mGlljsIz8lV6yTB5ZGcftD1VqGz+ylrYpuW0KRjGCQMs35zn0m8zVvQOWtlk32HYtnS4PTU4/DtHic/DRZr/AOB8J4tf35PeJUHu3K4XnRJcxDNpqEjEco7lVdW8DIoBH6prUaKrCR4NwSiDqeJ4s5oI5BYlZX7dbJbzoYrmHHWJzBB5OjfKU8OPiKn0x9KWzLSxLeW65ubXLYHOWHm8Rxz4ZYDvzjnStZ3ayxrIhyrqGU+BrQ0NUZm2dqFhMZw4UkgfH+B3gfvRdqKKKIIEihVzwHGiu9tGh4tJuY5YVmPr4fzprnbIunsZtusvEUBZXb5oB9eSB9tStP0/rGjxxBcKw7u32Fc+YNWc6xSxOIm3pm3Sw3Su/uEklVPac5Iz2V42RSQTZCtuYO8ccOHLzzVF07jG52hG48vuyLR0bWzxsP8AkDvGe/7uqp7EhC5O6pJCZ5vjuHd41GrtLI8r+llnPADx7gOz1VP1nTzCFTAAXmxxl3PMgc8Dl3c++rAk2SGuOZVN0G2HPjB2W+JVVUHoiYx65qEeThot/n2h4yOH/MIqdVdsLcdXtI64/G2xHmAjfwVSxQf6we1GOjjrVDm/p+YTL0ca0yanqdg3FUne4i8BK+XX1ZdCPW1FVtpbtb7XyYzu3FuWPiNwfxRUVn1uV26EXZ5tVkcBWe79IA5AO9KSAe3BbnSBsVq+5Zs260kslwwjjXi0jsEOAPPJPYK0voWtCq6izDBN/Kv6mM+8mqD+jpo8RinuDGDMsnVq547qFFJCjkCSeJHE8BU0MxidtN1VSrpW1TBG/S4PuTFsN0a4Zb3UVD3Z4pEcFLcZ9EKOILjnnjgnhx4nR6KKicS43KssY1jQ1osAvlfaVNd1meaVrWzcRGPHX3BUP1ZYZWONDwaQjiSThARwJYVXSajeaeOumuDeW6/jlMKJJGnbKrR4DBeZQjlkg5GD7sG11E6eNr9gnNPlFeY5AwBBBBGQQcgg8iDUbU9WitozJPIkSDmzsFHqyeZ8BxpqnUoisPhsDZX1zY/k0xNb8+EMpPo5PPdJA9tbFo+sx3SdZFvmPPosyMgcYB3l3gCV488YpA6W9PMU9pfj4qMbefwjlPoNnsAbP6wqzSy9XKHIfiVN5RTPZbO1xzCiW0wXOUD5UgZzwJ+Vw7q5UUVqwM7rmZcSA3giiirfR7lI8b+JCfixBVPEnA3nYcPUP9KjleWNuBdTU8QlfsuNhxUTR7UyTxqM/GBOOwA5z4cqn3+qS9bl0KuVZSgfh6QwCFBODj21913VGSV44sRoMAhAFycDPpDjXWS8jECTmMGZpO/A3kB9PA7ORx3kVReXPLXubkRYDejETWRB8TH2LTcncbZZa6d2q869etFIu4AjmNS7YBbeI4+ljuxyAzVc+uTMu6z7w+kFb6xVm1l8Ki+ESOVYZVsLvbwXtC5HIZz6s1T3MUQHoSFj3GMr780+n6uwYRdwyOV/FRVpnDjI11mOzGdrjko1LelTbm01oc43lC88c43H10yUj7TyGHVrGYHGGiP6s3HPka8xIXh71J0fdartxBWua7pu5r+n3HHEkFxAeHAFFLrx8Q7fq0Uz6ro4nkt5N7da3m6wcM7wMciFfMSe6is2t+qjYSDq4rv/AI67Y+cpP1Uq/wBHRP7NlPzrlvdHEPsrRtM0wQCTBz1kry8sYMhBI/1rOv6Ox/syUd1y/wC5HSSWp18NfaKSSz/o6l39OhkJy8m+8rE5LSs7bxJ78jHqApjdAQQRkHgQeIIPMEUt7NOtvd3ljgL1cnwiIA84rk7x4fRfI9TLTTKmMHsPEVcYRYLO1EbhI49vxVBsvNOtvdWUTIJ7Vty3Z8lRDKN6EsACTuLlMdvVjvqZpPR9Ejia7dr26HHrZuKoeHCKHikYyM8OPjUK7nNrqNvP+SuF+CSnluuW34GPfli6cfnjvqy2m2luIj1NnaSXM5HMgxwx5xgvK2AefxVJPDiRVV4sbI3TydZGHJlqq2r0Fb2zmt2x98QqpPJX5q3kwB8qh7NaReKeuvbnrJWGOpiUJDHnsAxvOfpMfLtpipqnWIaBdM8C9YCJUJilB5iSI7re8VY1z2lgNrq8yEYju0E8Z7OsQbsi+sgA+zvrpWro5etiB36LmmK03k9S5u45jkUV9ViCCOBHEesV8oq0hmi7QyKCWcFzzxnAJ+kefkOffVzeXytBCHVd1+szuqBuHeXBUDu7R21QV7eYlVU8lzjzOTVaSAPcDwV2CrMTXN4j571PbUjHEkaN6UcrMGHIgjgfPJ4VDupg7bwXdz8YDlntx3DwrjUlkj6kEE9bvEFewLjnypwY2M33lNdK+YEEiwHw4KNWfdKiEG3cdm+M+I3SK0Gk3pSizaoe0Sj2FW/0qKubeByt4M/ZrWdtx4Ld21vFzbRHh18Mzgc/Sj6g4z4LI9FIOo6yTfbOyrylikB9UkUII9p91FZZdIWk2mqLJLPGAQYGRW8d+NHBH62PI0gf0e4QNKLdrTyE+QQfZXXYnVzJqmtpkndkiKjt9BHQ4/VUedcv6PlwG0kqOaTyA+YRh7mFJJPmubQQWUXW3EixpnAJ5sTyVVHFj4AVRWWr3184MUPwO1yPvk6708o4H0IM7sY5jL5PEej2Uwy6NC0yztGrSqMI7ekUHbuZ4KT2kYJ4Z5CumoahHBG0kzrHGoyzuQoHmaSSRukCP4Je2eo/FiG9bXTd0cnGNiO5Xzk+Ipwi9OMjtXiKqVuY9ZtZYzDItrKhVZJFCF88nSM+lgHiGYDiBgGqfo11ht17OY/hNm3US/SQcI5B4MoHs8akYcrKlUR/5B245FTdrrBprOZY89aF6yIrzEsR34yPHeUVZ2u2ETWMN2RIyzIpCRRvKxdhkoFQE5BDDJ4cOdSbiPdYjzFUuwgW1NzZ8hFIZoxxx1Fxlhj81xInDlgd9PlFwHKChdsOdEVJ0m61G5lEkkaWdsDkRtiWeQDPxyDuRA8Dgbx7M9tNFJcu2F3dMU060JQHBuboNFFgY+JGMSSesYHDtpxiBwN4gtgZIGAT2kAk4Hhk+s1AiiQ+mTTibNLtADLZyCUeMbYWRfUQVP6Ipcs7lZVR1OUcBgfA/bWtahYrPE8T8UkRkb81wQfcaw3YuZ4BJbMfvtnK0Z8QGO62O44NFcNlLXFnH4rNdIKYPjbN7JseR+/FaPa6PGUkZQOrBX02U7w3ch13cZ9naTx4cKLWIolkIiJ3fEd/Hge7B91WVhr2WneR2DMvoDPAbpyBn2Dx41UahqLzsGfGcAcBjlV6nZKJTtaIHXS0zqcCMC/Lt55KNRRRRJAkUUUUkkUrdJCZsWPc6fXj7aaaoNu4t6wm8Ap9jCq9ULwu5K9hztmqjP6gpdk/WDZd+5pUP6JjH8Jr5XfZBd+w0Fvm3si+6c/w18rJLqCY+jK3A1PWm7TcoPIdaf4vdSV0MbU/ABcxy4EAmXrDx+9Ehl3/ABXKAHhwHHsIrR9hrbc1HV8jGbiI+RiyP3qzHZ62EeoapHwOLhuH0esl7x3MBU9PGJZAw71Sr5zTwGUbrfFfoOKUMAykEEAgg5BB5EEc6iS6NE8oldQ7r8Qv6QTxRTwUntI4+NInRztB8Hk+58pwnFrNyeac2g/OTOR3r+bx0O6g30Zd5l3gRvKcMM9oPYfGo3sLHFrtQrEMrZmCRhyKX9qOkK0sGEcjNJO3xbeJeslYnl6I5Z7MkZ7KWtqfwaa21gRPErqsN7GwG8sMmNyRwpOGRt3PPsHZV69rpuip1pVY3ckBjmSeZzzAY5kck9g7+NdbGebU4pUuLQ29pKjIFlb784cD0jGBiLAJ4Ek5xypoNk9zQ4WKup8OgdePq7jSltPJ8FkgvxkfB23J8fKtpiA+cc9xt2QD6J76+9Hl28Ak064YNNa+gDy6yA/ipAM8t30SM8CAKvb20V1eNxlWBVh3qwII8wanbmNlCZyY5BLv0P32hctVa/nYLaNBBFwPwh/v7MCMjchGExy4s/l33tnEyoqu5kYABnIClj2ndUADypI2YtGubNrE3M0ElnIYHaIoHeIcYW32Uld6MrxXByDx4UyaJp1tYqlrG4DNvOFeTekkPNn9I7zeJHAVXRcEEXCuaxXavTzZ667HhHfRbyHs62PdDL68DP6Yraqzbpx0tmtIbqMelaTLIe/q2wG94TPgKlhk6uQO4KvVwCeF0Z3j+lVUV5jkDAFTkEZBHaDxB9leq14zXKyLGxRRRUkac5iMuBuA4zkcT4Dtrxzg3VOYxz77IvbNRqKKk/cyTqut3D1fzvXw5UnODdSk2Nz77IvbNRqo9tz+AT/mj95avKoNuj+ATepf3hUdR6p3IqxQ/mY/3D4q+6LdLafS9NK/kL6SRvBQs4+txX2rboLnVNIgDEAyTTBQflEFiQP0VJ8qKyC6mmvSLIpfXrnlJ8HYfoxlf4axfTm/tvUx/vHP/UH86/QSqN48t4gZ78ccZ9/vr8+6aP7a1Qnn1jDy6z/QVbovXtQvF/ycnL5q51jTjNH6DFJUYPDIDgpIvxWyPZ51o2we2S6jb7xG5PGdy4i+ZIO76JwSPMdlI9UM+qNpeoQ3yZEMhEV2ACQUJGHIHaBxHivjRPEqfab1o1Gqz3R+u2H+Tv0OnP8Albp9z4+s63cTrcbvWbo3t35u/jOPDlVVq21aRSdREj3FzgHqYgDug8mkckJEp72OT2A1dRyBgGUggjIIOQQeRB7RUK7LRDEEIZnYk8RGoYji7sATx4DgrE+VAVtUi7eQzW0lpqxARofvV5GjFx8HkbsbALbjNnkMk54Yp3uGV1WRTkHtHaDyNRZbYCB0v543E/3sghYk9MbvVoCd45z2sWJ7uAC70cyvFFLp075ntWKjPNoTxikHepXh4Yx3VIw2KqVMe009v2F1t06jVw2d1L23MZx2z25LLx7D1Tvj80102eu7JLphZ208srnEtyUkIwPnXM5BYcB6Kk9mBwrntopSBbhQS9pKlwAOZWPIkUeJiZ6udQW6mdXhuYYLTAbfVetkkBGeDPiNFweB9Lv8KUgs5eUT9qKx3ZJhqDrmlLdW8sD/ABZUZD+kMZ8jg+VdrG+jmQPFIkicRvIwcEjgfSUkVIqNXF+f9h7hvg5hkBEtu7Qup5gqTw8uI8qaJmQogVSGGd8k8Cc8Me+qnXrP4Hrk6YxHeIJk5Y31yH4esP7RVhWnon9ZE07wudYvF5PVPAGTs/fw717igZs7oJwMnHYB2143jjGeHPHj316SQjkSMjBwSMju4V5Aq5nfPRCcrC2qKlyatI0QiLegvIY9gJ8K4XNs0bFW4MOfEH6q515Zr7HXeE4Pkiu0Ei+RRSt0kXG7ZEfPdV+s/ZTTSd0on8ET/wB1f3HqCsNoHclcwoXrI+atNl9RMOkaQ44buqhWPg/Wg+56+VyuLIpslbvyZbkSjzldR9dfayi6atWt9V/tuaAcvgUTt+cs8uPdL76ydvR2h1Fe/J98Zpysb3d2snQ/lLNVHrURv/CaV9dtt3aW6I7YlY/pRxirNJ65vNDsUF6STkmO0tlcOWkCFRlQRnePHgOPq9tV2oWKzRPG/wAV1IPhntHiDxqRRWp2L3voVzcSbOyWixG9TOhXaVgkmm3BxPbcY8/LhJ+T3hSR5Mvca1GsG2gsJFZLy1O7dwcVI+WozlCO3gTw7eI7a13YralNRs47hMAsMSKDnckHxl9vEZ7CD21lqqnMD9nduXSMOrm1kIeNRqO1U9/oFtDdi4kiub67J3ogVLrEMnG5kLDEAe0nPAHnxqNtxZCzu7fVVyoTEF2P9xIcK54/IcjPeCPm8XLVEmaPEDIjnhvupcKO0hARvHwLAfUaZrWGVJbCaaS6klU9dkAlFdeGdxQkXLKjmTx48TVYIgRcWU68iDDPNXHHu48xShs1otvLZKLuA3Uti7W26QZMiJvvZEJO5lo2Rs45EZNTthLw/B2s5m/CLQ9S+eBIX8VIB81490g+BHMV2sHMGoyBQMXcG8pOcG4tsjHDlvROp/5ZqZ2bUPhPVzFvH4hMOi3bPHxt3twMBUfq87vZhY3YKPCrGl2ymkhmUXl7G0s2Vht0RY17MlVJaVyMHLFsDPIUxVCiKyrpv07cNjejI6mcJIw5COQg5PmpH6VRqc+lLShcaTdofkxGQeuL0/4azzZ+/wCvtopO1kGfzhwPvFGsKfm5nesl0liyZLzHzHzVsFTq85brM8Bgbu73555rjRRRkCyyDnXtkiiiinJqKT+lBM2inulU+1XH204UtdIcebCTwZD+1/rVarF4XckRwt2zWRntV1rtuTsfDgckhY+A64ZPvoq5Fv12yW6v+Czx4fi/SP7hxRWTXTV5SzZtrWY5wtnvL6iAnDzJpb165D7SXWPkwop9YSPNaQ9tjXlfv05l/VuUP8dZtr9pubS3J5hoVf1ZRB9YqzSeubzQ/E/yknJXNFFSb64R93cjEeBhsEnJ7+Naok3AsuaBoLSb6buKjVU7O6t9x9S32O7ZXhCyfNim7HI5Ac+PcT82raomqaatxC8T/FcY9R7CPUeNV6unE0dt+5EMMrjRzB3/ACcjyW0VQ3jywkQWNsi5yxlfCQpvHJJCenI5OTgAd5Ydqx0QbZNPE1lcnF1agLx5yRDAV/HHAE9uVPbT/eW3WIyh2TIxvIQGHqJBxWVItkV0oEEXCROkG2lsxHqcSrJNCvV3SgGMSwMRx+UV6t8Ec8AnOcUpattzO9zZ3IZI7dHR2RV3mVgdyYM54kbjsRgDIZTjNPW3mrppensEQSNM/VKJWZ995VO80jHJYboJI7cY4CsThTdULzwAPYKp1NQ6KwC0WB4RFXOe+QaaHtsf7X6SsLS3ZjcRLEzSDjMgUl17utHFhwHDOOFT6/NOi67JYXEc8TlF6xBMmTuSRs2G3l5ZAJIbmK/S1TRSiVu0ENxChfQzGJ5vvB4hcrm3WRGRwGRgVZTyKsMEH1gkVg2xUBigeBvjwTyxMO4q3+tb9WLvDu6jqXjcg+2JD9tFcONpx3rKY829GewhWWnXKxyBnQOo5qfH7ajk0UVow0X2lgC8lobuCKKKKcmIpe29H4BL+j+8KYaX9vT+ATfo/vCoKn1LuRV3D/zUf7h8Vo/R5p63GhW0T53JId1sdqlmyPMZHnRRsVqi2ttpdmRl57UuDn4u4iOcjx6zHkaKyK6ir7VLXF1azjHo9ZC2fmTBSMeO/CnkWrMdrPQ2gl3hjrbWPq8/K3SM4/UPsrZ6z3bKWxv5/ufdFra6Qh7WY7oznGGikzg5IwUOCSveAalhk6t4fwVaqg8ohdFe1wqOioz9HWtxD0Li1mA5bwZWPrygHvrta7K6yR6cFp/nMCfZkUebiUJ1uFipOj9W38Nj3/Ve6K+z7N6qPi2kB/8Akj7UFRjs/rXZZ249dwD9Rp5xCDiohgVb7I94VHtB1tncQ6jbjLwHEq/Pi5HPkSp7sg9lbpo2sRXcEc8Lb0ci7yn7COwg8COwg1lH9VNZcEG2swCMENK5yCORANdtmNjNdsomhgmsoot9nVW35N3e5hTuE44dtBat8T37ce/Va7CoqiGHqpxppnfJMfTFoEt1YoYVZ3gmWYooyzKFZW3R2kB84HPFYzHMrDKkEVsZl2hRQNzTZSPlb0yk+WQKXNS2Z1W5k6yXS9J6w83beJPicPxPicmhU9OJbZ2WxwrGHYeHAN2ge5KeyuzTancrCmepRla4kHEKoOQmeW8xGPAZNfo2szsNN1+JBFEmmQIBkBFcDJJz6IHPxxxrxf7N7RTruNf2sQPMxK6t2/K6rI59hqSKIRt2QqNfXPrZjK/uHAJn2o2+itGMMY6+6xkQofi55NK/KNfXx7gaQrRZDvyTFTNK5kkKjC7zYG6ueOFUKo9VSdO6Hb5Fx90kTJyd223yzHmzMzgsT3nJqQ3RJf8AZq3/ANVR/wByitLPDAdogkrKYnR1VYOraWhnfc+CjUV3fot1JR6OoxOfp2+PeCa8r0a6r23tt5Qsfsoj50i4FAfRyp9pvj9FyoqSnRZqLfG1KNPzLbP1uK6jomvf/NT52aH/AL1LzpFwK99HKn2m+P0UGlfbKZp+rsIRv3Fw6gL81c5yT2cs+oE0+RdFV1nD6mSp+Nu2iI2O3dcysFPjumqXWNOtbac2Okr1mpz5SS4eRpGt4+HWM8hzutjhgDIz34BrVOIiRhYwa8UQw/AXQzCWZwy0A4r3sKPhWuyFW34dOtEtY3HJmACE+Z60+XbRWgbD7FQ6XbCGLixwZZCOMj45nuA5BeweOSflB1qkxVWa7s9b3sXVXMSyp2BhxU96tzU+IoopJJD1nYYWEbPa3t9EFX0YxOGQepXQ1mMPTfqkfodcj44bzxIT5kAUUUkloXRZ0k3eoXPVTmMrus3opungBw58uNaRru/uDcleI55qIyf+ojD3UUUkll+t6heKkrjULrKAkAdQo4eCwis8bpI1NfSF9NkceO4R7N2vtFJJMexPTBqN1dxRSyIVZ1BxEgOCR24rYtotlBdZY3N3DwAxBO0Y4duMHjRRSSWc2Gn3C3UkA1G/3FbAJmVmxjvaM0w2+hzmR1+6V9hSMenBnjjnmDxoopJLvp9rcuzKdQu8K2OVrkjxPwfNN1lpRjIJnmkx2OykHPfhRRRSSXLUdnxMSTNcJnsjmZPZu0u6h0XQuON3qGf+MkP72aKKSS42vQ9Z83lu5Pz7l/4cVfRbF2qYCiUY/wDU3P8A+tFFJJe9Z2UW7J6ye5CHnEkxjQjuO4AxB7s1L0XZ+3s03LaFIl7Qq4zz5tzbzNfKKSSsqKKKS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12" name="AutoShape 4" descr="data:image/jpeg;base64,/9j/4AAQSkZJRgABAQAAAQABAAD/2wCEAAkGBhQRERUUExQWFRQWFxkYFhcYFhgYHRgXFhgXHRwZHBUaGyYeHSAkHBUYHy8gIyctLC0sGh4xNTAqNSYrLCkBCQoKDgwOGg8PGiwlHCQsLCwsMSo1LSwsLCwsLDQsKTIvLCkpLyw2LzUvLC0vLCwsLCosLCwpLSksLCwsLSksL//AABEIAKQAqAMBIgACEQEDEQH/xAAcAAACAwEBAQEAAAAAAAAAAAAABgQFBwMCAQj/xABPEAACAQMBBAYEBwwHBgcAAAABAgMABBEFBhIhMQcTQVFhgSJxkaEUMkJSYrHBFSMkM0NygpKissLRCBYlU1ST4URjdIOjwxdVZHOEpNP/xAAbAQABBQEBAAAAAAAAAAAAAAAFAAIDBAYHAf/EADgRAAEDAgMEBQoGAwAAAAAAAAEAAgMEEQUhMRJBUXEGE2GBoRQVFjNSkbHB0fAyNGJy4fEiI0L/2gAMAwEAAhEDEQA/ANxpY2m2+gs36lVkubojeFvApd8cOLY4IOOcmmK5LbjbgBfB3QxIBbHDJAyBnnSNtZtBHoVnmMCW7uHO7vfGnmbG/I+7xwMjgOWVUYGKSSh2u1mu3Dfe9LihQ8QZ5TkA9+Cp/ZpqsYtRIBmks1PaqQzt+00q/u1krwaheYlu76eNjyit26tU8PROCfb668SbHRv+MmuZfF52NXmYfM4XsgsuOUcbi3aJ5BbxMxCnBCnHAsMgHxGR9YpR1faCaPgmoaYrd0wZPeLk/VWXt0eWh5q59cjV7j2Ash+Sz63Y/bUgwybsUJ6Q0g02vd/KaY9e1Bm9PWtIjX6BR/cxH11fafrwUgy63ZSY5gLboD7Ji3sNIH9TLP8Aw6ftfzr4dirP/Dp7W/nTvNcvEffco/SOn9l3h9VrqbaWOBm+tCe3E8QHs3z9dV+o7Q20jZj1eGEfNWSzYe1wx99Zh/Uiy/uF9rfzr4dhrL+4H6zfzpea5eIS9I6b2XeH1TdqESy5xtJu+qW0X9wrUFNEg5ybSykfRu4V/jb6qok2Ksx/s6H1lj9texsfZ/4aP9r+de+a5eIXnpJT+y7w+qerGWxjAH3ad8fPvoT9maarfXrZlBW4iYfOEqHOPENWLPsRZH8go9Rb+dcm2Asj+S9jt/OvDhkvEJw6RUp1DvD6rRtd2W0i7/HyqxzkE3r8D27oaUgeQqk03oi0stiG9nJHyY7pM+xBmlH/AMOrL+7b/Mavg6OrL+7b/Mam+bZuxSekNJ+r3fytWg6N4l/2rUCO43s4H7LCu/8AUOMfFur9T3/DJjjyYke0VlUGxcEZzGZkP0ZpF+o0PsbExyZbgnxnc+/nXnm2bsS9IKTt9y047HXa/i9Vucjl1kcEg8xuKT7RUzRNdmEvwW8QJPxMcqA9VcKoyShJJVwOLRtx5kZA4ZdDoJi4wXN1E/MMs7nB8UJ3WHgaeOjjat9QjljuVRruzl3SwGAd5WCSD5pIDg48eHHFV56WSC22r9HiMFZcRHMcU90VC0fUxcQpKoxvDiPmsCQyk96sGXyoqsiCkiYbxXPEAEjwYsB+6fZWJ7QubvXbh2/F2arFGCeTsuSwHmx9lOuxGstc6pq3H0IpIIkHd1azBsetgTSHo8/W3eozfOvJFHiI+A9xq5QsD5mgoVjEpio3kb8vermioeqatFbRl5WCjsHax7lHaa9aHsFeapiS7Z7O0PxYF4Syr9NjjdB8R5dtHairZBkczwWLoMLmrDcZN4n5Kqv9sI0kEMKvczngI4hvce7eGfcDVtp+wOr3mGlljsIz8lV6yTB5ZGcftD1VqGz+ylrYpuW0KRjGCQMs35zn0m8zVvQOWtlk32HYtnS4PTU4/DtHic/DRZr/AOB8J4tf35PeJUHu3K4XnRJcxDNpqEjEco7lVdW8DIoBH6prUaKrCR4NwSiDqeJ4s5oI5BYlZX7dbJbzoYrmHHWJzBB5OjfKU8OPiKn0x9KWzLSxLeW65ubXLYHOWHm8Rxz4ZYDvzjnStZ3ayxrIhyrqGU+BrQ0NUZm2dqFhMZw4UkgfH+B3gfvRdqKKKIIEihVzwHGiu9tGh4tJuY5YVmPr4fzprnbIunsZtusvEUBZXb5oB9eSB9tStP0/rGjxxBcKw7u32Fc+YNWc6xSxOIm3pm3Sw3Su/uEklVPac5Iz2V42RSQTZCtuYO8ccOHLzzVF07jG52hG48vuyLR0bWzxsP8AkDvGe/7uqp7EhC5O6pJCZ5vjuHd41GrtLI8r+llnPADx7gOz1VP1nTzCFTAAXmxxl3PMgc8Dl3c++rAk2SGuOZVN0G2HPjB2W+JVVUHoiYx65qEeThot/n2h4yOH/MIqdVdsLcdXtI64/G2xHmAjfwVSxQf6we1GOjjrVDm/p+YTL0ca0yanqdg3FUne4i8BK+XX1ZdCPW1FVtpbtb7XyYzu3FuWPiNwfxRUVn1uV26EXZ5tVkcBWe79IA5AO9KSAe3BbnSBsVq+5Zs260kslwwjjXi0jsEOAPPJPYK0voWtCq6izDBN/Kv6mM+8mqD+jpo8RinuDGDMsnVq547qFFJCjkCSeJHE8BU0MxidtN1VSrpW1TBG/S4PuTFsN0a4Zb3UVD3Z4pEcFLcZ9EKOILjnnjgnhx4nR6KKicS43KssY1jQ1osAvlfaVNd1meaVrWzcRGPHX3BUP1ZYZWONDwaQjiSThARwJYVXSajeaeOumuDeW6/jlMKJJGnbKrR4DBeZQjlkg5GD7sG11E6eNr9gnNPlFeY5AwBBBBGQQcgg8iDUbU9WitozJPIkSDmzsFHqyeZ8BxpqnUoisPhsDZX1zY/k0xNb8+EMpPo5PPdJA9tbFo+sx3SdZFvmPPosyMgcYB3l3gCV488YpA6W9PMU9pfj4qMbefwjlPoNnsAbP6wqzSy9XKHIfiVN5RTPZbO1xzCiW0wXOUD5UgZzwJ+Vw7q5UUVqwM7rmZcSA3giiirfR7lI8b+JCfixBVPEnA3nYcPUP9KjleWNuBdTU8QlfsuNhxUTR7UyTxqM/GBOOwA5z4cqn3+qS9bl0KuVZSgfh6QwCFBODj21913VGSV44sRoMAhAFycDPpDjXWS8jECTmMGZpO/A3kB9PA7ORx3kVReXPLXubkRYDejETWRB8TH2LTcncbZZa6d2q869etFIu4AjmNS7YBbeI4+ljuxyAzVc+uTMu6z7w+kFb6xVm1l8Ki+ESOVYZVsLvbwXtC5HIZz6s1T3MUQHoSFj3GMr780+n6uwYRdwyOV/FRVpnDjI11mOzGdrjko1LelTbm01oc43lC88c43H10yUj7TyGHVrGYHGGiP6s3HPka8xIXh71J0fdartxBWua7pu5r+n3HHEkFxAeHAFFLrx8Q7fq0Uz6ro4nkt5N7da3m6wcM7wMciFfMSe6is2t+qjYSDq4rv/AI67Y+cpP1Uq/wBHRP7NlPzrlvdHEPsrRtM0wQCTBz1kry8sYMhBI/1rOv6Ox/syUd1y/wC5HSSWp18NfaKSSz/o6l39OhkJy8m+8rE5LSs7bxJ78jHqApjdAQQRkHgQeIIPMEUt7NOtvd3ljgL1cnwiIA84rk7x4fRfI9TLTTKmMHsPEVcYRYLO1EbhI49vxVBsvNOtvdWUTIJ7Vty3Z8lRDKN6EsACTuLlMdvVjvqZpPR9Ejia7dr26HHrZuKoeHCKHikYyM8OPjUK7nNrqNvP+SuF+CSnluuW34GPfli6cfnjvqy2m2luIj1NnaSXM5HMgxwx5xgvK2AefxVJPDiRVV4sbI3TydZGHJlqq2r0Fb2zmt2x98QqpPJX5q3kwB8qh7NaReKeuvbnrJWGOpiUJDHnsAxvOfpMfLtpipqnWIaBdM8C9YCJUJilB5iSI7re8VY1z2lgNrq8yEYju0E8Z7OsQbsi+sgA+zvrpWro5etiB36LmmK03k9S5u45jkUV9ViCCOBHEesV8oq0hmi7QyKCWcFzzxnAJ+kefkOffVzeXytBCHVd1+szuqBuHeXBUDu7R21QV7eYlVU8lzjzOTVaSAPcDwV2CrMTXN4j571PbUjHEkaN6UcrMGHIgjgfPJ4VDupg7bwXdz8YDlntx3DwrjUlkj6kEE9bvEFewLjnypwY2M33lNdK+YEEiwHw4KNWfdKiEG3cdm+M+I3SK0Gk3pSizaoe0Sj2FW/0qKubeByt4M/ZrWdtx4Ld21vFzbRHh18Mzgc/Sj6g4z4LI9FIOo6yTfbOyrylikB9UkUII9p91FZZdIWk2mqLJLPGAQYGRW8d+NHBH62PI0gf0e4QNKLdrTyE+QQfZXXYnVzJqmtpkndkiKjt9BHQ4/VUedcv6PlwG0kqOaTyA+YRh7mFJJPmubQQWUXW3EixpnAJ5sTyVVHFj4AVRWWr3184MUPwO1yPvk6708o4H0IM7sY5jL5PEej2Uwy6NC0yztGrSqMI7ekUHbuZ4KT2kYJ4Z5CumoahHBG0kzrHGoyzuQoHmaSSRukCP4Je2eo/FiG9bXTd0cnGNiO5Xzk+Ipwi9OMjtXiKqVuY9ZtZYzDItrKhVZJFCF88nSM+lgHiGYDiBgGqfo11ht17OY/hNm3US/SQcI5B4MoHs8akYcrKlUR/5B245FTdrrBprOZY89aF6yIrzEsR34yPHeUVZ2u2ETWMN2RIyzIpCRRvKxdhkoFQE5BDDJ4cOdSbiPdYjzFUuwgW1NzZ8hFIZoxxx1Fxlhj81xInDlgd9PlFwHKChdsOdEVJ0m61G5lEkkaWdsDkRtiWeQDPxyDuRA8Dgbx7M9tNFJcu2F3dMU060JQHBuboNFFgY+JGMSSesYHDtpxiBwN4gtgZIGAT2kAk4Hhk+s1AiiQ+mTTibNLtADLZyCUeMbYWRfUQVP6Ipcs7lZVR1OUcBgfA/bWtahYrPE8T8UkRkb81wQfcaw3YuZ4BJbMfvtnK0Z8QGO62O44NFcNlLXFnH4rNdIKYPjbN7JseR+/FaPa6PGUkZQOrBX02U7w3ch13cZ9naTx4cKLWIolkIiJ3fEd/Hge7B91WVhr2WneR2DMvoDPAbpyBn2Dx41UahqLzsGfGcAcBjlV6nZKJTtaIHXS0zqcCMC/Lt55KNRRRRJAkUUUUkkUrdJCZsWPc6fXj7aaaoNu4t6wm8Ap9jCq9ULwu5K9hztmqjP6gpdk/WDZd+5pUP6JjH8Jr5XfZBd+w0Fvm3si+6c/w18rJLqCY+jK3A1PWm7TcoPIdaf4vdSV0MbU/ABcxy4EAmXrDx+9Ehl3/ABXKAHhwHHsIrR9hrbc1HV8jGbiI+RiyP3qzHZ62EeoapHwOLhuH0esl7x3MBU9PGJZAw71Sr5zTwGUbrfFfoOKUMAykEEAgg5BB5EEc6iS6NE8oldQ7r8Qv6QTxRTwUntI4+NInRztB8Hk+58pwnFrNyeac2g/OTOR3r+bx0O6g30Zd5l3gRvKcMM9oPYfGo3sLHFrtQrEMrZmCRhyKX9qOkK0sGEcjNJO3xbeJeslYnl6I5Z7MkZ7KWtqfwaa21gRPErqsN7GwG8sMmNyRwpOGRt3PPsHZV69rpuip1pVY3ckBjmSeZzzAY5kck9g7+NdbGebU4pUuLQ29pKjIFlb784cD0jGBiLAJ4Ek5xypoNk9zQ4WKup8OgdePq7jSltPJ8FkgvxkfB23J8fKtpiA+cc9xt2QD6J76+9Hl28Ak064YNNa+gDy6yA/ipAM8t30SM8CAKvb20V1eNxlWBVh3qwII8wanbmNlCZyY5BLv0P32hctVa/nYLaNBBFwPwh/v7MCMjchGExy4s/l33tnEyoqu5kYABnIClj2ndUADypI2YtGubNrE3M0ElnIYHaIoHeIcYW32Uld6MrxXByDx4UyaJp1tYqlrG4DNvOFeTekkPNn9I7zeJHAVXRcEEXCuaxXavTzZ667HhHfRbyHs62PdDL68DP6Yraqzbpx0tmtIbqMelaTLIe/q2wG94TPgKlhk6uQO4KvVwCeF0Z3j+lVUV5jkDAFTkEZBHaDxB9leq14zXKyLGxRRRUkac5iMuBuA4zkcT4Dtrxzg3VOYxz77IvbNRqKKk/cyTqut3D1fzvXw5UnODdSk2Nz77IvbNRqo9tz+AT/mj95avKoNuj+ATepf3hUdR6p3IqxQ/mY/3D4q+6LdLafS9NK/kL6SRvBQs4+txX2rboLnVNIgDEAyTTBQflEFiQP0VJ8qKyC6mmvSLIpfXrnlJ8HYfoxlf4axfTm/tvUx/vHP/UH86/QSqN48t4gZ78ccZ9/vr8+6aP7a1Qnn1jDy6z/QVbovXtQvF/ycnL5q51jTjNH6DFJUYPDIDgpIvxWyPZ51o2we2S6jb7xG5PGdy4i+ZIO76JwSPMdlI9UM+qNpeoQ3yZEMhEV2ACQUJGHIHaBxHivjRPEqfab1o1Gqz3R+u2H+Tv0OnP8Albp9z4+s63cTrcbvWbo3t35u/jOPDlVVq21aRSdREj3FzgHqYgDug8mkckJEp72OT2A1dRyBgGUggjIIOQQeRB7RUK7LRDEEIZnYk8RGoYji7sATx4DgrE+VAVtUi7eQzW0lpqxARofvV5GjFx8HkbsbALbjNnkMk54Yp3uGV1WRTkHtHaDyNRZbYCB0v543E/3sghYk9MbvVoCd45z2sWJ7uAC70cyvFFLp075ntWKjPNoTxikHepXh4Yx3VIw2KqVMe009v2F1t06jVw2d1L23MZx2z25LLx7D1Tvj80102eu7JLphZ208srnEtyUkIwPnXM5BYcB6Kk9mBwrntopSBbhQS9pKlwAOZWPIkUeJiZ6udQW6mdXhuYYLTAbfVetkkBGeDPiNFweB9Lv8KUgs5eUT9qKx3ZJhqDrmlLdW8sD/ABZUZD+kMZ8jg+VdrG+jmQPFIkicRvIwcEjgfSUkVIqNXF+f9h7hvg5hkBEtu7Qup5gqTw8uI8qaJmQogVSGGd8k8Cc8Me+qnXrP4Hrk6YxHeIJk5Y31yH4esP7RVhWnon9ZE07wudYvF5PVPAGTs/fw717igZs7oJwMnHYB2143jjGeHPHj316SQjkSMjBwSMju4V5Aq5nfPRCcrC2qKlyatI0QiLegvIY9gJ8K4XNs0bFW4MOfEH6q515Zr7HXeE4Pkiu0Ei+RRSt0kXG7ZEfPdV+s/ZTTSd0on8ET/wB1f3HqCsNoHclcwoXrI+atNl9RMOkaQ44buqhWPg/Wg+56+VyuLIpslbvyZbkSjzldR9dfayi6atWt9V/tuaAcvgUTt+cs8uPdL76ydvR2h1Fe/J98Zpysb3d2snQ/lLNVHrURv/CaV9dtt3aW6I7YlY/pRxirNJ65vNDsUF6STkmO0tlcOWkCFRlQRnePHgOPq9tV2oWKzRPG/wAV1IPhntHiDxqRRWp2L3voVzcSbOyWixG9TOhXaVgkmm3BxPbcY8/LhJ+T3hSR5Mvca1GsG2gsJFZLy1O7dwcVI+WozlCO3gTw7eI7a13YralNRs47hMAsMSKDnckHxl9vEZ7CD21lqqnMD9nduXSMOrm1kIeNRqO1U9/oFtDdi4kiub67J3ogVLrEMnG5kLDEAe0nPAHnxqNtxZCzu7fVVyoTEF2P9xIcK54/IcjPeCPm8XLVEmaPEDIjnhvupcKO0hARvHwLAfUaZrWGVJbCaaS6klU9dkAlFdeGdxQkXLKjmTx48TVYIgRcWU68iDDPNXHHu48xShs1otvLZKLuA3Uti7W26QZMiJvvZEJO5lo2Rs45EZNTthLw/B2s5m/CLQ9S+eBIX8VIB81490g+BHMV2sHMGoyBQMXcG8pOcG4tsjHDlvROp/5ZqZ2bUPhPVzFvH4hMOi3bPHxt3twMBUfq87vZhY3YKPCrGl2ymkhmUXl7G0s2Vht0RY17MlVJaVyMHLFsDPIUxVCiKyrpv07cNjejI6mcJIw5COQg5PmpH6VRqc+lLShcaTdofkxGQeuL0/4azzZ+/wCvtopO1kGfzhwPvFGsKfm5nesl0liyZLzHzHzVsFTq85brM8Bgbu73555rjRRRkCyyDnXtkiiiinJqKT+lBM2inulU+1XH204UtdIcebCTwZD+1/rVarF4XckRwt2zWRntV1rtuTsfDgckhY+A64ZPvoq5Fv12yW6v+Czx4fi/SP7hxRWTXTV5SzZtrWY5wtnvL6iAnDzJpb165D7SXWPkwop9YSPNaQ9tjXlfv05l/VuUP8dZtr9pubS3J5hoVf1ZRB9YqzSeubzQ/E/yknJXNFFSb64R93cjEeBhsEnJ7+Naok3AsuaBoLSb6buKjVU7O6t9x9S32O7ZXhCyfNim7HI5Ac+PcT82raomqaatxC8T/FcY9R7CPUeNV6unE0dt+5EMMrjRzB3/ACcjyW0VQ3jywkQWNsi5yxlfCQpvHJJCenI5OTgAd5Ydqx0QbZNPE1lcnF1agLx5yRDAV/HHAE9uVPbT/eW3WIyh2TIxvIQGHqJBxWVItkV0oEEXCROkG2lsxHqcSrJNCvV3SgGMSwMRx+UV6t8Ec8AnOcUpattzO9zZ3IZI7dHR2RV3mVgdyYM54kbjsRgDIZTjNPW3mrppensEQSNM/VKJWZ995VO80jHJYboJI7cY4CsThTdULzwAPYKp1NQ6KwC0WB4RFXOe+QaaHtsf7X6SsLS3ZjcRLEzSDjMgUl17utHFhwHDOOFT6/NOi67JYXEc8TlF6xBMmTuSRs2G3l5ZAJIbmK/S1TRSiVu0ENxChfQzGJ5vvB4hcrm3WRGRwGRgVZTyKsMEH1gkVg2xUBigeBvjwTyxMO4q3+tb9WLvDu6jqXjcg+2JD9tFcONpx3rKY829GewhWWnXKxyBnQOo5qfH7ajk0UVow0X2lgC8lobuCKKKKcmIpe29H4BL+j+8KYaX9vT+ATfo/vCoKn1LuRV3D/zUf7h8Vo/R5p63GhW0T53JId1sdqlmyPMZHnRRsVqi2ttpdmRl57UuDn4u4iOcjx6zHkaKyK6ir7VLXF1azjHo9ZC2fmTBSMeO/CnkWrMdrPQ2gl3hjrbWPq8/K3SM4/UPsrZ6z3bKWxv5/ufdFra6Qh7WY7oznGGikzg5IwUOCSveAalhk6t4fwVaqg8ohdFe1wqOioz9HWtxD0Li1mA5bwZWPrygHvrta7K6yR6cFp/nMCfZkUebiUJ1uFipOj9W38Nj3/Ve6K+z7N6qPi2kB/8Akj7UFRjs/rXZZ249dwD9Rp5xCDiohgVb7I94VHtB1tncQ6jbjLwHEq/Pi5HPkSp7sg9lbpo2sRXcEc8Lb0ci7yn7COwg8COwg1lH9VNZcEG2swCMENK5yCORANdtmNjNdsomhgmsoot9nVW35N3e5hTuE44dtBat8T37ce/Va7CoqiGHqpxppnfJMfTFoEt1YoYVZ3gmWYooyzKFZW3R2kB84HPFYzHMrDKkEVsZl2hRQNzTZSPlb0yk+WQKXNS2Z1W5k6yXS9J6w83beJPicPxPicmhU9OJbZ2WxwrGHYeHAN2ge5KeyuzTancrCmepRla4kHEKoOQmeW8xGPAZNfo2szsNN1+JBFEmmQIBkBFcDJJz6IHPxxxrxf7N7RTruNf2sQPMxK6t2/K6rI59hqSKIRt2QqNfXPrZjK/uHAJn2o2+itGMMY6+6xkQofi55NK/KNfXx7gaQrRZDvyTFTNK5kkKjC7zYG6ueOFUKo9VSdO6Hb5Fx90kTJyd223yzHmzMzgsT3nJqQ3RJf8AZq3/ANVR/wByitLPDAdogkrKYnR1VYOraWhnfc+CjUV3fot1JR6OoxOfp2+PeCa8r0a6r23tt5Qsfsoj50i4FAfRyp9pvj9FyoqSnRZqLfG1KNPzLbP1uK6jomvf/NT52aH/AL1LzpFwK99HKn2m+P0UGlfbKZp+rsIRv3Fw6gL81c5yT2cs+oE0+RdFV1nD6mSp+Nu2iI2O3dcysFPjumqXWNOtbac2Okr1mpz5SS4eRpGt4+HWM8hzutjhgDIz34BrVOIiRhYwa8UQw/AXQzCWZwy0A4r3sKPhWuyFW34dOtEtY3HJmACE+Z60+XbRWgbD7FQ6XbCGLixwZZCOMj45nuA5BeweOSflB1qkxVWa7s9b3sXVXMSyp2BhxU96tzU+IoopJJD1nYYWEbPa3t9EFX0YxOGQepXQ1mMPTfqkfodcj44bzxIT5kAUUUkloXRZ0k3eoXPVTmMrus3opungBw58uNaRru/uDcleI55qIyf+ojD3UUUkll+t6heKkrjULrKAkAdQo4eCwis8bpI1NfSF9NkceO4R7N2vtFJJMexPTBqN1dxRSyIVZ1BxEgOCR24rYtotlBdZY3N3DwAxBO0Y4duMHjRRSSWc2Gn3C3UkA1G/3FbAJmVmxjvaM0w2+hzmR1+6V9hSMenBnjjnmDxoopJLvp9rcuzKdQu8K2OVrkjxPwfNN1lpRjIJnmkx2OykHPfhRRRSSXLUdnxMSTNcJnsjmZPZu0u6h0XQuON3qGf+MkP72aKKSS42vQ9Z83lu5Pz7l/4cVfRbF2qYCiUY/wDU3P8A+tFFJJe9Z2UW7J6ye5CHnEkxjQjuO4AxB7s1L0XZ+3s03LaFIl7Qq4zz5tzbzNfKKSSsqKKKS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14" name="AutoShape 6" descr="data:image/jpeg;base64,/9j/4AAQSkZJRgABAQAAAQABAAD/2wCEAAkGBhQRERUUExQWFRQWFxkYFhcYFhgYHRgXFhgXHRwZHBUaGyYeHSAkHBUYHy8gIyctLC0sGh4xNTAqNSYrLCkBCQoKDgwOGg8PGiwlHCQsLCwsMSo1LSwsLCwsLDQsKTIvLCkpLyw2LzUvLC0vLCwsLCosLCwpLSksLCwsLSksL//AABEIAKQAqAMBIgACEQEDEQH/xAAcAAACAwEBAQEAAAAAAAAAAAAABgQFBwMCAQj/xABPEAACAQMBBAYEBwwHBgcAAAABAgMABBEFBhIhMQcTQVFhgSJxkaEUMkJSYrHBFSMkM0NygpKissLRCBYlU1ST4URjdIOjwxdVZHOEpNP/xAAbAQABBQEBAAAAAAAAAAAAAAAFAAIDBAYHAf/EADgRAAEDAgMEBQoGAwAAAAAAAAEAAgMEEQUhMRJBUXEGE2GBoRQVFjNSkbHB0fAyNGJy4fEiI0L/2gAMAwEAAhEDEQA/ANxpY2m2+gs36lVkubojeFvApd8cOLY4IOOcmmK5LbjbgBfB3QxIBbHDJAyBnnSNtZtBHoVnmMCW7uHO7vfGnmbG/I+7xwMjgOWVUYGKSSh2u1mu3Dfe9LihQ8QZ5TkA9+Cp/ZpqsYtRIBmks1PaqQzt+00q/u1krwaheYlu76eNjyit26tU8PROCfb668SbHRv+MmuZfF52NXmYfM4XsgsuOUcbi3aJ5BbxMxCnBCnHAsMgHxGR9YpR1faCaPgmoaYrd0wZPeLk/VWXt0eWh5q59cjV7j2Ash+Sz63Y/bUgwybsUJ6Q0g02vd/KaY9e1Bm9PWtIjX6BR/cxH11fafrwUgy63ZSY5gLboD7Ji3sNIH9TLP8Aw6ftfzr4dirP/Dp7W/nTvNcvEffco/SOn9l3h9VrqbaWOBm+tCe3E8QHs3z9dV+o7Q20jZj1eGEfNWSzYe1wx99Zh/Uiy/uF9rfzr4dhrL+4H6zfzpea5eIS9I6b2XeH1TdqESy5xtJu+qW0X9wrUFNEg5ybSykfRu4V/jb6qok2Ksx/s6H1lj9texsfZ/4aP9r+de+a5eIXnpJT+y7w+qerGWxjAH3ad8fPvoT9maarfXrZlBW4iYfOEqHOPENWLPsRZH8go9Rb+dcm2Asj+S9jt/OvDhkvEJw6RUp1DvD6rRtd2W0i7/HyqxzkE3r8D27oaUgeQqk03oi0stiG9nJHyY7pM+xBmlH/AMOrL+7b/Mavg6OrL+7b/Mam+bZuxSekNJ+r3fytWg6N4l/2rUCO43s4H7LCu/8AUOMfFur9T3/DJjjyYke0VlUGxcEZzGZkP0ZpF+o0PsbExyZbgnxnc+/nXnm2bsS9IKTt9y047HXa/i9Vucjl1kcEg8xuKT7RUzRNdmEvwW8QJPxMcqA9VcKoyShJJVwOLRtx5kZA4ZdDoJi4wXN1E/MMs7nB8UJ3WHgaeOjjat9QjljuVRruzl3SwGAd5WCSD5pIDg48eHHFV56WSC22r9HiMFZcRHMcU90VC0fUxcQpKoxvDiPmsCQyk96sGXyoqsiCkiYbxXPEAEjwYsB+6fZWJ7QubvXbh2/F2arFGCeTsuSwHmx9lOuxGstc6pq3H0IpIIkHd1azBsetgTSHo8/W3eozfOvJFHiI+A9xq5QsD5mgoVjEpio3kb8vermioeqatFbRl5WCjsHax7lHaa9aHsFeapiS7Z7O0PxYF4Syr9NjjdB8R5dtHairZBkczwWLoMLmrDcZN4n5Kqv9sI0kEMKvczngI4hvce7eGfcDVtp+wOr3mGlljsIz8lV6yTB5ZGcftD1VqGz+ylrYpuW0KRjGCQMs35zn0m8zVvQOWtlk32HYtnS4PTU4/DtHic/DRZr/AOB8J4tf35PeJUHu3K4XnRJcxDNpqEjEco7lVdW8DIoBH6prUaKrCR4NwSiDqeJ4s5oI5BYlZX7dbJbzoYrmHHWJzBB5OjfKU8OPiKn0x9KWzLSxLeW65ubXLYHOWHm8Rxz4ZYDvzjnStZ3ayxrIhyrqGU+BrQ0NUZm2dqFhMZw4UkgfH+B3gfvRdqKKKIIEihVzwHGiu9tGh4tJuY5YVmPr4fzprnbIunsZtusvEUBZXb5oB9eSB9tStP0/rGjxxBcKw7u32Fc+YNWc6xSxOIm3pm3Sw3Su/uEklVPac5Iz2V42RSQTZCtuYO8ccOHLzzVF07jG52hG48vuyLR0bWzxsP8AkDvGe/7uqp7EhC5O6pJCZ5vjuHd41GrtLI8r+llnPADx7gOz1VP1nTzCFTAAXmxxl3PMgc8Dl3c++rAk2SGuOZVN0G2HPjB2W+JVVUHoiYx65qEeThot/n2h4yOH/MIqdVdsLcdXtI64/G2xHmAjfwVSxQf6we1GOjjrVDm/p+YTL0ca0yanqdg3FUne4i8BK+XX1ZdCPW1FVtpbtb7XyYzu3FuWPiNwfxRUVn1uV26EXZ5tVkcBWe79IA5AO9KSAe3BbnSBsVq+5Zs260kslwwjjXi0jsEOAPPJPYK0voWtCq6izDBN/Kv6mM+8mqD+jpo8RinuDGDMsnVq547qFFJCjkCSeJHE8BU0MxidtN1VSrpW1TBG/S4PuTFsN0a4Zb3UVD3Z4pEcFLcZ9EKOILjnnjgnhx4nR6KKicS43KssY1jQ1osAvlfaVNd1meaVrWzcRGPHX3BUP1ZYZWONDwaQjiSThARwJYVXSajeaeOumuDeW6/jlMKJJGnbKrR4DBeZQjlkg5GD7sG11E6eNr9gnNPlFeY5AwBBBBGQQcgg8iDUbU9WitozJPIkSDmzsFHqyeZ8BxpqnUoisPhsDZX1zY/k0xNb8+EMpPo5PPdJA9tbFo+sx3SdZFvmPPosyMgcYB3l3gCV488YpA6W9PMU9pfj4qMbefwjlPoNnsAbP6wqzSy9XKHIfiVN5RTPZbO1xzCiW0wXOUD5UgZzwJ+Vw7q5UUVqwM7rmZcSA3giiirfR7lI8b+JCfixBVPEnA3nYcPUP9KjleWNuBdTU8QlfsuNhxUTR7UyTxqM/GBOOwA5z4cqn3+qS9bl0KuVZSgfh6QwCFBODj21913VGSV44sRoMAhAFycDPpDjXWS8jECTmMGZpO/A3kB9PA7ORx3kVReXPLXubkRYDejETWRB8TH2LTcncbZZa6d2q869etFIu4AjmNS7YBbeI4+ljuxyAzVc+uTMu6z7w+kFb6xVm1l8Ki+ESOVYZVsLvbwXtC5HIZz6s1T3MUQHoSFj3GMr780+n6uwYRdwyOV/FRVpnDjI11mOzGdrjko1LelTbm01oc43lC88c43H10yUj7TyGHVrGYHGGiP6s3HPka8xIXh71J0fdartxBWua7pu5r+n3HHEkFxAeHAFFLrx8Q7fq0Uz6ro4nkt5N7da3m6wcM7wMciFfMSe6is2t+qjYSDq4rv/AI67Y+cpP1Uq/wBHRP7NlPzrlvdHEPsrRtM0wQCTBz1kry8sYMhBI/1rOv6Ox/syUd1y/wC5HSSWp18NfaKSSz/o6l39OhkJy8m+8rE5LSs7bxJ78jHqApjdAQQRkHgQeIIPMEUt7NOtvd3ljgL1cnwiIA84rk7x4fRfI9TLTTKmMHsPEVcYRYLO1EbhI49vxVBsvNOtvdWUTIJ7Vty3Z8lRDKN6EsACTuLlMdvVjvqZpPR9Ejia7dr26HHrZuKoeHCKHikYyM8OPjUK7nNrqNvP+SuF+CSnluuW34GPfli6cfnjvqy2m2luIj1NnaSXM5HMgxwx5xgvK2AefxVJPDiRVV4sbI3TydZGHJlqq2r0Fb2zmt2x98QqpPJX5q3kwB8qh7NaReKeuvbnrJWGOpiUJDHnsAxvOfpMfLtpipqnWIaBdM8C9YCJUJilB5iSI7re8VY1z2lgNrq8yEYju0E8Z7OsQbsi+sgA+zvrpWro5etiB36LmmK03k9S5u45jkUV9ViCCOBHEesV8oq0hmi7QyKCWcFzzxnAJ+kefkOffVzeXytBCHVd1+szuqBuHeXBUDu7R21QV7eYlVU8lzjzOTVaSAPcDwV2CrMTXN4j571PbUjHEkaN6UcrMGHIgjgfPJ4VDupg7bwXdz8YDlntx3DwrjUlkj6kEE9bvEFewLjnypwY2M33lNdK+YEEiwHw4KNWfdKiEG3cdm+M+I3SK0Gk3pSizaoe0Sj2FW/0qKubeByt4M/ZrWdtx4Ld21vFzbRHh18Mzgc/Sj6g4z4LI9FIOo6yTfbOyrylikB9UkUII9p91FZZdIWk2mqLJLPGAQYGRW8d+NHBH62PI0gf0e4QNKLdrTyE+QQfZXXYnVzJqmtpkndkiKjt9BHQ4/VUedcv6PlwG0kqOaTyA+YRh7mFJJPmubQQWUXW3EixpnAJ5sTyVVHFj4AVRWWr3184MUPwO1yPvk6708o4H0IM7sY5jL5PEej2Uwy6NC0yztGrSqMI7ekUHbuZ4KT2kYJ4Z5CumoahHBG0kzrHGoyzuQoHmaSSRukCP4Je2eo/FiG9bXTd0cnGNiO5Xzk+Ipwi9OMjtXiKqVuY9ZtZYzDItrKhVZJFCF88nSM+lgHiGYDiBgGqfo11ht17OY/hNm3US/SQcI5B4MoHs8akYcrKlUR/5B245FTdrrBprOZY89aF6yIrzEsR34yPHeUVZ2u2ETWMN2RIyzIpCRRvKxdhkoFQE5BDDJ4cOdSbiPdYjzFUuwgW1NzZ8hFIZoxxx1Fxlhj81xInDlgd9PlFwHKChdsOdEVJ0m61G5lEkkaWdsDkRtiWeQDPxyDuRA8Dgbx7M9tNFJcu2F3dMU060JQHBuboNFFgY+JGMSSesYHDtpxiBwN4gtgZIGAT2kAk4Hhk+s1AiiQ+mTTibNLtADLZyCUeMbYWRfUQVP6Ipcs7lZVR1OUcBgfA/bWtahYrPE8T8UkRkb81wQfcaw3YuZ4BJbMfvtnK0Z8QGO62O44NFcNlLXFnH4rNdIKYPjbN7JseR+/FaPa6PGUkZQOrBX02U7w3ch13cZ9naTx4cKLWIolkIiJ3fEd/Hge7B91WVhr2WneR2DMvoDPAbpyBn2Dx41UahqLzsGfGcAcBjlV6nZKJTtaIHXS0zqcCMC/Lt55KNRRRRJAkUUUUkkUrdJCZsWPc6fXj7aaaoNu4t6wm8Ap9jCq9ULwu5K9hztmqjP6gpdk/WDZd+5pUP6JjH8Jr5XfZBd+w0Fvm3si+6c/w18rJLqCY+jK3A1PWm7TcoPIdaf4vdSV0MbU/ABcxy4EAmXrDx+9Ehl3/ABXKAHhwHHsIrR9hrbc1HV8jGbiI+RiyP3qzHZ62EeoapHwOLhuH0esl7x3MBU9PGJZAw71Sr5zTwGUbrfFfoOKUMAykEEAgg5BB5EEc6iS6NE8oldQ7r8Qv6QTxRTwUntI4+NInRztB8Hk+58pwnFrNyeac2g/OTOR3r+bx0O6g30Zd5l3gRvKcMM9oPYfGo3sLHFrtQrEMrZmCRhyKX9qOkK0sGEcjNJO3xbeJeslYnl6I5Z7MkZ7KWtqfwaa21gRPErqsN7GwG8sMmNyRwpOGRt3PPsHZV69rpuip1pVY3ckBjmSeZzzAY5kck9g7+NdbGebU4pUuLQ29pKjIFlb784cD0jGBiLAJ4Ek5xypoNk9zQ4WKup8OgdePq7jSltPJ8FkgvxkfB23J8fKtpiA+cc9xt2QD6J76+9Hl28Ak064YNNa+gDy6yA/ipAM8t30SM8CAKvb20V1eNxlWBVh3qwII8wanbmNlCZyY5BLv0P32hctVa/nYLaNBBFwPwh/v7MCMjchGExy4s/l33tnEyoqu5kYABnIClj2ndUADypI2YtGubNrE3M0ElnIYHaIoHeIcYW32Uld6MrxXByDx4UyaJp1tYqlrG4DNvOFeTekkPNn9I7zeJHAVXRcEEXCuaxXavTzZ667HhHfRbyHs62PdDL68DP6Yraqzbpx0tmtIbqMelaTLIe/q2wG94TPgKlhk6uQO4KvVwCeF0Z3j+lVUV5jkDAFTkEZBHaDxB9leq14zXKyLGxRRRUkac5iMuBuA4zkcT4Dtrxzg3VOYxz77IvbNRqKKk/cyTqut3D1fzvXw5UnODdSk2Nz77IvbNRqo9tz+AT/mj95avKoNuj+ATepf3hUdR6p3IqxQ/mY/3D4q+6LdLafS9NK/kL6SRvBQs4+txX2rboLnVNIgDEAyTTBQflEFiQP0VJ8qKyC6mmvSLIpfXrnlJ8HYfoxlf4axfTm/tvUx/vHP/UH86/QSqN48t4gZ78ccZ9/vr8+6aP7a1Qnn1jDy6z/QVbovXtQvF/ycnL5q51jTjNH6DFJUYPDIDgpIvxWyPZ51o2we2S6jb7xG5PGdy4i+ZIO76JwSPMdlI9UM+qNpeoQ3yZEMhEV2ACQUJGHIHaBxHivjRPEqfab1o1Gqz3R+u2H+Tv0OnP8Albp9z4+s63cTrcbvWbo3t35u/jOPDlVVq21aRSdREj3FzgHqYgDug8mkckJEp72OT2A1dRyBgGUggjIIOQQeRB7RUK7LRDEEIZnYk8RGoYji7sATx4DgrE+VAVtUi7eQzW0lpqxARofvV5GjFx8HkbsbALbjNnkMk54Yp3uGV1WRTkHtHaDyNRZbYCB0v543E/3sghYk9MbvVoCd45z2sWJ7uAC70cyvFFLp075ntWKjPNoTxikHepXh4Yx3VIw2KqVMe009v2F1t06jVw2d1L23MZx2z25LLx7D1Tvj80102eu7JLphZ208srnEtyUkIwPnXM5BYcB6Kk9mBwrntopSBbhQS9pKlwAOZWPIkUeJiZ6udQW6mdXhuYYLTAbfVetkkBGeDPiNFweB9Lv8KUgs5eUT9qKx3ZJhqDrmlLdW8sD/ABZUZD+kMZ8jg+VdrG+jmQPFIkicRvIwcEjgfSUkVIqNXF+f9h7hvg5hkBEtu7Qup5gqTw8uI8qaJmQogVSGGd8k8Cc8Me+qnXrP4Hrk6YxHeIJk5Y31yH4esP7RVhWnon9ZE07wudYvF5PVPAGTs/fw717igZs7oJwMnHYB2143jjGeHPHj316SQjkSMjBwSMju4V5Aq5nfPRCcrC2qKlyatI0QiLegvIY9gJ8K4XNs0bFW4MOfEH6q515Zr7HXeE4Pkiu0Ei+RRSt0kXG7ZEfPdV+s/ZTTSd0on8ET/wB1f3HqCsNoHclcwoXrI+atNl9RMOkaQ44buqhWPg/Wg+56+VyuLIpslbvyZbkSjzldR9dfayi6atWt9V/tuaAcvgUTt+cs8uPdL76ydvR2h1Fe/J98Zpysb3d2snQ/lLNVHrURv/CaV9dtt3aW6I7YlY/pRxirNJ65vNDsUF6STkmO0tlcOWkCFRlQRnePHgOPq9tV2oWKzRPG/wAV1IPhntHiDxqRRWp2L3voVzcSbOyWixG9TOhXaVgkmm3BxPbcY8/LhJ+T3hSR5Mvca1GsG2gsJFZLy1O7dwcVI+WozlCO3gTw7eI7a13YralNRs47hMAsMSKDnckHxl9vEZ7CD21lqqnMD9nduXSMOrm1kIeNRqO1U9/oFtDdi4kiub67J3ogVLrEMnG5kLDEAe0nPAHnxqNtxZCzu7fVVyoTEF2P9xIcK54/IcjPeCPm8XLVEmaPEDIjnhvupcKO0hARvHwLAfUaZrWGVJbCaaS6klU9dkAlFdeGdxQkXLKjmTx48TVYIgRcWU68iDDPNXHHu48xShs1otvLZKLuA3Uti7W26QZMiJvvZEJO5lo2Rs45EZNTthLw/B2s5m/CLQ9S+eBIX8VIB81490g+BHMV2sHMGoyBQMXcG8pOcG4tsjHDlvROp/5ZqZ2bUPhPVzFvH4hMOi3bPHxt3twMBUfq87vZhY3YKPCrGl2ymkhmUXl7G0s2Vht0RY17MlVJaVyMHLFsDPIUxVCiKyrpv07cNjejI6mcJIw5COQg5PmpH6VRqc+lLShcaTdofkxGQeuL0/4azzZ+/wCvtopO1kGfzhwPvFGsKfm5nesl0liyZLzHzHzVsFTq85brM8Bgbu73555rjRRRkCyyDnXtkiiiinJqKT+lBM2inulU+1XH204UtdIcebCTwZD+1/rVarF4XckRwt2zWRntV1rtuTsfDgckhY+A64ZPvoq5Fv12yW6v+Czx4fi/SP7hxRWTXTV5SzZtrWY5wtnvL6iAnDzJpb165D7SXWPkwop9YSPNaQ9tjXlfv05l/VuUP8dZtr9pubS3J5hoVf1ZRB9YqzSeubzQ/E/yknJXNFFSb64R93cjEeBhsEnJ7+Naok3AsuaBoLSb6buKjVU7O6t9x9S32O7ZXhCyfNim7HI5Ac+PcT82raomqaatxC8T/FcY9R7CPUeNV6unE0dt+5EMMrjRzB3/ACcjyW0VQ3jywkQWNsi5yxlfCQpvHJJCenI5OTgAd5Ydqx0QbZNPE1lcnF1agLx5yRDAV/HHAE9uVPbT/eW3WIyh2TIxvIQGHqJBxWVItkV0oEEXCROkG2lsxHqcSrJNCvV3SgGMSwMRx+UV6t8Ec8AnOcUpattzO9zZ3IZI7dHR2RV3mVgdyYM54kbjsRgDIZTjNPW3mrppensEQSNM/VKJWZ995VO80jHJYboJI7cY4CsThTdULzwAPYKp1NQ6KwC0WB4RFXOe+QaaHtsf7X6SsLS3ZjcRLEzSDjMgUl17utHFhwHDOOFT6/NOi67JYXEc8TlF6xBMmTuSRs2G3l5ZAJIbmK/S1TRSiVu0ENxChfQzGJ5vvB4hcrm3WRGRwGRgVZTyKsMEH1gkVg2xUBigeBvjwTyxMO4q3+tb9WLvDu6jqXjcg+2JD9tFcONpx3rKY829GewhWWnXKxyBnQOo5qfH7ajk0UVow0X2lgC8lobuCKKKKcmIpe29H4BL+j+8KYaX9vT+ATfo/vCoKn1LuRV3D/zUf7h8Vo/R5p63GhW0T53JId1sdqlmyPMZHnRRsVqi2ttpdmRl57UuDn4u4iOcjx6zHkaKyK6ir7VLXF1azjHo9ZC2fmTBSMeO/CnkWrMdrPQ2gl3hjrbWPq8/K3SM4/UPsrZ6z3bKWxv5/ufdFra6Qh7WY7oznGGikzg5IwUOCSveAalhk6t4fwVaqg8ohdFe1wqOioz9HWtxD0Li1mA5bwZWPrygHvrta7K6yR6cFp/nMCfZkUebiUJ1uFipOj9W38Nj3/Ve6K+z7N6qPi2kB/8Akj7UFRjs/rXZZ249dwD9Rp5xCDiohgVb7I94VHtB1tncQ6jbjLwHEq/Pi5HPkSp7sg9lbpo2sRXcEc8Lb0ci7yn7COwg8COwg1lH9VNZcEG2swCMENK5yCORANdtmNjNdsomhgmsoot9nVW35N3e5hTuE44dtBat8T37ce/Va7CoqiGHqpxppnfJMfTFoEt1YoYVZ3gmWYooyzKFZW3R2kB84HPFYzHMrDKkEVsZl2hRQNzTZSPlb0yk+WQKXNS2Z1W5k6yXS9J6w83beJPicPxPicmhU9OJbZ2WxwrGHYeHAN2ge5KeyuzTancrCmepRla4kHEKoOQmeW8xGPAZNfo2szsNN1+JBFEmmQIBkBFcDJJz6IHPxxxrxf7N7RTruNf2sQPMxK6t2/K6rI59hqSKIRt2QqNfXPrZjK/uHAJn2o2+itGMMY6+6xkQofi55NK/KNfXx7gaQrRZDvyTFTNK5kkKjC7zYG6ueOFUKo9VSdO6Hb5Fx90kTJyd223yzHmzMzgsT3nJqQ3RJf8AZq3/ANVR/wByitLPDAdogkrKYnR1VYOraWhnfc+CjUV3fot1JR6OoxOfp2+PeCa8r0a6r23tt5Qsfsoj50i4FAfRyp9pvj9FyoqSnRZqLfG1KNPzLbP1uK6jomvf/NT52aH/AL1LzpFwK99HKn2m+P0UGlfbKZp+rsIRv3Fw6gL81c5yT2cs+oE0+RdFV1nD6mSp+Nu2iI2O3dcysFPjumqXWNOtbac2Okr1mpz5SS4eRpGt4+HWM8hzutjhgDIz34BrVOIiRhYwa8UQw/AXQzCWZwy0A4r3sKPhWuyFW34dOtEtY3HJmACE+Z60+XbRWgbD7FQ6XbCGLixwZZCOMj45nuA5BeweOSflB1qkxVWa7s9b3sXVXMSyp2BhxU96tzU+IoopJJD1nYYWEbPa3t9EFX0YxOGQepXQ1mMPTfqkfodcj44bzxIT5kAUUUkloXRZ0k3eoXPVTmMrus3opungBw58uNaRru/uDcleI55qIyf+ojD3UUUkll+t6heKkrjULrKAkAdQo4eCwis8bpI1NfSF9NkceO4R7N2vtFJJMexPTBqN1dxRSyIVZ1BxEgOCR24rYtotlBdZY3N3DwAxBO0Y4duMHjRRSSWc2Gn3C3UkA1G/3FbAJmVmxjvaM0w2+hzmR1+6V9hSMenBnjjnmDxoopJLvp9rcuzKdQu8K2OVrkjxPwfNN1lpRjIJnmkx2OykHPfhRRRSSXLUdnxMSTNcJnsjmZPZu0u6h0XQuON3qGf+MkP72aKKSS42vQ9Z83lu5Pz7l/4cVfRbF2qYCiUY/wDU3P8A+tFFJJe9Z2UW7J6ye5CHnEkxjQjuO4AxB7s1L0XZ+3s03LaFIl7Qq4zz5tzbzNfKKSSsqKKKS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16" name="AutoShape 8" descr="data:image/jpeg;base64,/9j/4AAQSkZJRgABAQAAAQABAAD/2wCEAAkGBhQRERUUExQWFRQWFxkYFhcYFhgYHRgXFhgXHRwZHBUaGyYeHSAkHBUYHy8gIyctLC0sGh4xNTAqNSYrLCkBCQoKDgwOGg8PGiwlHCQsLCwsMSo1LSwsLCwsLDQsKTIvLCkpLyw2LzUvLC0vLCwsLCosLCwpLSksLCwsLSksL//AABEIAKQAqAMBIgACEQEDEQH/xAAcAAACAwEBAQEAAAAAAAAAAAAABgQFBwMCAQj/xABPEAACAQMBBAYEBwwHBgcAAAABAgMABBEFBhIhMQcTQVFhgSJxkaEUMkJSYrHBFSMkM0NygpKissLRCBYlU1ST4URjdIOjwxdVZHOEpNP/xAAbAQABBQEBAAAAAAAAAAAAAAAFAAIDBAYHAf/EADgRAAEDAgMEBQoGAwAAAAAAAAEAAgMEEQUhMRJBUXEGE2GBoRQVFjNSkbHB0fAyNGJy4fEiI0L/2gAMAwEAAhEDEQA/ANxpY2m2+gs36lVkubojeFvApd8cOLY4IOOcmmK5LbjbgBfB3QxIBbHDJAyBnnSNtZtBHoVnmMCW7uHO7vfGnmbG/I+7xwMjgOWVUYGKSSh2u1mu3Dfe9LihQ8QZ5TkA9+Cp/ZpqsYtRIBmks1PaqQzt+00q/u1krwaheYlu76eNjyit26tU8PROCfb668SbHRv+MmuZfF52NXmYfM4XsgsuOUcbi3aJ5BbxMxCnBCnHAsMgHxGR9YpR1faCaPgmoaYrd0wZPeLk/VWXt0eWh5q59cjV7j2Ash+Sz63Y/bUgwybsUJ6Q0g02vd/KaY9e1Bm9PWtIjX6BR/cxH11fafrwUgy63ZSY5gLboD7Ji3sNIH9TLP8Aw6ftfzr4dirP/Dp7W/nTvNcvEffco/SOn9l3h9VrqbaWOBm+tCe3E8QHs3z9dV+o7Q20jZj1eGEfNWSzYe1wx99Zh/Uiy/uF9rfzr4dhrL+4H6zfzpea5eIS9I6b2XeH1TdqESy5xtJu+qW0X9wrUFNEg5ybSykfRu4V/jb6qok2Ksx/s6H1lj9texsfZ/4aP9r+de+a5eIXnpJT+y7w+qerGWxjAH3ad8fPvoT9maarfXrZlBW4iYfOEqHOPENWLPsRZH8go9Rb+dcm2Asj+S9jt/OvDhkvEJw6RUp1DvD6rRtd2W0i7/HyqxzkE3r8D27oaUgeQqk03oi0stiG9nJHyY7pM+xBmlH/AMOrL+7b/Mavg6OrL+7b/Mam+bZuxSekNJ+r3fytWg6N4l/2rUCO43s4H7LCu/8AUOMfFur9T3/DJjjyYke0VlUGxcEZzGZkP0ZpF+o0PsbExyZbgnxnc+/nXnm2bsS9IKTt9y047HXa/i9Vucjl1kcEg8xuKT7RUzRNdmEvwW8QJPxMcqA9VcKoyShJJVwOLRtx5kZA4ZdDoJi4wXN1E/MMs7nB8UJ3WHgaeOjjat9QjljuVRruzl3SwGAd5WCSD5pIDg48eHHFV56WSC22r9HiMFZcRHMcU90VC0fUxcQpKoxvDiPmsCQyk96sGXyoqsiCkiYbxXPEAEjwYsB+6fZWJ7QubvXbh2/F2arFGCeTsuSwHmx9lOuxGstc6pq3H0IpIIkHd1azBsetgTSHo8/W3eozfOvJFHiI+A9xq5QsD5mgoVjEpio3kb8vermioeqatFbRl5WCjsHax7lHaa9aHsFeapiS7Z7O0PxYF4Syr9NjjdB8R5dtHairZBkczwWLoMLmrDcZN4n5Kqv9sI0kEMKvczngI4hvce7eGfcDVtp+wOr3mGlljsIz8lV6yTB5ZGcftD1VqGz+ylrYpuW0KRjGCQMs35zn0m8zVvQOWtlk32HYtnS4PTU4/DtHic/DRZr/AOB8J4tf35PeJUHu3K4XnRJcxDNpqEjEco7lVdW8DIoBH6prUaKrCR4NwSiDqeJ4s5oI5BYlZX7dbJbzoYrmHHWJzBB5OjfKU8OPiKn0x9KWzLSxLeW65ubXLYHOWHm8Rxz4ZYDvzjnStZ3ayxrIhyrqGU+BrQ0NUZm2dqFhMZw4UkgfH+B3gfvRdqKKKIIEihVzwHGiu9tGh4tJuY5YVmPr4fzprnbIunsZtusvEUBZXb5oB9eSB9tStP0/rGjxxBcKw7u32Fc+YNWc6xSxOIm3pm3Sw3Su/uEklVPac5Iz2V42RSQTZCtuYO8ccOHLzzVF07jG52hG48vuyLR0bWzxsP8AkDvGe/7uqp7EhC5O6pJCZ5vjuHd41GrtLI8r+llnPADx7gOz1VP1nTzCFTAAXmxxl3PMgc8Dl3c++rAk2SGuOZVN0G2HPjB2W+JVVUHoiYx65qEeThot/n2h4yOH/MIqdVdsLcdXtI64/G2xHmAjfwVSxQf6we1GOjjrVDm/p+YTL0ca0yanqdg3FUne4i8BK+XX1ZdCPW1FVtpbtb7XyYzu3FuWPiNwfxRUVn1uV26EXZ5tVkcBWe79IA5AO9KSAe3BbnSBsVq+5Zs260kslwwjjXi0jsEOAPPJPYK0voWtCq6izDBN/Kv6mM+8mqD+jpo8RinuDGDMsnVq547qFFJCjkCSeJHE8BU0MxidtN1VSrpW1TBG/S4PuTFsN0a4Zb3UVD3Z4pEcFLcZ9EKOILjnnjgnhx4nR6KKicS43KssY1jQ1osAvlfaVNd1meaVrWzcRGPHX3BUP1ZYZWONDwaQjiSThARwJYVXSajeaeOumuDeW6/jlMKJJGnbKrR4DBeZQjlkg5GD7sG11E6eNr9gnNPlFeY5AwBBBBGQQcgg8iDUbU9WitozJPIkSDmzsFHqyeZ8BxpqnUoisPhsDZX1zY/k0xNb8+EMpPo5PPdJA9tbFo+sx3SdZFvmPPosyMgcYB3l3gCV488YpA6W9PMU9pfj4qMbefwjlPoNnsAbP6wqzSy9XKHIfiVN5RTPZbO1xzCiW0wXOUD5UgZzwJ+Vw7q5UUVqwM7rmZcSA3giiirfR7lI8b+JCfixBVPEnA3nYcPUP9KjleWNuBdTU8QlfsuNhxUTR7UyTxqM/GBOOwA5z4cqn3+qS9bl0KuVZSgfh6QwCFBODj21913VGSV44sRoMAhAFycDPpDjXWS8jECTmMGZpO/A3kB9PA7ORx3kVReXPLXubkRYDejETWRB8TH2LTcncbZZa6d2q869etFIu4AjmNS7YBbeI4+ljuxyAzVc+uTMu6z7w+kFb6xVm1l8Ki+ESOVYZVsLvbwXtC5HIZz6s1T3MUQHoSFj3GMr780+n6uwYRdwyOV/FRVpnDjI11mOzGdrjko1LelTbm01oc43lC88c43H10yUj7TyGHVrGYHGGiP6s3HPka8xIXh71J0fdartxBWua7pu5r+n3HHEkFxAeHAFFLrx8Q7fq0Uz6ro4nkt5N7da3m6wcM7wMciFfMSe6is2t+qjYSDq4rv/AI67Y+cpP1Uq/wBHRP7NlPzrlvdHEPsrRtM0wQCTBz1kry8sYMhBI/1rOv6Ox/syUd1y/wC5HSSWp18NfaKSSz/o6l39OhkJy8m+8rE5LSs7bxJ78jHqApjdAQQRkHgQeIIPMEUt7NOtvd3ljgL1cnwiIA84rk7x4fRfI9TLTTKmMHsPEVcYRYLO1EbhI49vxVBsvNOtvdWUTIJ7Vty3Z8lRDKN6EsACTuLlMdvVjvqZpPR9Ejia7dr26HHrZuKoeHCKHikYyM8OPjUK7nNrqNvP+SuF+CSnluuW34GPfli6cfnjvqy2m2luIj1NnaSXM5HMgxwx5xgvK2AefxVJPDiRVV4sbI3TydZGHJlqq2r0Fb2zmt2x98QqpPJX5q3kwB8qh7NaReKeuvbnrJWGOpiUJDHnsAxvOfpMfLtpipqnWIaBdM8C9YCJUJilB5iSI7re8VY1z2lgNrq8yEYju0E8Z7OsQbsi+sgA+zvrpWro5etiB36LmmK03k9S5u45jkUV9ViCCOBHEesV8oq0hmi7QyKCWcFzzxnAJ+kefkOffVzeXytBCHVd1+szuqBuHeXBUDu7R21QV7eYlVU8lzjzOTVaSAPcDwV2CrMTXN4j571PbUjHEkaN6UcrMGHIgjgfPJ4VDupg7bwXdz8YDlntx3DwrjUlkj6kEE9bvEFewLjnypwY2M33lNdK+YEEiwHw4KNWfdKiEG3cdm+M+I3SK0Gk3pSizaoe0Sj2FW/0qKubeByt4M/ZrWdtx4Ld21vFzbRHh18Mzgc/Sj6g4z4LI9FIOo6yTfbOyrylikB9UkUII9p91FZZdIWk2mqLJLPGAQYGRW8d+NHBH62PI0gf0e4QNKLdrTyE+QQfZXXYnVzJqmtpkndkiKjt9BHQ4/VUedcv6PlwG0kqOaTyA+YRh7mFJJPmubQQWUXW3EixpnAJ5sTyVVHFj4AVRWWr3184MUPwO1yPvk6708o4H0IM7sY5jL5PEej2Uwy6NC0yztGrSqMI7ekUHbuZ4KT2kYJ4Z5CumoahHBG0kzrHGoyzuQoHmaSSRukCP4Je2eo/FiG9bXTd0cnGNiO5Xzk+Ipwi9OMjtXiKqVuY9ZtZYzDItrKhVZJFCF88nSM+lgHiGYDiBgGqfo11ht17OY/hNm3US/SQcI5B4MoHs8akYcrKlUR/5B245FTdrrBprOZY89aF6yIrzEsR34yPHeUVZ2u2ETWMN2RIyzIpCRRvKxdhkoFQE5BDDJ4cOdSbiPdYjzFUuwgW1NzZ8hFIZoxxx1Fxlhj81xInDlgd9PlFwHKChdsOdEVJ0m61G5lEkkaWdsDkRtiWeQDPxyDuRA8Dgbx7M9tNFJcu2F3dMU060JQHBuboNFFgY+JGMSSesYHDtpxiBwN4gtgZIGAT2kAk4Hhk+s1AiiQ+mTTibNLtADLZyCUeMbYWRfUQVP6Ipcs7lZVR1OUcBgfA/bWtahYrPE8T8UkRkb81wQfcaw3YuZ4BJbMfvtnK0Z8QGO62O44NFcNlLXFnH4rNdIKYPjbN7JseR+/FaPa6PGUkZQOrBX02U7w3ch13cZ9naTx4cKLWIolkIiJ3fEd/Hge7B91WVhr2WneR2DMvoDPAbpyBn2Dx41UahqLzsGfGcAcBjlV6nZKJTtaIHXS0zqcCMC/Lt55KNRRRRJAkUUUUkkUrdJCZsWPc6fXj7aaaoNu4t6wm8Ap9jCq9ULwu5K9hztmqjP6gpdk/WDZd+5pUP6JjH8Jr5XfZBd+w0Fvm3si+6c/w18rJLqCY+jK3A1PWm7TcoPIdaf4vdSV0MbU/ABcxy4EAmXrDx+9Ehl3/ABXKAHhwHHsIrR9hrbc1HV8jGbiI+RiyP3qzHZ62EeoapHwOLhuH0esl7x3MBU9PGJZAw71Sr5zTwGUbrfFfoOKUMAykEEAgg5BB5EEc6iS6NE8oldQ7r8Qv6QTxRTwUntI4+NInRztB8Hk+58pwnFrNyeac2g/OTOR3r+bx0O6g30Zd5l3gRvKcMM9oPYfGo3sLHFrtQrEMrZmCRhyKX9qOkK0sGEcjNJO3xbeJeslYnl6I5Z7MkZ7KWtqfwaa21gRPErqsN7GwG8sMmNyRwpOGRt3PPsHZV69rpuip1pVY3ckBjmSeZzzAY5kck9g7+NdbGebU4pUuLQ29pKjIFlb784cD0jGBiLAJ4Ek5xypoNk9zQ4WKup8OgdePq7jSltPJ8FkgvxkfB23J8fKtpiA+cc9xt2QD6J76+9Hl28Ak064YNNa+gDy6yA/ipAM8t30SM8CAKvb20V1eNxlWBVh3qwII8wanbmNlCZyY5BLv0P32hctVa/nYLaNBBFwPwh/v7MCMjchGExy4s/l33tnEyoqu5kYABnIClj2ndUADypI2YtGubNrE3M0ElnIYHaIoHeIcYW32Uld6MrxXByDx4UyaJp1tYqlrG4DNvOFeTekkPNn9I7zeJHAVXRcEEXCuaxXavTzZ667HhHfRbyHs62PdDL68DP6Yraqzbpx0tmtIbqMelaTLIe/q2wG94TPgKlhk6uQO4KvVwCeF0Z3j+lVUV5jkDAFTkEZBHaDxB9leq14zXKyLGxRRRUkac5iMuBuA4zkcT4Dtrxzg3VOYxz77IvbNRqKKk/cyTqut3D1fzvXw5UnODdSk2Nz77IvbNRqo9tz+AT/mj95avKoNuj+ATepf3hUdR6p3IqxQ/mY/3D4q+6LdLafS9NK/kL6SRvBQs4+txX2rboLnVNIgDEAyTTBQflEFiQP0VJ8qKyC6mmvSLIpfXrnlJ8HYfoxlf4axfTm/tvUx/vHP/UH86/QSqN48t4gZ78ccZ9/vr8+6aP7a1Qnn1jDy6z/QVbovXtQvF/ycnL5q51jTjNH6DFJUYPDIDgpIvxWyPZ51o2we2S6jb7xG5PGdy4i+ZIO76JwSPMdlI9UM+qNpeoQ3yZEMhEV2ACQUJGHIHaBxHivjRPEqfab1o1Gqz3R+u2H+Tv0OnP8Albp9z4+s63cTrcbvWbo3t35u/jOPDlVVq21aRSdREj3FzgHqYgDug8mkckJEp72OT2A1dRyBgGUggjIIOQQeRB7RUK7LRDEEIZnYk8RGoYji7sATx4DgrE+VAVtUi7eQzW0lpqxARofvV5GjFx8HkbsbALbjNnkMk54Yp3uGV1WRTkHtHaDyNRZbYCB0v543E/3sghYk9MbvVoCd45z2sWJ7uAC70cyvFFLp075ntWKjPNoTxikHepXh4Yx3VIw2KqVMe009v2F1t06jVw2d1L23MZx2z25LLx7D1Tvj80102eu7JLphZ208srnEtyUkIwPnXM5BYcB6Kk9mBwrntopSBbhQS9pKlwAOZWPIkUeJiZ6udQW6mdXhuYYLTAbfVetkkBGeDPiNFweB9Lv8KUgs5eUT9qKx3ZJhqDrmlLdW8sD/ABZUZD+kMZ8jg+VdrG+jmQPFIkicRvIwcEjgfSUkVIqNXF+f9h7hvg5hkBEtu7Qup5gqTw8uI8qaJmQogVSGGd8k8Cc8Me+qnXrP4Hrk6YxHeIJk5Y31yH4esP7RVhWnon9ZE07wudYvF5PVPAGTs/fw717igZs7oJwMnHYB2143jjGeHPHj316SQjkSMjBwSMju4V5Aq5nfPRCcrC2qKlyatI0QiLegvIY9gJ8K4XNs0bFW4MOfEH6q515Zr7HXeE4Pkiu0Ei+RRSt0kXG7ZEfPdV+s/ZTTSd0on8ET/wB1f3HqCsNoHclcwoXrI+atNl9RMOkaQ44buqhWPg/Wg+56+VyuLIpslbvyZbkSjzldR9dfayi6atWt9V/tuaAcvgUTt+cs8uPdL76ydvR2h1Fe/J98Zpysb3d2snQ/lLNVHrURv/CaV9dtt3aW6I7YlY/pRxirNJ65vNDsUF6STkmO0tlcOWkCFRlQRnePHgOPq9tV2oWKzRPG/wAV1IPhntHiDxqRRWp2L3voVzcSbOyWixG9TOhXaVgkmm3BxPbcY8/LhJ+T3hSR5Mvca1GsG2gsJFZLy1O7dwcVI+WozlCO3gTw7eI7a13YralNRs47hMAsMSKDnckHxl9vEZ7CD21lqqnMD9nduXSMOrm1kIeNRqO1U9/oFtDdi4kiub67J3ogVLrEMnG5kLDEAe0nPAHnxqNtxZCzu7fVVyoTEF2P9xIcK54/IcjPeCPm8XLVEmaPEDIjnhvupcKO0hARvHwLAfUaZrWGVJbCaaS6klU9dkAlFdeGdxQkXLKjmTx48TVYIgRcWU68iDDPNXHHu48xShs1otvLZKLuA3Uti7W26QZMiJvvZEJO5lo2Rs45EZNTthLw/B2s5m/CLQ9S+eBIX8VIB81490g+BHMV2sHMGoyBQMXcG8pOcG4tsjHDlvROp/5ZqZ2bUPhPVzFvH4hMOi3bPHxt3twMBUfq87vZhY3YKPCrGl2ymkhmUXl7G0s2Vht0RY17MlVJaVyMHLFsDPIUxVCiKyrpv07cNjejI6mcJIw5COQg5PmpH6VRqc+lLShcaTdofkxGQeuL0/4azzZ+/wCvtopO1kGfzhwPvFGsKfm5nesl0liyZLzHzHzVsFTq85brM8Bgbu73555rjRRRkCyyDnXtkiiiinJqKT+lBM2inulU+1XH204UtdIcebCTwZD+1/rVarF4XckRwt2zWRntV1rtuTsfDgckhY+A64ZPvoq5Fv12yW6v+Czx4fi/SP7hxRWTXTV5SzZtrWY5wtnvL6iAnDzJpb165D7SXWPkwop9YSPNaQ9tjXlfv05l/VuUP8dZtr9pubS3J5hoVf1ZRB9YqzSeubzQ/E/yknJXNFFSb64R93cjEeBhsEnJ7+Naok3AsuaBoLSb6buKjVU7O6t9x9S32O7ZXhCyfNim7HI5Ac+PcT82raomqaatxC8T/FcY9R7CPUeNV6unE0dt+5EMMrjRzB3/ACcjyW0VQ3jywkQWNsi5yxlfCQpvHJJCenI5OTgAd5Ydqx0QbZNPE1lcnF1agLx5yRDAV/HHAE9uVPbT/eW3WIyh2TIxvIQGHqJBxWVItkV0oEEXCROkG2lsxHqcSrJNCvV3SgGMSwMRx+UV6t8Ec8AnOcUpattzO9zZ3IZI7dHR2RV3mVgdyYM54kbjsRgDIZTjNPW3mrppensEQSNM/VKJWZ995VO80jHJYboJI7cY4CsThTdULzwAPYKp1NQ6KwC0WB4RFXOe+QaaHtsf7X6SsLS3ZjcRLEzSDjMgUl17utHFhwHDOOFT6/NOi67JYXEc8TlF6xBMmTuSRs2G3l5ZAJIbmK/S1TRSiVu0ENxChfQzGJ5vvB4hcrm3WRGRwGRgVZTyKsMEH1gkVg2xUBigeBvjwTyxMO4q3+tb9WLvDu6jqXjcg+2JD9tFcONpx3rKY829GewhWWnXKxyBnQOo5qfH7ajk0UVow0X2lgC8lobuCKKKKcmIpe29H4BL+j+8KYaX9vT+ATfo/vCoKn1LuRV3D/zUf7h8Vo/R5p63GhW0T53JId1sdqlmyPMZHnRRsVqi2ttpdmRl57UuDn4u4iOcjx6zHkaKyK6ir7VLXF1azjHo9ZC2fmTBSMeO/CnkWrMdrPQ2gl3hjrbWPq8/K3SM4/UPsrZ6z3bKWxv5/ufdFra6Qh7WY7oznGGikzg5IwUOCSveAalhk6t4fwVaqg8ohdFe1wqOioz9HWtxD0Li1mA5bwZWPrygHvrta7K6yR6cFp/nMCfZkUebiUJ1uFipOj9W38Nj3/Ve6K+z7N6qPi2kB/8Akj7UFRjs/rXZZ249dwD9Rp5xCDiohgVb7I94VHtB1tncQ6jbjLwHEq/Pi5HPkSp7sg9lbpo2sRXcEc8Lb0ci7yn7COwg8COwg1lH9VNZcEG2swCMENK5yCORANdtmNjNdsomhgmsoot9nVW35N3e5hTuE44dtBat8T37ce/Va7CoqiGHqpxppnfJMfTFoEt1YoYVZ3gmWYooyzKFZW3R2kB84HPFYzHMrDKkEVsZl2hRQNzTZSPlb0yk+WQKXNS2Z1W5k6yXS9J6w83beJPicPxPicmhU9OJbZ2WxwrGHYeHAN2ge5KeyuzTancrCmepRla4kHEKoOQmeW8xGPAZNfo2szsNN1+JBFEmmQIBkBFcDJJz6IHPxxxrxf7N7RTruNf2sQPMxK6t2/K6rI59hqSKIRt2QqNfXPrZjK/uHAJn2o2+itGMMY6+6xkQofi55NK/KNfXx7gaQrRZDvyTFTNK5kkKjC7zYG6ueOFUKo9VSdO6Hb5Fx90kTJyd223yzHmzMzgsT3nJqQ3RJf8AZq3/ANVR/wByitLPDAdogkrKYnR1VYOraWhnfc+CjUV3fot1JR6OoxOfp2+PeCa8r0a6r23tt5Qsfsoj50i4FAfRyp9pvj9FyoqSnRZqLfG1KNPzLbP1uK6jomvf/NT52aH/AL1LzpFwK99HKn2m+P0UGlfbKZp+rsIRv3Fw6gL81c5yT2cs+oE0+RdFV1nD6mSp+Nu2iI2O3dcysFPjumqXWNOtbac2Okr1mpz5SS4eRpGt4+HWM8hzutjhgDIz34BrVOIiRhYwa8UQw/AXQzCWZwy0A4r3sKPhWuyFW34dOtEtY3HJmACE+Z60+XbRWgbD7FQ6XbCGLixwZZCOMj45nuA5BeweOSflB1qkxVWa7s9b3sXVXMSyp2BhxU96tzU+IoopJJD1nYYWEbPa3t9EFX0YxOGQepXQ1mMPTfqkfodcj44bzxIT5kAUUUkloXRZ0k3eoXPVTmMrus3opungBw58uNaRru/uDcleI55qIyf+ojD3UUUkll+t6heKkrjULrKAkAdQo4eCwis8bpI1NfSF9NkceO4R7N2vtFJJMexPTBqN1dxRSyIVZ1BxEgOCR24rYtotlBdZY3N3DwAxBO0Y4duMHjRRSSWc2Gn3C3UkA1G/3FbAJmVmxjvaM0w2+hzmR1+6V9hSMenBnjjnmDxoopJLvp9rcuzKdQu8K2OVrkjxPwfNN1lpRjIJnmkx2OykHPfhRRRSSXLUdnxMSTNcJnsjmZPZu0u6h0XQuON3qGf+MkP72aKKSS42vQ9Z83lu5Pz7l/4cVfRbF2qYCiUY/wDU3P8A+tFFJJe9Z2UW7J6ye5CHnEkxjQjuO4AxB7s1L0XZ+3s03LaFIl7Qq4zz5tzbzNfKKSSsqKKKS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18" name="AutoShape 10" descr="data:image/jpeg;base64,/9j/4AAQSkZJRgABAQAAAQABAAD/2wCEAAkGBhQRERUUExQWFRQWFxkYFhcYFhgYHRgXFhgXHRwZHBUaGyYeHSAkHBUYHy8gIyctLC0sGh4xNTAqNSYrLCkBCQoKDgwOGg8PGiwlHCQsLCwsMSo1LSwsLCwsLDQsKTIvLCkpLyw2LzUvLC0vLCwsLCosLCwpLSksLCwsLSksL//AABEIAKQAqAMBIgACEQEDEQH/xAAcAAACAwEBAQEAAAAAAAAAAAAABgQFBwMCAQj/xABPEAACAQMBBAYEBwwHBgcAAAABAgMABBEFBhIhMQcTQVFhgSJxkaEUMkJSYrHBFSMkM0NygpKissLRCBYlU1ST4URjdIOjwxdVZHOEpNP/xAAbAQABBQEBAAAAAAAAAAAAAAAFAAIDBAYHAf/EADgRAAEDAgMEBQoGAwAAAAAAAAEAAgMEEQUhMRJBUXEGE2GBoRQVFjNSkbHB0fAyNGJy4fEiI0L/2gAMAwEAAhEDEQA/ANxpY2m2+gs36lVkubojeFvApd8cOLY4IOOcmmK5LbjbgBfB3QxIBbHDJAyBnnSNtZtBHoVnmMCW7uHO7vfGnmbG/I+7xwMjgOWVUYGKSSh2u1mu3Dfe9LihQ8QZ5TkA9+Cp/ZpqsYtRIBmks1PaqQzt+00q/u1krwaheYlu76eNjyit26tU8PROCfb668SbHRv+MmuZfF52NXmYfM4XsgsuOUcbi3aJ5BbxMxCnBCnHAsMgHxGR9YpR1faCaPgmoaYrd0wZPeLk/VWXt0eWh5q59cjV7j2Ash+Sz63Y/bUgwybsUJ6Q0g02vd/KaY9e1Bm9PWtIjX6BR/cxH11fafrwUgy63ZSY5gLboD7Ji3sNIH9TLP8Aw6ftfzr4dirP/Dp7W/nTvNcvEffco/SOn9l3h9VrqbaWOBm+tCe3E8QHs3z9dV+o7Q20jZj1eGEfNWSzYe1wx99Zh/Uiy/uF9rfzr4dhrL+4H6zfzpea5eIS9I6b2XeH1TdqESy5xtJu+qW0X9wrUFNEg5ybSykfRu4V/jb6qok2Ksx/s6H1lj9texsfZ/4aP9r+de+a5eIXnpJT+y7w+qerGWxjAH3ad8fPvoT9maarfXrZlBW4iYfOEqHOPENWLPsRZH8go9Rb+dcm2Asj+S9jt/OvDhkvEJw6RUp1DvD6rRtd2W0i7/HyqxzkE3r8D27oaUgeQqk03oi0stiG9nJHyY7pM+xBmlH/AMOrL+7b/Mavg6OrL+7b/Mam+bZuxSekNJ+r3fytWg6N4l/2rUCO43s4H7LCu/8AUOMfFur9T3/DJjjyYke0VlUGxcEZzGZkP0ZpF+o0PsbExyZbgnxnc+/nXnm2bsS9IKTt9y047HXa/i9Vucjl1kcEg8xuKT7RUzRNdmEvwW8QJPxMcqA9VcKoyShJJVwOLRtx5kZA4ZdDoJi4wXN1E/MMs7nB8UJ3WHgaeOjjat9QjljuVRruzl3SwGAd5WCSD5pIDg48eHHFV56WSC22r9HiMFZcRHMcU90VC0fUxcQpKoxvDiPmsCQyk96sGXyoqsiCkiYbxXPEAEjwYsB+6fZWJ7QubvXbh2/F2arFGCeTsuSwHmx9lOuxGstc6pq3H0IpIIkHd1azBsetgTSHo8/W3eozfOvJFHiI+A9xq5QsD5mgoVjEpio3kb8vermioeqatFbRl5WCjsHax7lHaa9aHsFeapiS7Z7O0PxYF4Syr9NjjdB8R5dtHairZBkczwWLoMLmrDcZN4n5Kqv9sI0kEMKvczngI4hvce7eGfcDVtp+wOr3mGlljsIz8lV6yTB5ZGcftD1VqGz+ylrYpuW0KRjGCQMs35zn0m8zVvQOWtlk32HYtnS4PTU4/DtHic/DRZr/AOB8J4tf35PeJUHu3K4XnRJcxDNpqEjEco7lVdW8DIoBH6prUaKrCR4NwSiDqeJ4s5oI5BYlZX7dbJbzoYrmHHWJzBB5OjfKU8OPiKn0x9KWzLSxLeW65ubXLYHOWHm8Rxz4ZYDvzjnStZ3ayxrIhyrqGU+BrQ0NUZm2dqFhMZw4UkgfH+B3gfvRdqKKKIIEihVzwHGiu9tGh4tJuY5YVmPr4fzprnbIunsZtusvEUBZXb5oB9eSB9tStP0/rGjxxBcKw7u32Fc+YNWc6xSxOIm3pm3Sw3Su/uEklVPac5Iz2V42RSQTZCtuYO8ccOHLzzVF07jG52hG48vuyLR0bWzxsP8AkDvGe/7uqp7EhC5O6pJCZ5vjuHd41GrtLI8r+llnPADx7gOz1VP1nTzCFTAAXmxxl3PMgc8Dl3c++rAk2SGuOZVN0G2HPjB2W+JVVUHoiYx65qEeThot/n2h4yOH/MIqdVdsLcdXtI64/G2xHmAjfwVSxQf6we1GOjjrVDm/p+YTL0ca0yanqdg3FUne4i8BK+XX1ZdCPW1FVtpbtb7XyYzu3FuWPiNwfxRUVn1uV26EXZ5tVkcBWe79IA5AO9KSAe3BbnSBsVq+5Zs260kslwwjjXi0jsEOAPPJPYK0voWtCq6izDBN/Kv6mM+8mqD+jpo8RinuDGDMsnVq547qFFJCjkCSeJHE8BU0MxidtN1VSrpW1TBG/S4PuTFsN0a4Zb3UVD3Z4pEcFLcZ9EKOILjnnjgnhx4nR6KKicS43KssY1jQ1osAvlfaVNd1meaVrWzcRGPHX3BUP1ZYZWONDwaQjiSThARwJYVXSajeaeOumuDeW6/jlMKJJGnbKrR4DBeZQjlkg5GD7sG11E6eNr9gnNPlFeY5AwBBBBGQQcgg8iDUbU9WitozJPIkSDmzsFHqyeZ8BxpqnUoisPhsDZX1zY/k0xNb8+EMpPo5PPdJA9tbFo+sx3SdZFvmPPosyMgcYB3l3gCV488YpA6W9PMU9pfj4qMbefwjlPoNnsAbP6wqzSy9XKHIfiVN5RTPZbO1xzCiW0wXOUD5UgZzwJ+Vw7q5UUVqwM7rmZcSA3giiirfR7lI8b+JCfixBVPEnA3nYcPUP9KjleWNuBdTU8QlfsuNhxUTR7UyTxqM/GBOOwA5z4cqn3+qS9bl0KuVZSgfh6QwCFBODj21913VGSV44sRoMAhAFycDPpDjXWS8jECTmMGZpO/A3kB9PA7ORx3kVReXPLXubkRYDejETWRB8TH2LTcncbZZa6d2q869etFIu4AjmNS7YBbeI4+ljuxyAzVc+uTMu6z7w+kFb6xVm1l8Ki+ESOVYZVsLvbwXtC5HIZz6s1T3MUQHoSFj3GMr780+n6uwYRdwyOV/FRVpnDjI11mOzGdrjko1LelTbm01oc43lC88c43H10yUj7TyGHVrGYHGGiP6s3HPka8xIXh71J0fdartxBWua7pu5r+n3HHEkFxAeHAFFLrx8Q7fq0Uz6ro4nkt5N7da3m6wcM7wMciFfMSe6is2t+qjYSDq4rv/AI67Y+cpP1Uq/wBHRP7NlPzrlvdHEPsrRtM0wQCTBz1kry8sYMhBI/1rOv6Ox/syUd1y/wC5HSSWp18NfaKSSz/o6l39OhkJy8m+8rE5LSs7bxJ78jHqApjdAQQRkHgQeIIPMEUt7NOtvd3ljgL1cnwiIA84rk7x4fRfI9TLTTKmMHsPEVcYRYLO1EbhI49vxVBsvNOtvdWUTIJ7Vty3Z8lRDKN6EsACTuLlMdvVjvqZpPR9Ejia7dr26HHrZuKoeHCKHikYyM8OPjUK7nNrqNvP+SuF+CSnluuW34GPfli6cfnjvqy2m2luIj1NnaSXM5HMgxwx5xgvK2AefxVJPDiRVV4sbI3TydZGHJlqq2r0Fb2zmt2x98QqpPJX5q3kwB8qh7NaReKeuvbnrJWGOpiUJDHnsAxvOfpMfLtpipqnWIaBdM8C9YCJUJilB5iSI7re8VY1z2lgNrq8yEYju0E8Z7OsQbsi+sgA+zvrpWro5etiB36LmmK03k9S5u45jkUV9ViCCOBHEesV8oq0hmi7QyKCWcFzzxnAJ+kefkOffVzeXytBCHVd1+szuqBuHeXBUDu7R21QV7eYlVU8lzjzOTVaSAPcDwV2CrMTXN4j571PbUjHEkaN6UcrMGHIgjgfPJ4VDupg7bwXdz8YDlntx3DwrjUlkj6kEE9bvEFewLjnypwY2M33lNdK+YEEiwHw4KNWfdKiEG3cdm+M+I3SK0Gk3pSizaoe0Sj2FW/0qKubeByt4M/ZrWdtx4Ld21vFzbRHh18Mzgc/Sj6g4z4LI9FIOo6yTfbOyrylikB9UkUII9p91FZZdIWk2mqLJLPGAQYGRW8d+NHBH62PI0gf0e4QNKLdrTyE+QQfZXXYnVzJqmtpkndkiKjt9BHQ4/VUedcv6PlwG0kqOaTyA+YRh7mFJJPmubQQWUXW3EixpnAJ5sTyVVHFj4AVRWWr3184MUPwO1yPvk6708o4H0IM7sY5jL5PEej2Uwy6NC0yztGrSqMI7ekUHbuZ4KT2kYJ4Z5CumoahHBG0kzrHGoyzuQoHmaSSRukCP4Je2eo/FiG9bXTd0cnGNiO5Xzk+Ipwi9OMjtXiKqVuY9ZtZYzDItrKhVZJFCF88nSM+lgHiGYDiBgGqfo11ht17OY/hNm3US/SQcI5B4MoHs8akYcrKlUR/5B245FTdrrBprOZY89aF6yIrzEsR34yPHeUVZ2u2ETWMN2RIyzIpCRRvKxdhkoFQE5BDDJ4cOdSbiPdYjzFUuwgW1NzZ8hFIZoxxx1Fxlhj81xInDlgd9PlFwHKChdsOdEVJ0m61G5lEkkaWdsDkRtiWeQDPxyDuRA8Dgbx7M9tNFJcu2F3dMU060JQHBuboNFFgY+JGMSSesYHDtpxiBwN4gtgZIGAT2kAk4Hhk+s1AiiQ+mTTibNLtADLZyCUeMbYWRfUQVP6Ipcs7lZVR1OUcBgfA/bWtahYrPE8T8UkRkb81wQfcaw3YuZ4BJbMfvtnK0Z8QGO62O44NFcNlLXFnH4rNdIKYPjbN7JseR+/FaPa6PGUkZQOrBX02U7w3ch13cZ9naTx4cKLWIolkIiJ3fEd/Hge7B91WVhr2WneR2DMvoDPAbpyBn2Dx41UahqLzsGfGcAcBjlV6nZKJTtaIHXS0zqcCMC/Lt55KNRRRRJAkUUUUkkUrdJCZsWPc6fXj7aaaoNu4t6wm8Ap9jCq9ULwu5K9hztmqjP6gpdk/WDZd+5pUP6JjH8Jr5XfZBd+w0Fvm3si+6c/w18rJLqCY+jK3A1PWm7TcoPIdaf4vdSV0MbU/ABcxy4EAmXrDx+9Ehl3/ABXKAHhwHHsIrR9hrbc1HV8jGbiI+RiyP3qzHZ62EeoapHwOLhuH0esl7x3MBU9PGJZAw71Sr5zTwGUbrfFfoOKUMAykEEAgg5BB5EEc6iS6NE8oldQ7r8Qv6QTxRTwUntI4+NInRztB8Hk+58pwnFrNyeac2g/OTOR3r+bx0O6g30Zd5l3gRvKcMM9oPYfGo3sLHFrtQrEMrZmCRhyKX9qOkK0sGEcjNJO3xbeJeslYnl6I5Z7MkZ7KWtqfwaa21gRPErqsN7GwG8sMmNyRwpOGRt3PPsHZV69rpuip1pVY3ckBjmSeZzzAY5kck9g7+NdbGebU4pUuLQ29pKjIFlb784cD0jGBiLAJ4Ek5xypoNk9zQ4WKup8OgdePq7jSltPJ8FkgvxkfB23J8fKtpiA+cc9xt2QD6J76+9Hl28Ak064YNNa+gDy6yA/ipAM8t30SM8CAKvb20V1eNxlWBVh3qwII8wanbmNlCZyY5BLv0P32hctVa/nYLaNBBFwPwh/v7MCMjchGExy4s/l33tnEyoqu5kYABnIClj2ndUADypI2YtGubNrE3M0ElnIYHaIoHeIcYW32Uld6MrxXByDx4UyaJp1tYqlrG4DNvOFeTekkPNn9I7zeJHAVXRcEEXCuaxXavTzZ667HhHfRbyHs62PdDL68DP6Yraqzbpx0tmtIbqMelaTLIe/q2wG94TPgKlhk6uQO4KvVwCeF0Z3j+lVUV5jkDAFTkEZBHaDxB9leq14zXKyLGxRRRUkac5iMuBuA4zkcT4Dtrxzg3VOYxz77IvbNRqKKk/cyTqut3D1fzvXw5UnODdSk2Nz77IvbNRqo9tz+AT/mj95avKoNuj+ATepf3hUdR6p3IqxQ/mY/3D4q+6LdLafS9NK/kL6SRvBQs4+txX2rboLnVNIgDEAyTTBQflEFiQP0VJ8qKyC6mmvSLIpfXrnlJ8HYfoxlf4axfTm/tvUx/vHP/UH86/QSqN48t4gZ78ccZ9/vr8+6aP7a1Qnn1jDy6z/QVbovXtQvF/ycnL5q51jTjNH6DFJUYPDIDgpIvxWyPZ51o2we2S6jb7xG5PGdy4i+ZIO76JwSPMdlI9UM+qNpeoQ3yZEMhEV2ACQUJGHIHaBxHivjRPEqfab1o1Gqz3R+u2H+Tv0OnP8Albp9z4+s63cTrcbvWbo3t35u/jOPDlVVq21aRSdREj3FzgHqYgDug8mkckJEp72OT2A1dRyBgGUggjIIOQQeRB7RUK7LRDEEIZnYk8RGoYji7sATx4DgrE+VAVtUi7eQzW0lpqxARofvV5GjFx8HkbsbALbjNnkMk54Yp3uGV1WRTkHtHaDyNRZbYCB0v543E/3sghYk9MbvVoCd45z2sWJ7uAC70cyvFFLp075ntWKjPNoTxikHepXh4Yx3VIw2KqVMe009v2F1t06jVw2d1L23MZx2z25LLx7D1Tvj80102eu7JLphZ208srnEtyUkIwPnXM5BYcB6Kk9mBwrntopSBbhQS9pKlwAOZWPIkUeJiZ6udQW6mdXhuYYLTAbfVetkkBGeDPiNFweB9Lv8KUgs5eUT9qKx3ZJhqDrmlLdW8sD/ABZUZD+kMZ8jg+VdrG+jmQPFIkicRvIwcEjgfSUkVIqNXF+f9h7hvg5hkBEtu7Qup5gqTw8uI8qaJmQogVSGGd8k8Cc8Me+qnXrP4Hrk6YxHeIJk5Y31yH4esP7RVhWnon9ZE07wudYvF5PVPAGTs/fw717igZs7oJwMnHYB2143jjGeHPHj316SQjkSMjBwSMju4V5Aq5nfPRCcrC2qKlyatI0QiLegvIY9gJ8K4XNs0bFW4MOfEH6q515Zr7HXeE4Pkiu0Ei+RRSt0kXG7ZEfPdV+s/ZTTSd0on8ET/wB1f3HqCsNoHclcwoXrI+atNl9RMOkaQ44buqhWPg/Wg+56+VyuLIpslbvyZbkSjzldR9dfayi6atWt9V/tuaAcvgUTt+cs8uPdL76ydvR2h1Fe/J98Zpysb3d2snQ/lLNVHrURv/CaV9dtt3aW6I7YlY/pRxirNJ65vNDsUF6STkmO0tlcOWkCFRlQRnePHgOPq9tV2oWKzRPG/wAV1IPhntHiDxqRRWp2L3voVzcSbOyWixG9TOhXaVgkmm3BxPbcY8/LhJ+T3hSR5Mvca1GsG2gsJFZLy1O7dwcVI+WozlCO3gTw7eI7a13YralNRs47hMAsMSKDnckHxl9vEZ7CD21lqqnMD9nduXSMOrm1kIeNRqO1U9/oFtDdi4kiub67J3ogVLrEMnG5kLDEAe0nPAHnxqNtxZCzu7fVVyoTEF2P9xIcK54/IcjPeCPm8XLVEmaPEDIjnhvupcKO0hARvHwLAfUaZrWGVJbCaaS6klU9dkAlFdeGdxQkXLKjmTx48TVYIgRcWU68iDDPNXHHu48xShs1otvLZKLuA3Uti7W26QZMiJvvZEJO5lo2Rs45EZNTthLw/B2s5m/CLQ9S+eBIX8VIB81490g+BHMV2sHMGoyBQMXcG8pOcG4tsjHDlvROp/5ZqZ2bUPhPVzFvH4hMOi3bPHxt3twMBUfq87vZhY3YKPCrGl2ymkhmUXl7G0s2Vht0RY17MlVJaVyMHLFsDPIUxVCiKyrpv07cNjejI6mcJIw5COQg5PmpH6VRqc+lLShcaTdofkxGQeuL0/4azzZ+/wCvtopO1kGfzhwPvFGsKfm5nesl0liyZLzHzHzVsFTq85brM8Bgbu73555rjRRRkCyyDnXtkiiiinJqKT+lBM2inulU+1XH204UtdIcebCTwZD+1/rVarF4XckRwt2zWRntV1rtuTsfDgckhY+A64ZPvoq5Fv12yW6v+Czx4fi/SP7hxRWTXTV5SzZtrWY5wtnvL6iAnDzJpb165D7SXWPkwop9YSPNaQ9tjXlfv05l/VuUP8dZtr9pubS3J5hoVf1ZRB9YqzSeubzQ/E/yknJXNFFSb64R93cjEeBhsEnJ7+Naok3AsuaBoLSb6buKjVU7O6t9x9S32O7ZXhCyfNim7HI5Ac+PcT82raomqaatxC8T/FcY9R7CPUeNV6unE0dt+5EMMrjRzB3/ACcjyW0VQ3jywkQWNsi5yxlfCQpvHJJCenI5OTgAd5Ydqx0QbZNPE1lcnF1agLx5yRDAV/HHAE9uVPbT/eW3WIyh2TIxvIQGHqJBxWVItkV0oEEXCROkG2lsxHqcSrJNCvV3SgGMSwMRx+UV6t8Ec8AnOcUpattzO9zZ3IZI7dHR2RV3mVgdyYM54kbjsRgDIZTjNPW3mrppensEQSNM/VKJWZ995VO80jHJYboJI7cY4CsThTdULzwAPYKp1NQ6KwC0WB4RFXOe+QaaHtsf7X6SsLS3ZjcRLEzSDjMgUl17utHFhwHDOOFT6/NOi67JYXEc8TlF6xBMmTuSRs2G3l5ZAJIbmK/S1TRSiVu0ENxChfQzGJ5vvB4hcrm3WRGRwGRgVZTyKsMEH1gkVg2xUBigeBvjwTyxMO4q3+tb9WLvDu6jqXjcg+2JD9tFcONpx3rKY829GewhWWnXKxyBnQOo5qfH7ajk0UVow0X2lgC8lobuCKKKKcmIpe29H4BL+j+8KYaX9vT+ATfo/vCoKn1LuRV3D/zUf7h8Vo/R5p63GhW0T53JId1sdqlmyPMZHnRRsVqi2ttpdmRl57UuDn4u4iOcjx6zHkaKyK6ir7VLXF1azjHo9ZC2fmTBSMeO/CnkWrMdrPQ2gl3hjrbWPq8/K3SM4/UPsrZ6z3bKWxv5/ufdFra6Qh7WY7oznGGikzg5IwUOCSveAalhk6t4fwVaqg8ohdFe1wqOioz9HWtxD0Li1mA5bwZWPrygHvrta7K6yR6cFp/nMCfZkUebiUJ1uFipOj9W38Nj3/Ve6K+z7N6qPi2kB/8Akj7UFRjs/rXZZ249dwD9Rp5xCDiohgVb7I94VHtB1tncQ6jbjLwHEq/Pi5HPkSp7sg9lbpo2sRXcEc8Lb0ci7yn7COwg8COwg1lH9VNZcEG2swCMENK5yCORANdtmNjNdsomhgmsoot9nVW35N3e5hTuE44dtBat8T37ce/Va7CoqiGHqpxppnfJMfTFoEt1YoYVZ3gmWYooyzKFZW3R2kB84HPFYzHMrDKkEVsZl2hRQNzTZSPlb0yk+WQKXNS2Z1W5k6yXS9J6w83beJPicPxPicmhU9OJbZ2WxwrGHYeHAN2ge5KeyuzTancrCmepRla4kHEKoOQmeW8xGPAZNfo2szsNN1+JBFEmmQIBkBFcDJJz6IHPxxxrxf7N7RTruNf2sQPMxK6t2/K6rI59hqSKIRt2QqNfXPrZjK/uHAJn2o2+itGMMY6+6xkQofi55NK/KNfXx7gaQrRZDvyTFTNK5kkKjC7zYG6ueOFUKo9VSdO6Hb5Fx90kTJyd223yzHmzMzgsT3nJqQ3RJf8AZq3/ANVR/wByitLPDAdogkrKYnR1VYOraWhnfc+CjUV3fot1JR6OoxOfp2+PeCa8r0a6r23tt5Qsfsoj50i4FAfRyp9pvj9FyoqSnRZqLfG1KNPzLbP1uK6jomvf/NT52aH/AL1LzpFwK99HKn2m+P0UGlfbKZp+rsIRv3Fw6gL81c5yT2cs+oE0+RdFV1nD6mSp+Nu2iI2O3dcysFPjumqXWNOtbac2Okr1mpz5SS4eRpGt4+HWM8hzutjhgDIz34BrVOIiRhYwa8UQw/AXQzCWZwy0A4r3sKPhWuyFW34dOtEtY3HJmACE+Z60+XbRWgbD7FQ6XbCGLixwZZCOMj45nuA5BeweOSflB1qkxVWa7s9b3sXVXMSyp2BhxU96tzU+IoopJJD1nYYWEbPa3t9EFX0YxOGQepXQ1mMPTfqkfodcj44bzxIT5kAUUUkloXRZ0k3eoXPVTmMrus3opungBw58uNaRru/uDcleI55qIyf+ojD3UUUkll+t6heKkrjULrKAkAdQo4eCwis8bpI1NfSF9NkceO4R7N2vtFJJMexPTBqN1dxRSyIVZ1BxEgOCR24rYtotlBdZY3N3DwAxBO0Y4duMHjRRSSWc2Gn3C3UkA1G/3FbAJmVmxjvaM0w2+hzmR1+6V9hSMenBnjjnmDxoopJLvp9rcuzKdQu8K2OVrkjxPwfNN1lpRjIJnmkx2OykHPfhRRRSSXLUdnxMSTNcJnsjmZPZu0u6h0XQuON3qGf+MkP72aKKSS42vQ9Z83lu5Pz7l/4cVfRbF2qYCiUY/wDU3P8A+tFFJJe9Z2UW7J6ye5CHnEkxjQjuO4AxB7s1L0XZ+3s03LaFIl7Qq4zz5tzbzNfKKSSsqKKKS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20" name="AutoShape 12" descr="data:image/jpeg;base64,/9j/4AAQSkZJRgABAQAAAQABAAD/2wCEAAkGBhQRERUUExQWFRQWFxkYFhcYFhgYHRgXFhgXHRwZHBUaGyYeHSAkHBUYHy8gIyctLC0sGh4xNTAqNSYrLCkBCQoKDgwOGg8PGiwlHCQsLCwsMSo1LSwsLCwsLDQsKTIvLCkpLyw2LzUvLC0vLCwsLCosLCwpLSksLCwsLSksL//AABEIAKQAqAMBIgACEQEDEQH/xAAcAAACAwEBAQEAAAAAAAAAAAAABgQFBwMCAQj/xABPEAACAQMBBAYEBwwHBgcAAAABAgMABBEFBhIhMQcTQVFhgSJxkaEUMkJSYrHBFSMkM0NygpKissLRCBYlU1ST4URjdIOjwxdVZHOEpNP/xAAbAQABBQEBAAAAAAAAAAAAAAAFAAIDBAYHAf/EADgRAAEDAgMEBQoGAwAAAAAAAAEAAgMEEQUhMRJBUXEGE2GBoRQVFjNSkbHB0fAyNGJy4fEiI0L/2gAMAwEAAhEDEQA/ANxpY2m2+gs36lVkubojeFvApd8cOLY4IOOcmmK5LbjbgBfB3QxIBbHDJAyBnnSNtZtBHoVnmMCW7uHO7vfGnmbG/I+7xwMjgOWVUYGKSSh2u1mu3Dfe9LihQ8QZ5TkA9+Cp/ZpqsYtRIBmks1PaqQzt+00q/u1krwaheYlu76eNjyit26tU8PROCfb668SbHRv+MmuZfF52NXmYfM4XsgsuOUcbi3aJ5BbxMxCnBCnHAsMgHxGR9YpR1faCaPgmoaYrd0wZPeLk/VWXt0eWh5q59cjV7j2Ash+Sz63Y/bUgwybsUJ6Q0g02vd/KaY9e1Bm9PWtIjX6BR/cxH11fafrwUgy63ZSY5gLboD7Ji3sNIH9TLP8Aw6ftfzr4dirP/Dp7W/nTvNcvEffco/SOn9l3h9VrqbaWOBm+tCe3E8QHs3z9dV+o7Q20jZj1eGEfNWSzYe1wx99Zh/Uiy/uF9rfzr4dhrL+4H6zfzpea5eIS9I6b2XeH1TdqESy5xtJu+qW0X9wrUFNEg5ybSykfRu4V/jb6qok2Ksx/s6H1lj9texsfZ/4aP9r+de+a5eIXnpJT+y7w+qerGWxjAH3ad8fPvoT9maarfXrZlBW4iYfOEqHOPENWLPsRZH8go9Rb+dcm2Asj+S9jt/OvDhkvEJw6RUp1DvD6rRtd2W0i7/HyqxzkE3r8D27oaUgeQqk03oi0stiG9nJHyY7pM+xBmlH/AMOrL+7b/Mavg6OrL+7b/Mam+bZuxSekNJ+r3fytWg6N4l/2rUCO43s4H7LCu/8AUOMfFur9T3/DJjjyYke0VlUGxcEZzGZkP0ZpF+o0PsbExyZbgnxnc+/nXnm2bsS9IKTt9y047HXa/i9Vucjl1kcEg8xuKT7RUzRNdmEvwW8QJPxMcqA9VcKoyShJJVwOLRtx5kZA4ZdDoJi4wXN1E/MMs7nB8UJ3WHgaeOjjat9QjljuVRruzl3SwGAd5WCSD5pIDg48eHHFV56WSC22r9HiMFZcRHMcU90VC0fUxcQpKoxvDiPmsCQyk96sGXyoqsiCkiYbxXPEAEjwYsB+6fZWJ7QubvXbh2/F2arFGCeTsuSwHmx9lOuxGstc6pq3H0IpIIkHd1azBsetgTSHo8/W3eozfOvJFHiI+A9xq5QsD5mgoVjEpio3kb8vermioeqatFbRl5WCjsHax7lHaa9aHsFeapiS7Z7O0PxYF4Syr9NjjdB8R5dtHairZBkczwWLoMLmrDcZN4n5Kqv9sI0kEMKvczngI4hvce7eGfcDVtp+wOr3mGlljsIz8lV6yTB5ZGcftD1VqGz+ylrYpuW0KRjGCQMs35zn0m8zVvQOWtlk32HYtnS4PTU4/DtHic/DRZr/AOB8J4tf35PeJUHu3K4XnRJcxDNpqEjEco7lVdW8DIoBH6prUaKrCR4NwSiDqeJ4s5oI5BYlZX7dbJbzoYrmHHWJzBB5OjfKU8OPiKn0x9KWzLSxLeW65ubXLYHOWHm8Rxz4ZYDvzjnStZ3ayxrIhyrqGU+BrQ0NUZm2dqFhMZw4UkgfH+B3gfvRdqKKKIIEihVzwHGiu9tGh4tJuY5YVmPr4fzprnbIunsZtusvEUBZXb5oB9eSB9tStP0/rGjxxBcKw7u32Fc+YNWc6xSxOIm3pm3Sw3Su/uEklVPac5Iz2V42RSQTZCtuYO8ccOHLzzVF07jG52hG48vuyLR0bWzxsP8AkDvGe/7uqp7EhC5O6pJCZ5vjuHd41GrtLI8r+llnPADx7gOz1VP1nTzCFTAAXmxxl3PMgc8Dl3c++rAk2SGuOZVN0G2HPjB2W+JVVUHoiYx65qEeThot/n2h4yOH/MIqdVdsLcdXtI64/G2xHmAjfwVSxQf6we1GOjjrVDm/p+YTL0ca0yanqdg3FUne4i8BK+XX1ZdCPW1FVtpbtb7XyYzu3FuWPiNwfxRUVn1uV26EXZ5tVkcBWe79IA5AO9KSAe3BbnSBsVq+5Zs260kslwwjjXi0jsEOAPPJPYK0voWtCq6izDBN/Kv6mM+8mqD+jpo8RinuDGDMsnVq547qFFJCjkCSeJHE8BU0MxidtN1VSrpW1TBG/S4PuTFsN0a4Zb3UVD3Z4pEcFLcZ9EKOILjnnjgnhx4nR6KKicS43KssY1jQ1osAvlfaVNd1meaVrWzcRGPHX3BUP1ZYZWONDwaQjiSThARwJYVXSajeaeOumuDeW6/jlMKJJGnbKrR4DBeZQjlkg5GD7sG11E6eNr9gnNPlFeY5AwBBBBGQQcgg8iDUbU9WitozJPIkSDmzsFHqyeZ8BxpqnUoisPhsDZX1zY/k0xNb8+EMpPo5PPdJA9tbFo+sx3SdZFvmPPosyMgcYB3l3gCV488YpA6W9PMU9pfj4qMbefwjlPoNnsAbP6wqzSy9XKHIfiVN5RTPZbO1xzCiW0wXOUD5UgZzwJ+Vw7q5UUVqwM7rmZcSA3giiirfR7lI8b+JCfixBVPEnA3nYcPUP9KjleWNuBdTU8QlfsuNhxUTR7UyTxqM/GBOOwA5z4cqn3+qS9bl0KuVZSgfh6QwCFBODj21913VGSV44sRoMAhAFycDPpDjXWS8jECTmMGZpO/A3kB9PA7ORx3kVReXPLXubkRYDejETWRB8TH2LTcncbZZa6d2q869etFIu4AjmNS7YBbeI4+ljuxyAzVc+uTMu6z7w+kFb6xVm1l8Ki+ESOVYZVsLvbwXtC5HIZz6s1T3MUQHoSFj3GMr780+n6uwYRdwyOV/FRVpnDjI11mOzGdrjko1LelTbm01oc43lC88c43H10yUj7TyGHVrGYHGGiP6s3HPka8xIXh71J0fdartxBWua7pu5r+n3HHEkFxAeHAFFLrx8Q7fq0Uz6ro4nkt5N7da3m6wcM7wMciFfMSe6is2t+qjYSDq4rv/AI67Y+cpP1Uq/wBHRP7NlPzrlvdHEPsrRtM0wQCTBz1kry8sYMhBI/1rOv6Ox/syUd1y/wC5HSSWp18NfaKSSz/o6l39OhkJy8m+8rE5LSs7bxJ78jHqApjdAQQRkHgQeIIPMEUt7NOtvd3ljgL1cnwiIA84rk7x4fRfI9TLTTKmMHsPEVcYRYLO1EbhI49vxVBsvNOtvdWUTIJ7Vty3Z8lRDKN6EsACTuLlMdvVjvqZpPR9Ejia7dr26HHrZuKoeHCKHikYyM8OPjUK7nNrqNvP+SuF+CSnluuW34GPfli6cfnjvqy2m2luIj1NnaSXM5HMgxwx5xgvK2AefxVJPDiRVV4sbI3TydZGHJlqq2r0Fb2zmt2x98QqpPJX5q3kwB8qh7NaReKeuvbnrJWGOpiUJDHnsAxvOfpMfLtpipqnWIaBdM8C9YCJUJilB5iSI7re8VY1z2lgNrq8yEYju0E8Z7OsQbsi+sgA+zvrpWro5etiB36LmmK03k9S5u45jkUV9ViCCOBHEesV8oq0hmi7QyKCWcFzzxnAJ+kefkOffVzeXytBCHVd1+szuqBuHeXBUDu7R21QV7eYlVU8lzjzOTVaSAPcDwV2CrMTXN4j571PbUjHEkaN6UcrMGHIgjgfPJ4VDupg7bwXdz8YDlntx3DwrjUlkj6kEE9bvEFewLjnypwY2M33lNdK+YEEiwHw4KNWfdKiEG3cdm+M+I3SK0Gk3pSizaoe0Sj2FW/0qKubeByt4M/ZrWdtx4Ld21vFzbRHh18Mzgc/Sj6g4z4LI9FIOo6yTfbOyrylikB9UkUII9p91FZZdIWk2mqLJLPGAQYGRW8d+NHBH62PI0gf0e4QNKLdrTyE+QQfZXXYnVzJqmtpkndkiKjt9BHQ4/VUedcv6PlwG0kqOaTyA+YRh7mFJJPmubQQWUXW3EixpnAJ5sTyVVHFj4AVRWWr3184MUPwO1yPvk6708o4H0IM7sY5jL5PEej2Uwy6NC0yztGrSqMI7ekUHbuZ4KT2kYJ4Z5CumoahHBG0kzrHGoyzuQoHmaSSRukCP4Je2eo/FiG9bXTd0cnGNiO5Xzk+Ipwi9OMjtXiKqVuY9ZtZYzDItrKhVZJFCF88nSM+lgHiGYDiBgGqfo11ht17OY/hNm3US/SQcI5B4MoHs8akYcrKlUR/5B245FTdrrBprOZY89aF6yIrzEsR34yPHeUVZ2u2ETWMN2RIyzIpCRRvKxdhkoFQE5BDDJ4cOdSbiPdYjzFUuwgW1NzZ8hFIZoxxx1Fxlhj81xInDlgd9PlFwHKChdsOdEVJ0m61G5lEkkaWdsDkRtiWeQDPxyDuRA8Dgbx7M9tNFJcu2F3dMU060JQHBuboNFFgY+JGMSSesYHDtpxiBwN4gtgZIGAT2kAk4Hhk+s1AiiQ+mTTibNLtADLZyCUeMbYWRfUQVP6Ipcs7lZVR1OUcBgfA/bWtahYrPE8T8UkRkb81wQfcaw3YuZ4BJbMfvtnK0Z8QGO62O44NFcNlLXFnH4rNdIKYPjbN7JseR+/FaPa6PGUkZQOrBX02U7w3ch13cZ9naTx4cKLWIolkIiJ3fEd/Hge7B91WVhr2WneR2DMvoDPAbpyBn2Dx41UahqLzsGfGcAcBjlV6nZKJTtaIHXS0zqcCMC/Lt55KNRRRRJAkUUUUkkUrdJCZsWPc6fXj7aaaoNu4t6wm8Ap9jCq9ULwu5K9hztmqjP6gpdk/WDZd+5pUP6JjH8Jr5XfZBd+w0Fvm3si+6c/w18rJLqCY+jK3A1PWm7TcoPIdaf4vdSV0MbU/ABcxy4EAmXrDx+9Ehl3/ABXKAHhwHHsIrR9hrbc1HV8jGbiI+RiyP3qzHZ62EeoapHwOLhuH0esl7x3MBU9PGJZAw71Sr5zTwGUbrfFfoOKUMAykEEAgg5BB5EEc6iS6NE8oldQ7r8Qv6QTxRTwUntI4+NInRztB8Hk+58pwnFrNyeac2g/OTOR3r+bx0O6g30Zd5l3gRvKcMM9oPYfGo3sLHFrtQrEMrZmCRhyKX9qOkK0sGEcjNJO3xbeJeslYnl6I5Z7MkZ7KWtqfwaa21gRPErqsN7GwG8sMmNyRwpOGRt3PPsHZV69rpuip1pVY3ckBjmSeZzzAY5kck9g7+NdbGebU4pUuLQ29pKjIFlb784cD0jGBiLAJ4Ek5xypoNk9zQ4WKup8OgdePq7jSltPJ8FkgvxkfB23J8fKtpiA+cc9xt2QD6J76+9Hl28Ak064YNNa+gDy6yA/ipAM8t30SM8CAKvb20V1eNxlWBVh3qwII8wanbmNlCZyY5BLv0P32hctVa/nYLaNBBFwPwh/v7MCMjchGExy4s/l33tnEyoqu5kYABnIClj2ndUADypI2YtGubNrE3M0ElnIYHaIoHeIcYW32Uld6MrxXByDx4UyaJp1tYqlrG4DNvOFeTekkPNn9I7zeJHAVXRcEEXCuaxXavTzZ667HhHfRbyHs62PdDL68DP6Yraqzbpx0tmtIbqMelaTLIe/q2wG94TPgKlhk6uQO4KvVwCeF0Z3j+lVUV5jkDAFTkEZBHaDxB9leq14zXKyLGxRRRUkac5iMuBuA4zkcT4Dtrxzg3VOYxz77IvbNRqKKk/cyTqut3D1fzvXw5UnODdSk2Nz77IvbNRqo9tz+AT/mj95avKoNuj+ATepf3hUdR6p3IqxQ/mY/3D4q+6LdLafS9NK/kL6SRvBQs4+txX2rboLnVNIgDEAyTTBQflEFiQP0VJ8qKyC6mmvSLIpfXrnlJ8HYfoxlf4axfTm/tvUx/vHP/UH86/QSqN48t4gZ78ccZ9/vr8+6aP7a1Qnn1jDy6z/QVbovXtQvF/ycnL5q51jTjNH6DFJUYPDIDgpIvxWyPZ51o2we2S6jb7xG5PGdy4i+ZIO76JwSPMdlI9UM+qNpeoQ3yZEMhEV2ACQUJGHIHaBxHivjRPEqfab1o1Gqz3R+u2H+Tv0OnP8Albp9z4+s63cTrcbvWbo3t35u/jOPDlVVq21aRSdREj3FzgHqYgDug8mkckJEp72OT2A1dRyBgGUggjIIOQQeRB7RUK7LRDEEIZnYk8RGoYji7sATx4DgrE+VAVtUi7eQzW0lpqxARofvV5GjFx8HkbsbALbjNnkMk54Yp3uGV1WRTkHtHaDyNRZbYCB0v543E/3sghYk9MbvVoCd45z2sWJ7uAC70cyvFFLp075ntWKjPNoTxikHepXh4Yx3VIw2KqVMe009v2F1t06jVw2d1L23MZx2z25LLx7D1Tvj80102eu7JLphZ208srnEtyUkIwPnXM5BYcB6Kk9mBwrntopSBbhQS9pKlwAOZWPIkUeJiZ6udQW6mdXhuYYLTAbfVetkkBGeDPiNFweB9Lv8KUgs5eUT9qKx3ZJhqDrmlLdW8sD/ABZUZD+kMZ8jg+VdrG+jmQPFIkicRvIwcEjgfSUkVIqNXF+f9h7hvg5hkBEtu7Qup5gqTw8uI8qaJmQogVSGGd8k8Cc8Me+qnXrP4Hrk6YxHeIJk5Y31yH4esP7RVhWnon9ZE07wudYvF5PVPAGTs/fw717igZs7oJwMnHYB2143jjGeHPHj316SQjkSMjBwSMju4V5Aq5nfPRCcrC2qKlyatI0QiLegvIY9gJ8K4XNs0bFW4MOfEH6q515Zr7HXeE4Pkiu0Ei+RRSt0kXG7ZEfPdV+s/ZTTSd0on8ET/wB1f3HqCsNoHclcwoXrI+atNl9RMOkaQ44buqhWPg/Wg+56+VyuLIpslbvyZbkSjzldR9dfayi6atWt9V/tuaAcvgUTt+cs8uPdL76ydvR2h1Fe/J98Zpysb3d2snQ/lLNVHrURv/CaV9dtt3aW6I7YlY/pRxirNJ65vNDsUF6STkmO0tlcOWkCFRlQRnePHgOPq9tV2oWKzRPG/wAV1IPhntHiDxqRRWp2L3voVzcSbOyWixG9TOhXaVgkmm3BxPbcY8/LhJ+T3hSR5Mvca1GsG2gsJFZLy1O7dwcVI+WozlCO3gTw7eI7a13YralNRs47hMAsMSKDnckHxl9vEZ7CD21lqqnMD9nduXSMOrm1kIeNRqO1U9/oFtDdi4kiub67J3ogVLrEMnG5kLDEAe0nPAHnxqNtxZCzu7fVVyoTEF2P9xIcK54/IcjPeCPm8XLVEmaPEDIjnhvupcKO0hARvHwLAfUaZrWGVJbCaaS6klU9dkAlFdeGdxQkXLKjmTx48TVYIgRcWU68iDDPNXHHu48xShs1otvLZKLuA3Uti7W26QZMiJvvZEJO5lo2Rs45EZNTthLw/B2s5m/CLQ9S+eBIX8VIB81490g+BHMV2sHMGoyBQMXcG8pOcG4tsjHDlvROp/5ZqZ2bUPhPVzFvH4hMOi3bPHxt3twMBUfq87vZhY3YKPCrGl2ymkhmUXl7G0s2Vht0RY17MlVJaVyMHLFsDPIUxVCiKyrpv07cNjejI6mcJIw5COQg5PmpH6VRqc+lLShcaTdofkxGQeuL0/4azzZ+/wCvtopO1kGfzhwPvFGsKfm5nesl0liyZLzHzHzVsFTq85brM8Bgbu73555rjRRRkCyyDnXtkiiiinJqKT+lBM2inulU+1XH204UtdIcebCTwZD+1/rVarF4XckRwt2zWRntV1rtuTsfDgckhY+A64ZPvoq5Fv12yW6v+Czx4fi/SP7hxRWTXTV5SzZtrWY5wtnvL6iAnDzJpb165D7SXWPkwop9YSPNaQ9tjXlfv05l/VuUP8dZtr9pubS3J5hoVf1ZRB9YqzSeubzQ/E/yknJXNFFSb64R93cjEeBhsEnJ7+Naok3AsuaBoLSb6buKjVU7O6t9x9S32O7ZXhCyfNim7HI5Ac+PcT82raomqaatxC8T/FcY9R7CPUeNV6unE0dt+5EMMrjRzB3/ACcjyW0VQ3jywkQWNsi5yxlfCQpvHJJCenI5OTgAd5Ydqx0QbZNPE1lcnF1agLx5yRDAV/HHAE9uVPbT/eW3WIyh2TIxvIQGHqJBxWVItkV0oEEXCROkG2lsxHqcSrJNCvV3SgGMSwMRx+UV6t8Ec8AnOcUpattzO9zZ3IZI7dHR2RV3mVgdyYM54kbjsRgDIZTjNPW3mrppensEQSNM/VKJWZ995VO80jHJYboJI7cY4CsThTdULzwAPYKp1NQ6KwC0WB4RFXOe+QaaHtsf7X6SsLS3ZjcRLEzSDjMgUl17utHFhwHDOOFT6/NOi67JYXEc8TlF6xBMmTuSRs2G3l5ZAJIbmK/S1TRSiVu0ENxChfQzGJ5vvB4hcrm3WRGRwGRgVZTyKsMEH1gkVg2xUBigeBvjwTyxMO4q3+tb9WLvDu6jqXjcg+2JD9tFcONpx3rKY829GewhWWnXKxyBnQOo5qfH7ajk0UVow0X2lgC8lobuCKKKKcmIpe29H4BL+j+8KYaX9vT+ATfo/vCoKn1LuRV3D/zUf7h8Vo/R5p63GhW0T53JId1sdqlmyPMZHnRRsVqi2ttpdmRl57UuDn4u4iOcjx6zHkaKyK6ir7VLXF1azjHo9ZC2fmTBSMeO/CnkWrMdrPQ2gl3hjrbWPq8/K3SM4/UPsrZ6z3bKWxv5/ufdFra6Qh7WY7oznGGikzg5IwUOCSveAalhk6t4fwVaqg8ohdFe1wqOioz9HWtxD0Li1mA5bwZWPrygHvrta7K6yR6cFp/nMCfZkUebiUJ1uFipOj9W38Nj3/Ve6K+z7N6qPi2kB/8Akj7UFRjs/rXZZ249dwD9Rp5xCDiohgVb7I94VHtB1tncQ6jbjLwHEq/Pi5HPkSp7sg9lbpo2sRXcEc8Lb0ci7yn7COwg8COwg1lH9VNZcEG2swCMENK5yCORANdtmNjNdsomhgmsoot9nVW35N3e5hTuE44dtBat8T37ce/Va7CoqiGHqpxppnfJMfTFoEt1YoYVZ3gmWYooyzKFZW3R2kB84HPFYzHMrDKkEVsZl2hRQNzTZSPlb0yk+WQKXNS2Z1W5k6yXS9J6w83beJPicPxPicmhU9OJbZ2WxwrGHYeHAN2ge5KeyuzTancrCmepRla4kHEKoOQmeW8xGPAZNfo2szsNN1+JBFEmmQIBkBFcDJJz6IHPxxxrxf7N7RTruNf2sQPMxK6t2/K6rI59hqSKIRt2QqNfXPrZjK/uHAJn2o2+itGMMY6+6xkQofi55NK/KNfXx7gaQrRZDvyTFTNK5kkKjC7zYG6ueOFUKo9VSdO6Hb5Fx90kTJyd223yzHmzMzgsT3nJqQ3RJf8AZq3/ANVR/wByitLPDAdogkrKYnR1VYOraWhnfc+CjUV3fot1JR6OoxOfp2+PeCa8r0a6r23tt5Qsfsoj50i4FAfRyp9pvj9FyoqSnRZqLfG1KNPzLbP1uK6jomvf/NT52aH/AL1LzpFwK99HKn2m+P0UGlfbKZp+rsIRv3Fw6gL81c5yT2cs+oE0+RdFV1nD6mSp+Nu2iI2O3dcysFPjumqXWNOtbac2Okr1mpz5SS4eRpGt4+HWM8hzutjhgDIz34BrVOIiRhYwa8UQw/AXQzCWZwy0A4r3sKPhWuyFW34dOtEtY3HJmACE+Z60+XbRWgbD7FQ6XbCGLixwZZCOMj45nuA5BeweOSflB1qkxVWa7s9b3sXVXMSyp2BhxU96tzU+IoopJJD1nYYWEbPa3t9EFX0YxOGQepXQ1mMPTfqkfodcj44bzxIT5kAUUUkloXRZ0k3eoXPVTmMrus3opungBw58uNaRru/uDcleI55qIyf+ojD3UUUkll+t6heKkrjULrKAkAdQo4eCwis8bpI1NfSF9NkceO4R7N2vtFJJMexPTBqN1dxRSyIVZ1BxEgOCR24rYtotlBdZY3N3DwAxBO0Y4duMHjRRSSWc2Gn3C3UkA1G/3FbAJmVmxjvaM0w2+hzmR1+6V9hSMenBnjjnmDxoopJLvp9rcuzKdQu8K2OVrkjxPwfNN1lpRjIJnmkx2OykHPfhRRRSSXLUdnxMSTNcJnsjmZPZu0u6h0XQuON3qGf+MkP72aKKSS42vQ9Z83lu5Pz7l/4cVfRbF2qYCiUY/wDU3P8A+tFFJJe9Z2UW7J6ye5CHnEkxjQjuO4AxB7s1L0XZ+3s03LaFIl7Qq4zz5tzbzNfKKSSsqKKKS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22" name="AutoShape 14" descr="data:image/jpeg;base64,/9j/4AAQSkZJRgABAQAAAQABAAD/2wCEAAkGBhQRERUUExQWFRQWFxkYFhcYFhgYHRgXFhgXHRwZHBUaGyYeHSAkHBUYHy8gIyctLC0sGh4xNTAqNSYrLCkBCQoKDgwOGg8PGiwlHCQsLCwsMSo1LSwsLCwsLDQsKTIvLCkpLyw2LzUvLC0vLCwsLCosLCwpLSksLCwsLSksL//AABEIAKQAqAMBIgACEQEDEQH/xAAcAAACAwEBAQEAAAAAAAAAAAAABgQFBwMCAQj/xABPEAACAQMBBAYEBwwHBgcAAAABAgMABBEFBhIhMQcTQVFhgSJxkaEUMkJSYrHBFSMkM0NygpKissLRCBYlU1ST4URjdIOjwxdVZHOEpNP/xAAbAQABBQEBAAAAAAAAAAAAAAAFAAIDBAYHAf/EADgRAAEDAgMEBQoGAwAAAAAAAAEAAgMEEQUhMRJBUXEGE2GBoRQVFjNSkbHB0fAyNGJy4fEiI0L/2gAMAwEAAhEDEQA/ANxpY2m2+gs36lVkubojeFvApd8cOLY4IOOcmmK5LbjbgBfB3QxIBbHDJAyBnnSNtZtBHoVnmMCW7uHO7vfGnmbG/I+7xwMjgOWVUYGKSSh2u1mu3Dfe9LihQ8QZ5TkA9+Cp/ZpqsYtRIBmks1PaqQzt+00q/u1krwaheYlu76eNjyit26tU8PROCfb668SbHRv+MmuZfF52NXmYfM4XsgsuOUcbi3aJ5BbxMxCnBCnHAsMgHxGR9YpR1faCaPgmoaYrd0wZPeLk/VWXt0eWh5q59cjV7j2Ash+Sz63Y/bUgwybsUJ6Q0g02vd/KaY9e1Bm9PWtIjX6BR/cxH11fafrwUgy63ZSY5gLboD7Ji3sNIH9TLP8Aw6ftfzr4dirP/Dp7W/nTvNcvEffco/SOn9l3h9VrqbaWOBm+tCe3E8QHs3z9dV+o7Q20jZj1eGEfNWSzYe1wx99Zh/Uiy/uF9rfzr4dhrL+4H6zfzpea5eIS9I6b2XeH1TdqESy5xtJu+qW0X9wrUFNEg5ybSykfRu4V/jb6qok2Ksx/s6H1lj9texsfZ/4aP9r+de+a5eIXnpJT+y7w+qerGWxjAH3ad8fPvoT9maarfXrZlBW4iYfOEqHOPENWLPsRZH8go9Rb+dcm2Asj+S9jt/OvDhkvEJw6RUp1DvD6rRtd2W0i7/HyqxzkE3r8D27oaUgeQqk03oi0stiG9nJHyY7pM+xBmlH/AMOrL+7b/Mavg6OrL+7b/Mam+bZuxSekNJ+r3fytWg6N4l/2rUCO43s4H7LCu/8AUOMfFur9T3/DJjjyYke0VlUGxcEZzGZkP0ZpF+o0PsbExyZbgnxnc+/nXnm2bsS9IKTt9y047HXa/i9Vucjl1kcEg8xuKT7RUzRNdmEvwW8QJPxMcqA9VcKoyShJJVwOLRtx5kZA4ZdDoJi4wXN1E/MMs7nB8UJ3WHgaeOjjat9QjljuVRruzl3SwGAd5WCSD5pIDg48eHHFV56WSC22r9HiMFZcRHMcU90VC0fUxcQpKoxvDiPmsCQyk96sGXyoqsiCkiYbxXPEAEjwYsB+6fZWJ7QubvXbh2/F2arFGCeTsuSwHmx9lOuxGstc6pq3H0IpIIkHd1azBsetgTSHo8/W3eozfOvJFHiI+A9xq5QsD5mgoVjEpio3kb8vermioeqatFbRl5WCjsHax7lHaa9aHsFeapiS7Z7O0PxYF4Syr9NjjdB8R5dtHairZBkczwWLoMLmrDcZN4n5Kqv9sI0kEMKvczngI4hvce7eGfcDVtp+wOr3mGlljsIz8lV6yTB5ZGcftD1VqGz+ylrYpuW0KRjGCQMs35zn0m8zVvQOWtlk32HYtnS4PTU4/DtHic/DRZr/AOB8J4tf35PeJUHu3K4XnRJcxDNpqEjEco7lVdW8DIoBH6prUaKrCR4NwSiDqeJ4s5oI5BYlZX7dbJbzoYrmHHWJzBB5OjfKU8OPiKn0x9KWzLSxLeW65ubXLYHOWHm8Rxz4ZYDvzjnStZ3ayxrIhyrqGU+BrQ0NUZm2dqFhMZw4UkgfH+B3gfvRdqKKKIIEihVzwHGiu9tGh4tJuY5YVmPr4fzprnbIunsZtusvEUBZXb5oB9eSB9tStP0/rGjxxBcKw7u32Fc+YNWc6xSxOIm3pm3Sw3Su/uEklVPac5Iz2V42RSQTZCtuYO8ccOHLzzVF07jG52hG48vuyLR0bWzxsP8AkDvGe/7uqp7EhC5O6pJCZ5vjuHd41GrtLI8r+llnPADx7gOz1VP1nTzCFTAAXmxxl3PMgc8Dl3c++rAk2SGuOZVN0G2HPjB2W+JVVUHoiYx65qEeThot/n2h4yOH/MIqdVdsLcdXtI64/G2xHmAjfwVSxQf6we1GOjjrVDm/p+YTL0ca0yanqdg3FUne4i8BK+XX1ZdCPW1FVtpbtb7XyYzu3FuWPiNwfxRUVn1uV26EXZ5tVkcBWe79IA5AO9KSAe3BbnSBsVq+5Zs260kslwwjjXi0jsEOAPPJPYK0voWtCq6izDBN/Kv6mM+8mqD+jpo8RinuDGDMsnVq547qFFJCjkCSeJHE8BU0MxidtN1VSrpW1TBG/S4PuTFsN0a4Zb3UVD3Z4pEcFLcZ9EKOILjnnjgnhx4nR6KKicS43KssY1jQ1osAvlfaVNd1meaVrWzcRGPHX3BUP1ZYZWONDwaQjiSThARwJYVXSajeaeOumuDeW6/jlMKJJGnbKrR4DBeZQjlkg5GD7sG11E6eNr9gnNPlFeY5AwBBBBGQQcgg8iDUbU9WitozJPIkSDmzsFHqyeZ8BxpqnUoisPhsDZX1zY/k0xNb8+EMpPo5PPdJA9tbFo+sx3SdZFvmPPosyMgcYB3l3gCV488YpA6W9PMU9pfj4qMbefwjlPoNnsAbP6wqzSy9XKHIfiVN5RTPZbO1xzCiW0wXOUD5UgZzwJ+Vw7q5UUVqwM7rmZcSA3giiirfR7lI8b+JCfixBVPEnA3nYcPUP9KjleWNuBdTU8QlfsuNhxUTR7UyTxqM/GBOOwA5z4cqn3+qS9bl0KuVZSgfh6QwCFBODj21913VGSV44sRoMAhAFycDPpDjXWS8jECTmMGZpO/A3kB9PA7ORx3kVReXPLXubkRYDejETWRB8TH2LTcncbZZa6d2q869etFIu4AjmNS7YBbeI4+ljuxyAzVc+uTMu6z7w+kFb6xVm1l8Ki+ESOVYZVsLvbwXtC5HIZz6s1T3MUQHoSFj3GMr780+n6uwYRdwyOV/FRVpnDjI11mOzGdrjko1LelTbm01oc43lC88c43H10yUj7TyGHVrGYHGGiP6s3HPka8xIXh71J0fdartxBWua7pu5r+n3HHEkFxAeHAFFLrx8Q7fq0Uz6ro4nkt5N7da3m6wcM7wMciFfMSe6is2t+qjYSDq4rv/AI67Y+cpP1Uq/wBHRP7NlPzrlvdHEPsrRtM0wQCTBz1kry8sYMhBI/1rOv6Ox/syUd1y/wC5HSSWp18NfaKSSz/o6l39OhkJy8m+8rE5LSs7bxJ78jHqApjdAQQRkHgQeIIPMEUt7NOtvd3ljgL1cnwiIA84rk7x4fRfI9TLTTKmMHsPEVcYRYLO1EbhI49vxVBsvNOtvdWUTIJ7Vty3Z8lRDKN6EsACTuLlMdvVjvqZpPR9Ejia7dr26HHrZuKoeHCKHikYyM8OPjUK7nNrqNvP+SuF+CSnluuW34GPfli6cfnjvqy2m2luIj1NnaSXM5HMgxwx5xgvK2AefxVJPDiRVV4sbI3TydZGHJlqq2r0Fb2zmt2x98QqpPJX5q3kwB8qh7NaReKeuvbnrJWGOpiUJDHnsAxvOfpMfLtpipqnWIaBdM8C9YCJUJilB5iSI7re8VY1z2lgNrq8yEYju0E8Z7OsQbsi+sgA+zvrpWro5etiB36LmmK03k9S5u45jkUV9ViCCOBHEesV8oq0hmi7QyKCWcFzzxnAJ+kefkOffVzeXytBCHVd1+szuqBuHeXBUDu7R21QV7eYlVU8lzjzOTVaSAPcDwV2CrMTXN4j571PbUjHEkaN6UcrMGHIgjgfPJ4VDupg7bwXdz8YDlntx3DwrjUlkj6kEE9bvEFewLjnypwY2M33lNdK+YEEiwHw4KNWfdKiEG3cdm+M+I3SK0Gk3pSizaoe0Sj2FW/0qKubeByt4M/ZrWdtx4Ld21vFzbRHh18Mzgc/Sj6g4z4LI9FIOo6yTfbOyrylikB9UkUII9p91FZZdIWk2mqLJLPGAQYGRW8d+NHBH62PI0gf0e4QNKLdrTyE+QQfZXXYnVzJqmtpkndkiKjt9BHQ4/VUedcv6PlwG0kqOaTyA+YRh7mFJJPmubQQWUXW3EixpnAJ5sTyVVHFj4AVRWWr3184MUPwO1yPvk6708o4H0IM7sY5jL5PEej2Uwy6NC0yztGrSqMI7ekUHbuZ4KT2kYJ4Z5CumoahHBG0kzrHGoyzuQoHmaSSRukCP4Je2eo/FiG9bXTd0cnGNiO5Xzk+Ipwi9OMjtXiKqVuY9ZtZYzDItrKhVZJFCF88nSM+lgHiGYDiBgGqfo11ht17OY/hNm3US/SQcI5B4MoHs8akYcrKlUR/5B245FTdrrBprOZY89aF6yIrzEsR34yPHeUVZ2u2ETWMN2RIyzIpCRRvKxdhkoFQE5BDDJ4cOdSbiPdYjzFUuwgW1NzZ8hFIZoxxx1Fxlhj81xInDlgd9PlFwHKChdsOdEVJ0m61G5lEkkaWdsDkRtiWeQDPxyDuRA8Dgbx7M9tNFJcu2F3dMU060JQHBuboNFFgY+JGMSSesYHDtpxiBwN4gtgZIGAT2kAk4Hhk+s1AiiQ+mTTibNLtADLZyCUeMbYWRfUQVP6Ipcs7lZVR1OUcBgfA/bWtahYrPE8T8UkRkb81wQfcaw3YuZ4BJbMfvtnK0Z8QGO62O44NFcNlLXFnH4rNdIKYPjbN7JseR+/FaPa6PGUkZQOrBX02U7w3ch13cZ9naTx4cKLWIolkIiJ3fEd/Hge7B91WVhr2WneR2DMvoDPAbpyBn2Dx41UahqLzsGfGcAcBjlV6nZKJTtaIHXS0zqcCMC/Lt55KNRRRRJAkUUUUkkUrdJCZsWPc6fXj7aaaoNu4t6wm8Ap9jCq9ULwu5K9hztmqjP6gpdk/WDZd+5pUP6JjH8Jr5XfZBd+w0Fvm3si+6c/w18rJLqCY+jK3A1PWm7TcoPIdaf4vdSV0MbU/ABcxy4EAmXrDx+9Ehl3/ABXKAHhwHHsIrR9hrbc1HV8jGbiI+RiyP3qzHZ62EeoapHwOLhuH0esl7x3MBU9PGJZAw71Sr5zTwGUbrfFfoOKUMAykEEAgg5BB5EEc6iS6NE8oldQ7r8Qv6QTxRTwUntI4+NInRztB8Hk+58pwnFrNyeac2g/OTOR3r+bx0O6g30Zd5l3gRvKcMM9oPYfGo3sLHFrtQrEMrZmCRhyKX9qOkK0sGEcjNJO3xbeJeslYnl6I5Z7MkZ7KWtqfwaa21gRPErqsN7GwG8sMmNyRwpOGRt3PPsHZV69rpuip1pVY3ckBjmSeZzzAY5kck9g7+NdbGebU4pUuLQ29pKjIFlb784cD0jGBiLAJ4Ek5xypoNk9zQ4WKup8OgdePq7jSltPJ8FkgvxkfB23J8fKtpiA+cc9xt2QD6J76+9Hl28Ak064YNNa+gDy6yA/ipAM8t30SM8CAKvb20V1eNxlWBVh3qwII8wanbmNlCZyY5BLv0P32hctVa/nYLaNBBFwPwh/v7MCMjchGExy4s/l33tnEyoqu5kYABnIClj2ndUADypI2YtGubNrE3M0ElnIYHaIoHeIcYW32Uld6MrxXByDx4UyaJp1tYqlrG4DNvOFeTekkPNn9I7zeJHAVXRcEEXCuaxXavTzZ667HhHfRbyHs62PdDL68DP6Yraqzbpx0tmtIbqMelaTLIe/q2wG94TPgKlhk6uQO4KvVwCeF0Z3j+lVUV5jkDAFTkEZBHaDxB9leq14zXKyLGxRRRUkac5iMuBuA4zkcT4Dtrxzg3VOYxz77IvbNRqKKk/cyTqut3D1fzvXw5UnODdSk2Nz77IvbNRqo9tz+AT/mj95avKoNuj+ATepf3hUdR6p3IqxQ/mY/3D4q+6LdLafS9NK/kL6SRvBQs4+txX2rboLnVNIgDEAyTTBQflEFiQP0VJ8qKyC6mmvSLIpfXrnlJ8HYfoxlf4axfTm/tvUx/vHP/UH86/QSqN48t4gZ78ccZ9/vr8+6aP7a1Qnn1jDy6z/QVbovXtQvF/ycnL5q51jTjNH6DFJUYPDIDgpIvxWyPZ51o2we2S6jb7xG5PGdy4i+ZIO76JwSPMdlI9UM+qNpeoQ3yZEMhEV2ACQUJGHIHaBxHivjRPEqfab1o1Gqz3R+u2H+Tv0OnP8Albp9z4+s63cTrcbvWbo3t35u/jOPDlVVq21aRSdREj3FzgHqYgDug8mkckJEp72OT2A1dRyBgGUggjIIOQQeRB7RUK7LRDEEIZnYk8RGoYji7sATx4DgrE+VAVtUi7eQzW0lpqxARofvV5GjFx8HkbsbALbjNnkMk54Yp3uGV1WRTkHtHaDyNRZbYCB0v543E/3sghYk9MbvVoCd45z2sWJ7uAC70cyvFFLp075ntWKjPNoTxikHepXh4Yx3VIw2KqVMe009v2F1t06jVw2d1L23MZx2z25LLx7D1Tvj80102eu7JLphZ208srnEtyUkIwPnXM5BYcB6Kk9mBwrntopSBbhQS9pKlwAOZWPIkUeJiZ6udQW6mdXhuYYLTAbfVetkkBGeDPiNFweB9Lv8KUgs5eUT9qKx3ZJhqDrmlLdW8sD/ABZUZD+kMZ8jg+VdrG+jmQPFIkicRvIwcEjgfSUkVIqNXF+f9h7hvg5hkBEtu7Qup5gqTw8uI8qaJmQogVSGGd8k8Cc8Me+qnXrP4Hrk6YxHeIJk5Y31yH4esP7RVhWnon9ZE07wudYvF5PVPAGTs/fw717igZs7oJwMnHYB2143jjGeHPHj316SQjkSMjBwSMju4V5Aq5nfPRCcrC2qKlyatI0QiLegvIY9gJ8K4XNs0bFW4MOfEH6q515Zr7HXeE4Pkiu0Ei+RRSt0kXG7ZEfPdV+s/ZTTSd0on8ET/wB1f3HqCsNoHclcwoXrI+atNl9RMOkaQ44buqhWPg/Wg+56+VyuLIpslbvyZbkSjzldR9dfayi6atWt9V/tuaAcvgUTt+cs8uPdL76ydvR2h1Fe/J98Zpysb3d2snQ/lLNVHrURv/CaV9dtt3aW6I7YlY/pRxirNJ65vNDsUF6STkmO0tlcOWkCFRlQRnePHgOPq9tV2oWKzRPG/wAV1IPhntHiDxqRRWp2L3voVzcSbOyWixG9TOhXaVgkmm3BxPbcY8/LhJ+T3hSR5Mvca1GsG2gsJFZLy1O7dwcVI+WozlCO3gTw7eI7a13YralNRs47hMAsMSKDnckHxl9vEZ7CD21lqqnMD9nduXSMOrm1kIeNRqO1U9/oFtDdi4kiub67J3ogVLrEMnG5kLDEAe0nPAHnxqNtxZCzu7fVVyoTEF2P9xIcK54/IcjPeCPm8XLVEmaPEDIjnhvupcKO0hARvHwLAfUaZrWGVJbCaaS6klU9dkAlFdeGdxQkXLKjmTx48TVYIgRcWU68iDDPNXHHu48xShs1otvLZKLuA3Uti7W26QZMiJvvZEJO5lo2Rs45EZNTthLw/B2s5m/CLQ9S+eBIX8VIB81490g+BHMV2sHMGoyBQMXcG8pOcG4tsjHDlvROp/5ZqZ2bUPhPVzFvH4hMOi3bPHxt3twMBUfq87vZhY3YKPCrGl2ymkhmUXl7G0s2Vht0RY17MlVJaVyMHLFsDPIUxVCiKyrpv07cNjejI6mcJIw5COQg5PmpH6VRqc+lLShcaTdofkxGQeuL0/4azzZ+/wCvtopO1kGfzhwPvFGsKfm5nesl0liyZLzHzHzVsFTq85brM8Bgbu73555rjRRRkCyyDnXtkiiiinJqKT+lBM2inulU+1XH204UtdIcebCTwZD+1/rVarF4XckRwt2zWRntV1rtuTsfDgckhY+A64ZPvoq5Fv12yW6v+Czx4fi/SP7hxRWTXTV5SzZtrWY5wtnvL6iAnDzJpb165D7SXWPkwop9YSPNaQ9tjXlfv05l/VuUP8dZtr9pubS3J5hoVf1ZRB9YqzSeubzQ/E/yknJXNFFSb64R93cjEeBhsEnJ7+Naok3AsuaBoLSb6buKjVU7O6t9x9S32O7ZXhCyfNim7HI5Ac+PcT82raomqaatxC8T/FcY9R7CPUeNV6unE0dt+5EMMrjRzB3/ACcjyW0VQ3jywkQWNsi5yxlfCQpvHJJCenI5OTgAd5Ydqx0QbZNPE1lcnF1agLx5yRDAV/HHAE9uVPbT/eW3WIyh2TIxvIQGHqJBxWVItkV0oEEXCROkG2lsxHqcSrJNCvV3SgGMSwMRx+UV6t8Ec8AnOcUpattzO9zZ3IZI7dHR2RV3mVgdyYM54kbjsRgDIZTjNPW3mrppensEQSNM/VKJWZ995VO80jHJYboJI7cY4CsThTdULzwAPYKp1NQ6KwC0WB4RFXOe+QaaHtsf7X6SsLS3ZjcRLEzSDjMgUl17utHFhwHDOOFT6/NOi67JYXEc8TlF6xBMmTuSRs2G3l5ZAJIbmK/S1TRSiVu0ENxChfQzGJ5vvB4hcrm3WRGRwGRgVZTyKsMEH1gkVg2xUBigeBvjwTyxMO4q3+tb9WLvDu6jqXjcg+2JD9tFcONpx3rKY829GewhWWnXKxyBnQOo5qfH7ajk0UVow0X2lgC8lobuCKKKKcmIpe29H4BL+j+8KYaX9vT+ATfo/vCoKn1LuRV3D/zUf7h8Vo/R5p63GhW0T53JId1sdqlmyPMZHnRRsVqi2ttpdmRl57UuDn4u4iOcjx6zHkaKyK6ir7VLXF1azjHo9ZC2fmTBSMeO/CnkWrMdrPQ2gl3hjrbWPq8/K3SM4/UPsrZ6z3bKWxv5/ufdFra6Qh7WY7oznGGikzg5IwUOCSveAalhk6t4fwVaqg8ohdFe1wqOioz9HWtxD0Li1mA5bwZWPrygHvrta7K6yR6cFp/nMCfZkUebiUJ1uFipOj9W38Nj3/Ve6K+z7N6qPi2kB/8Akj7UFRjs/rXZZ249dwD9Rp5xCDiohgVb7I94VHtB1tncQ6jbjLwHEq/Pi5HPkSp7sg9lbpo2sRXcEc8Lb0ci7yn7COwg8COwg1lH9VNZcEG2swCMENK5yCORANdtmNjNdsomhgmsoot9nVW35N3e5hTuE44dtBat8T37ce/Va7CoqiGHqpxppnfJMfTFoEt1YoYVZ3gmWYooyzKFZW3R2kB84HPFYzHMrDKkEVsZl2hRQNzTZSPlb0yk+WQKXNS2Z1W5k6yXS9J6w83beJPicPxPicmhU9OJbZ2WxwrGHYeHAN2ge5KeyuzTancrCmepRla4kHEKoOQmeW8xGPAZNfo2szsNN1+JBFEmmQIBkBFcDJJz6IHPxxxrxf7N7RTruNf2sQPMxK6t2/K6rI59hqSKIRt2QqNfXPrZjK/uHAJn2o2+itGMMY6+6xkQofi55NK/KNfXx7gaQrRZDvyTFTNK5kkKjC7zYG6ueOFUKo9VSdO6Hb5Fx90kTJyd223yzHmzMzgsT3nJqQ3RJf8AZq3/ANVR/wByitLPDAdogkrKYnR1VYOraWhnfc+CjUV3fot1JR6OoxOfp2+PeCa8r0a6r23tt5Qsfsoj50i4FAfRyp9pvj9FyoqSnRZqLfG1KNPzLbP1uK6jomvf/NT52aH/AL1LzpFwK99HKn2m+P0UGlfbKZp+rsIRv3Fw6gL81c5yT2cs+oE0+RdFV1nD6mSp+Nu2iI2O3dcysFPjumqXWNOtbac2Okr1mpz5SS4eRpGt4+HWM8hzutjhgDIz34BrVOIiRhYwa8UQw/AXQzCWZwy0A4r3sKPhWuyFW34dOtEtY3HJmACE+Z60+XbRWgbD7FQ6XbCGLixwZZCOMj45nuA5BeweOSflB1qkxVWa7s9b3sXVXMSyp2BhxU96tzU+IoopJJD1nYYWEbPa3t9EFX0YxOGQepXQ1mMPTfqkfodcj44bzxIT5kAUUUkloXRZ0k3eoXPVTmMrus3opungBw58uNaRru/uDcleI55qIyf+ojD3UUUkll+t6heKkrjULrKAkAdQo4eCwis8bpI1NfSF9NkceO4R7N2vtFJJMexPTBqN1dxRSyIVZ1BxEgOCR24rYtotlBdZY3N3DwAxBO0Y4duMHjRRSSWc2Gn3C3UkA1G/3FbAJmVmxjvaM0w2+hzmR1+6V9hSMenBnjjnmDxoopJLvp9rcuzKdQu8K2OVrkjxPwfNN1lpRjIJnmkx2OykHPfhRRRSSXLUdnxMSTNcJnsjmZPZu0u6h0XQuON3qGf+MkP72aKKSS42vQ9Z83lu5Pz7l/4cVfRbF2qYCiUY/wDU3P8A+tFFJJe9Z2UW7J6ye5CHnEkxjQjuO4AxB7s1L0XZ+3s03LaFIl7Qq4zz5tzbzNfKKSSsqKKKS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24" name="AutoShape 16" descr="data:image/jpeg;base64,/9j/4AAQSkZJRgABAQAAAQABAAD/2wCEAAkGBhQRERUUExQWFRQWFxkYFhcYFhgYHRgXFhgXHRwZHBUaGyYeHSAkHBUYHy8gIyctLC0sGh4xNTAqNSYrLCkBCQoKDgwOGg8PGiwlHCQsLCwsMSo1LSwsLCwsLDQsKTIvLCkpLyw2LzUvLC0vLCwsLCosLCwpLSksLCwsLSksL//AABEIAKQAqAMBIgACEQEDEQH/xAAcAAACAwEBAQEAAAAAAAAAAAAABgQFBwMCAQj/xABPEAACAQMBBAYEBwwHBgcAAAABAgMABBEFBhIhMQcTQVFhgSJxkaEUMkJSYrHBFSMkM0NygpKissLRCBYlU1ST4URjdIOjwxdVZHOEpNP/xAAbAQABBQEBAAAAAAAAAAAAAAAFAAIDBAYHAf/EADgRAAEDAgMEBQoGAwAAAAAAAAEAAgMEEQUhMRJBUXEGE2GBoRQVFjNSkbHB0fAyNGJy4fEiI0L/2gAMAwEAAhEDEQA/ANxpY2m2+gs36lVkubojeFvApd8cOLY4IOOcmmK5LbjbgBfB3QxIBbHDJAyBnnSNtZtBHoVnmMCW7uHO7vfGnmbG/I+7xwMjgOWVUYGKSSh2u1mu3Dfe9LihQ8QZ5TkA9+Cp/ZpqsYtRIBmks1PaqQzt+00q/u1krwaheYlu76eNjyit26tU8PROCfb668SbHRv+MmuZfF52NXmYfM4XsgsuOUcbi3aJ5BbxMxCnBCnHAsMgHxGR9YpR1faCaPgmoaYrd0wZPeLk/VWXt0eWh5q59cjV7j2Ash+Sz63Y/bUgwybsUJ6Q0g02vd/KaY9e1Bm9PWtIjX6BR/cxH11fafrwUgy63ZSY5gLboD7Ji3sNIH9TLP8Aw6ftfzr4dirP/Dp7W/nTvNcvEffco/SOn9l3h9VrqbaWOBm+tCe3E8QHs3z9dV+o7Q20jZj1eGEfNWSzYe1wx99Zh/Uiy/uF9rfzr4dhrL+4H6zfzpea5eIS9I6b2XeH1TdqESy5xtJu+qW0X9wrUFNEg5ybSykfRu4V/jb6qok2Ksx/s6H1lj9texsfZ/4aP9r+de+a5eIXnpJT+y7w+qerGWxjAH3ad8fPvoT9maarfXrZlBW4iYfOEqHOPENWLPsRZH8go9Rb+dcm2Asj+S9jt/OvDhkvEJw6RUp1DvD6rRtd2W0i7/HyqxzkE3r8D27oaUgeQqk03oi0stiG9nJHyY7pM+xBmlH/AMOrL+7b/Mavg6OrL+7b/Mam+bZuxSekNJ+r3fytWg6N4l/2rUCO43s4H7LCu/8AUOMfFur9T3/DJjjyYke0VlUGxcEZzGZkP0ZpF+o0PsbExyZbgnxnc+/nXnm2bsS9IKTt9y047HXa/i9Vucjl1kcEg8xuKT7RUzRNdmEvwW8QJPxMcqA9VcKoyShJJVwOLRtx5kZA4ZdDoJi4wXN1E/MMs7nB8UJ3WHgaeOjjat9QjljuVRruzl3SwGAd5WCSD5pIDg48eHHFV56WSC22r9HiMFZcRHMcU90VC0fUxcQpKoxvDiPmsCQyk96sGXyoqsiCkiYbxXPEAEjwYsB+6fZWJ7QubvXbh2/F2arFGCeTsuSwHmx9lOuxGstc6pq3H0IpIIkHd1azBsetgTSHo8/W3eozfOvJFHiI+A9xq5QsD5mgoVjEpio3kb8vermioeqatFbRl5WCjsHax7lHaa9aHsFeapiS7Z7O0PxYF4Syr9NjjdB8R5dtHairZBkczwWLoMLmrDcZN4n5Kqv9sI0kEMKvczngI4hvce7eGfcDVtp+wOr3mGlljsIz8lV6yTB5ZGcftD1VqGz+ylrYpuW0KRjGCQMs35zn0m8zVvQOWtlk32HYtnS4PTU4/DtHic/DRZr/AOB8J4tf35PeJUHu3K4XnRJcxDNpqEjEco7lVdW8DIoBH6prUaKrCR4NwSiDqeJ4s5oI5BYlZX7dbJbzoYrmHHWJzBB5OjfKU8OPiKn0x9KWzLSxLeW65ubXLYHOWHm8Rxz4ZYDvzjnStZ3ayxrIhyrqGU+BrQ0NUZm2dqFhMZw4UkgfH+B3gfvRdqKKKIIEihVzwHGiu9tGh4tJuY5YVmPr4fzprnbIunsZtusvEUBZXb5oB9eSB9tStP0/rGjxxBcKw7u32Fc+YNWc6xSxOIm3pm3Sw3Su/uEklVPac5Iz2V42RSQTZCtuYO8ccOHLzzVF07jG52hG48vuyLR0bWzxsP8AkDvGe/7uqp7EhC5O6pJCZ5vjuHd41GrtLI8r+llnPADx7gOz1VP1nTzCFTAAXmxxl3PMgc8Dl3c++rAk2SGuOZVN0G2HPjB2W+JVVUHoiYx65qEeThot/n2h4yOH/MIqdVdsLcdXtI64/G2xHmAjfwVSxQf6we1GOjjrVDm/p+YTL0ca0yanqdg3FUne4i8BK+XX1ZdCPW1FVtpbtb7XyYzu3FuWPiNwfxRUVn1uV26EXZ5tVkcBWe79IA5AO9KSAe3BbnSBsVq+5Zs260kslwwjjXi0jsEOAPPJPYK0voWtCq6izDBN/Kv6mM+8mqD+jpo8RinuDGDMsnVq547qFFJCjkCSeJHE8BU0MxidtN1VSrpW1TBG/S4PuTFsN0a4Zb3UVD3Z4pEcFLcZ9EKOILjnnjgnhx4nR6KKicS43KssY1jQ1osAvlfaVNd1meaVrWzcRGPHX3BUP1ZYZWONDwaQjiSThARwJYVXSajeaeOumuDeW6/jlMKJJGnbKrR4DBeZQjlkg5GD7sG11E6eNr9gnNPlFeY5AwBBBBGQQcgg8iDUbU9WitozJPIkSDmzsFHqyeZ8BxpqnUoisPhsDZX1zY/k0xNb8+EMpPo5PPdJA9tbFo+sx3SdZFvmPPosyMgcYB3l3gCV488YpA6W9PMU9pfj4qMbefwjlPoNnsAbP6wqzSy9XKHIfiVN5RTPZbO1xzCiW0wXOUD5UgZzwJ+Vw7q5UUVqwM7rmZcSA3giiirfR7lI8b+JCfixBVPEnA3nYcPUP9KjleWNuBdTU8QlfsuNhxUTR7UyTxqM/GBOOwA5z4cqn3+qS9bl0KuVZSgfh6QwCFBODj21913VGSV44sRoMAhAFycDPpDjXWS8jECTmMGZpO/A3kB9PA7ORx3kVReXPLXubkRYDejETWRB8TH2LTcncbZZa6d2q869etFIu4AjmNS7YBbeI4+ljuxyAzVc+uTMu6z7w+kFb6xVm1l8Ki+ESOVYZVsLvbwXtC5HIZz6s1T3MUQHoSFj3GMr780+n6uwYRdwyOV/FRVpnDjI11mOzGdrjko1LelTbm01oc43lC88c43H10yUj7TyGHVrGYHGGiP6s3HPka8xIXh71J0fdartxBWua7pu5r+n3HHEkFxAeHAFFLrx8Q7fq0Uz6ro4nkt5N7da3m6wcM7wMciFfMSe6is2t+qjYSDq4rv/AI67Y+cpP1Uq/wBHRP7NlPzrlvdHEPsrRtM0wQCTBz1kry8sYMhBI/1rOv6Ox/syUd1y/wC5HSSWp18NfaKSSz/o6l39OhkJy8m+8rE5LSs7bxJ78jHqApjdAQQRkHgQeIIPMEUt7NOtvd3ljgL1cnwiIA84rk7x4fRfI9TLTTKmMHsPEVcYRYLO1EbhI49vxVBsvNOtvdWUTIJ7Vty3Z8lRDKN6EsACTuLlMdvVjvqZpPR9Ejia7dr26HHrZuKoeHCKHikYyM8OPjUK7nNrqNvP+SuF+CSnluuW34GPfli6cfnjvqy2m2luIj1NnaSXM5HMgxwx5xgvK2AefxVJPDiRVV4sbI3TydZGHJlqq2r0Fb2zmt2x98QqpPJX5q3kwB8qh7NaReKeuvbnrJWGOpiUJDHnsAxvOfpMfLtpipqnWIaBdM8C9YCJUJilB5iSI7re8VY1z2lgNrq8yEYju0E8Z7OsQbsi+sgA+zvrpWro5etiB36LmmK03k9S5u45jkUV9ViCCOBHEesV8oq0hmi7QyKCWcFzzxnAJ+kefkOffVzeXytBCHVd1+szuqBuHeXBUDu7R21QV7eYlVU8lzjzOTVaSAPcDwV2CrMTXN4j571PbUjHEkaN6UcrMGHIgjgfPJ4VDupg7bwXdz8YDlntx3DwrjUlkj6kEE9bvEFewLjnypwY2M33lNdK+YEEiwHw4KNWfdKiEG3cdm+M+I3SK0Gk3pSizaoe0Sj2FW/0qKubeByt4M/ZrWdtx4Ld21vFzbRHh18Mzgc/Sj6g4z4LI9FIOo6yTfbOyrylikB9UkUII9p91FZZdIWk2mqLJLPGAQYGRW8d+NHBH62PI0gf0e4QNKLdrTyE+QQfZXXYnVzJqmtpkndkiKjt9BHQ4/VUedcv6PlwG0kqOaTyA+YRh7mFJJPmubQQWUXW3EixpnAJ5sTyVVHFj4AVRWWr3184MUPwO1yPvk6708o4H0IM7sY5jL5PEej2Uwy6NC0yztGrSqMI7ekUHbuZ4KT2kYJ4Z5CumoahHBG0kzrHGoyzuQoHmaSSRukCP4Je2eo/FiG9bXTd0cnGNiO5Xzk+Ipwi9OMjtXiKqVuY9ZtZYzDItrKhVZJFCF88nSM+lgHiGYDiBgGqfo11ht17OY/hNm3US/SQcI5B4MoHs8akYcrKlUR/5B245FTdrrBprOZY89aF6yIrzEsR34yPHeUVZ2u2ETWMN2RIyzIpCRRvKxdhkoFQE5BDDJ4cOdSbiPdYjzFUuwgW1NzZ8hFIZoxxx1Fxlhj81xInDlgd9PlFwHKChdsOdEVJ0m61G5lEkkaWdsDkRtiWeQDPxyDuRA8Dgbx7M9tNFJcu2F3dMU060JQHBuboNFFgY+JGMSSesYHDtpxiBwN4gtgZIGAT2kAk4Hhk+s1AiiQ+mTTibNLtADLZyCUeMbYWRfUQVP6Ipcs7lZVR1OUcBgfA/bWtahYrPE8T8UkRkb81wQfcaw3YuZ4BJbMfvtnK0Z8QGO62O44NFcNlLXFnH4rNdIKYPjbN7JseR+/FaPa6PGUkZQOrBX02U7w3ch13cZ9naTx4cKLWIolkIiJ3fEd/Hge7B91WVhr2WneR2DMvoDPAbpyBn2Dx41UahqLzsGfGcAcBjlV6nZKJTtaIHXS0zqcCMC/Lt55KNRRRRJAkUUUUkkUrdJCZsWPc6fXj7aaaoNu4t6wm8Ap9jCq9ULwu5K9hztmqjP6gpdk/WDZd+5pUP6JjH8Jr5XfZBd+w0Fvm3si+6c/w18rJLqCY+jK3A1PWm7TcoPIdaf4vdSV0MbU/ABcxy4EAmXrDx+9Ehl3/ABXKAHhwHHsIrR9hrbc1HV8jGbiI+RiyP3qzHZ62EeoapHwOLhuH0esl7x3MBU9PGJZAw71Sr5zTwGUbrfFfoOKUMAykEEAgg5BB5EEc6iS6NE8oldQ7r8Qv6QTxRTwUntI4+NInRztB8Hk+58pwnFrNyeac2g/OTOR3r+bx0O6g30Zd5l3gRvKcMM9oPYfGo3sLHFrtQrEMrZmCRhyKX9qOkK0sGEcjNJO3xbeJeslYnl6I5Z7MkZ7KWtqfwaa21gRPErqsN7GwG8sMmNyRwpOGRt3PPsHZV69rpuip1pVY3ckBjmSeZzzAY5kck9g7+NdbGebU4pUuLQ29pKjIFlb784cD0jGBiLAJ4Ek5xypoNk9zQ4WKup8OgdePq7jSltPJ8FkgvxkfB23J8fKtpiA+cc9xt2QD6J76+9Hl28Ak064YNNa+gDy6yA/ipAM8t30SM8CAKvb20V1eNxlWBVh3qwII8wanbmNlCZyY5BLv0P32hctVa/nYLaNBBFwPwh/v7MCMjchGExy4s/l33tnEyoqu5kYABnIClj2ndUADypI2YtGubNrE3M0ElnIYHaIoHeIcYW32Uld6MrxXByDx4UyaJp1tYqlrG4DNvOFeTekkPNn9I7zeJHAVXRcEEXCuaxXavTzZ667HhHfRbyHs62PdDL68DP6Yraqzbpx0tmtIbqMelaTLIe/q2wG94TPgKlhk6uQO4KvVwCeF0Z3j+lVUV5jkDAFTkEZBHaDxB9leq14zXKyLGxRRRUkac5iMuBuA4zkcT4Dtrxzg3VOYxz77IvbNRqKKk/cyTqut3D1fzvXw5UnODdSk2Nz77IvbNRqo9tz+AT/mj95avKoNuj+ATepf3hUdR6p3IqxQ/mY/3D4q+6LdLafS9NK/kL6SRvBQs4+txX2rboLnVNIgDEAyTTBQflEFiQP0VJ8qKyC6mmvSLIpfXrnlJ8HYfoxlf4axfTm/tvUx/vHP/UH86/QSqN48t4gZ78ccZ9/vr8+6aP7a1Qnn1jDy6z/QVbovXtQvF/ycnL5q51jTjNH6DFJUYPDIDgpIvxWyPZ51o2we2S6jb7xG5PGdy4i+ZIO76JwSPMdlI9UM+qNpeoQ3yZEMhEV2ACQUJGHIHaBxHivjRPEqfab1o1Gqz3R+u2H+Tv0OnP8Albp9z4+s63cTrcbvWbo3t35u/jOPDlVVq21aRSdREj3FzgHqYgDug8mkckJEp72OT2A1dRyBgGUggjIIOQQeRB7RUK7LRDEEIZnYk8RGoYji7sATx4DgrE+VAVtUi7eQzW0lpqxARofvV5GjFx8HkbsbALbjNnkMk54Yp3uGV1WRTkHtHaDyNRZbYCB0v543E/3sghYk9MbvVoCd45z2sWJ7uAC70cyvFFLp075ntWKjPNoTxikHepXh4Yx3VIw2KqVMe009v2F1t06jVw2d1L23MZx2z25LLx7D1Tvj80102eu7JLphZ208srnEtyUkIwPnXM5BYcB6Kk9mBwrntopSBbhQS9pKlwAOZWPIkUeJiZ6udQW6mdXhuYYLTAbfVetkkBGeDPiNFweB9Lv8KUgs5eUT9qKx3ZJhqDrmlLdW8sD/ABZUZD+kMZ8jg+VdrG+jmQPFIkicRvIwcEjgfSUkVIqNXF+f9h7hvg5hkBEtu7Qup5gqTw8uI8qaJmQogVSGGd8k8Cc8Me+qnXrP4Hrk6YxHeIJk5Y31yH4esP7RVhWnon9ZE07wudYvF5PVPAGTs/fw717igZs7oJwMnHYB2143jjGeHPHj316SQjkSMjBwSMju4V5Aq5nfPRCcrC2qKlyatI0QiLegvIY9gJ8K4XNs0bFW4MOfEH6q515Zr7HXeE4Pkiu0Ei+RRSt0kXG7ZEfPdV+s/ZTTSd0on8ET/wB1f3HqCsNoHclcwoXrI+atNl9RMOkaQ44buqhWPg/Wg+56+VyuLIpslbvyZbkSjzldR9dfayi6atWt9V/tuaAcvgUTt+cs8uPdL76ydvR2h1Fe/J98Zpysb3d2snQ/lLNVHrURv/CaV9dtt3aW6I7YlY/pRxirNJ65vNDsUF6STkmO0tlcOWkCFRlQRnePHgOPq9tV2oWKzRPG/wAV1IPhntHiDxqRRWp2L3voVzcSbOyWixG9TOhXaVgkmm3BxPbcY8/LhJ+T3hSR5Mvca1GsG2gsJFZLy1O7dwcVI+WozlCO3gTw7eI7a13YralNRs47hMAsMSKDnckHxl9vEZ7CD21lqqnMD9nduXSMOrm1kIeNRqO1U9/oFtDdi4kiub67J3ogVLrEMnG5kLDEAe0nPAHnxqNtxZCzu7fVVyoTEF2P9xIcK54/IcjPeCPm8XLVEmaPEDIjnhvupcKO0hARvHwLAfUaZrWGVJbCaaS6klU9dkAlFdeGdxQkXLKjmTx48TVYIgRcWU68iDDPNXHHu48xShs1otvLZKLuA3Uti7W26QZMiJvvZEJO5lo2Rs45EZNTthLw/B2s5m/CLQ9S+eBIX8VIB81490g+BHMV2sHMGoyBQMXcG8pOcG4tsjHDlvROp/5ZqZ2bUPhPVzFvH4hMOi3bPHxt3twMBUfq87vZhY3YKPCrGl2ymkhmUXl7G0s2Vht0RY17MlVJaVyMHLFsDPIUxVCiKyrpv07cNjejI6mcJIw5COQg5PmpH6VRqc+lLShcaTdofkxGQeuL0/4azzZ+/wCvtopO1kGfzhwPvFGsKfm5nesl0liyZLzHzHzVsFTq85brM8Bgbu73555rjRRRkCyyDnXtkiiiinJqKT+lBM2inulU+1XH204UtdIcebCTwZD+1/rVarF4XckRwt2zWRntV1rtuTsfDgckhY+A64ZPvoq5Fv12yW6v+Czx4fi/SP7hxRWTXTV5SzZtrWY5wtnvL6iAnDzJpb165D7SXWPkwop9YSPNaQ9tjXlfv05l/VuUP8dZtr9pubS3J5hoVf1ZRB9YqzSeubzQ/E/yknJXNFFSb64R93cjEeBhsEnJ7+Naok3AsuaBoLSb6buKjVU7O6t9x9S32O7ZXhCyfNim7HI5Ac+PcT82raomqaatxC8T/FcY9R7CPUeNV6unE0dt+5EMMrjRzB3/ACcjyW0VQ3jywkQWNsi5yxlfCQpvHJJCenI5OTgAd5Ydqx0QbZNPE1lcnF1agLx5yRDAV/HHAE9uVPbT/eW3WIyh2TIxvIQGHqJBxWVItkV0oEEXCROkG2lsxHqcSrJNCvV3SgGMSwMRx+UV6t8Ec8AnOcUpattzO9zZ3IZI7dHR2RV3mVgdyYM54kbjsRgDIZTjNPW3mrppensEQSNM/VKJWZ995VO80jHJYboJI7cY4CsThTdULzwAPYKp1NQ6KwC0WB4RFXOe+QaaHtsf7X6SsLS3ZjcRLEzSDjMgUl17utHFhwHDOOFT6/NOi67JYXEc8TlF6xBMmTuSRs2G3l5ZAJIbmK/S1TRSiVu0ENxChfQzGJ5vvB4hcrm3WRGRwGRgVZTyKsMEH1gkVg2xUBigeBvjwTyxMO4q3+tb9WLvDu6jqXjcg+2JD9tFcONpx3rKY829GewhWWnXKxyBnQOo5qfH7ajk0UVow0X2lgC8lobuCKKKKcmIpe29H4BL+j+8KYaX9vT+ATfo/vCoKn1LuRV3D/zUf7h8Vo/R5p63GhW0T53JId1sdqlmyPMZHnRRsVqi2ttpdmRl57UuDn4u4iOcjx6zHkaKyK6ir7VLXF1azjHo9ZC2fmTBSMeO/CnkWrMdrPQ2gl3hjrbWPq8/K3SM4/UPsrZ6z3bKWxv5/ufdFra6Qh7WY7oznGGikzg5IwUOCSveAalhk6t4fwVaqg8ohdFe1wqOioz9HWtxD0Li1mA5bwZWPrygHvrta7K6yR6cFp/nMCfZkUebiUJ1uFipOj9W38Nj3/Ve6K+z7N6qPi2kB/8Akj7UFRjs/rXZZ249dwD9Rp5xCDiohgVb7I94VHtB1tncQ6jbjLwHEq/Pi5HPkSp7sg9lbpo2sRXcEc8Lb0ci7yn7COwg8COwg1lH9VNZcEG2swCMENK5yCORANdtmNjNdsomhgmsoot9nVW35N3e5hTuE44dtBat8T37ce/Va7CoqiGHqpxppnfJMfTFoEt1YoYVZ3gmWYooyzKFZW3R2kB84HPFYzHMrDKkEVsZl2hRQNzTZSPlb0yk+WQKXNS2Z1W5k6yXS9J6w83beJPicPxPicmhU9OJbZ2WxwrGHYeHAN2ge5KeyuzTancrCmepRla4kHEKoOQmeW8xGPAZNfo2szsNN1+JBFEmmQIBkBFcDJJz6IHPxxxrxf7N7RTruNf2sQPMxK6t2/K6rI59hqSKIRt2QqNfXPrZjK/uHAJn2o2+itGMMY6+6xkQofi55NK/KNfXx7gaQrRZDvyTFTNK5kkKjC7zYG6ueOFUKo9VSdO6Hb5Fx90kTJyd223yzHmzMzgsT3nJqQ3RJf8AZq3/ANVR/wByitLPDAdogkrKYnR1VYOraWhnfc+CjUV3fot1JR6OoxOfp2+PeCa8r0a6r23tt5Qsfsoj50i4FAfRyp9pvj9FyoqSnRZqLfG1KNPzLbP1uK6jomvf/NT52aH/AL1LzpFwK99HKn2m+P0UGlfbKZp+rsIRv3Fw6gL81c5yT2cs+oE0+RdFV1nD6mSp+Nu2iI2O3dcysFPjumqXWNOtbac2Okr1mpz5SS4eRpGt4+HWM8hzutjhgDIz34BrVOIiRhYwa8UQw/AXQzCWZwy0A4r3sKPhWuyFW34dOtEtY3HJmACE+Z60+XbRWgbD7FQ6XbCGLixwZZCOMj45nuA5BeweOSflB1qkxVWa7s9b3sXVXMSyp2BhxU96tzU+IoopJJD1nYYWEbPa3t9EFX0YxOGQepXQ1mMPTfqkfodcj44bzxIT5kAUUUkloXRZ0k3eoXPVTmMrus3opungBw58uNaRru/uDcleI55qIyf+ojD3UUUkll+t6heKkrjULrKAkAdQo4eCwis8bpI1NfSF9NkceO4R7N2vtFJJMexPTBqN1dxRSyIVZ1BxEgOCR24rYtotlBdZY3N3DwAxBO0Y4duMHjRRSSWc2Gn3C3UkA1G/3FbAJmVmxjvaM0w2+hzmR1+6V9hSMenBnjjnmDxoopJLvp9rcuzKdQu8K2OVrkjxPwfNN1lpRjIJnmkx2OykHPfhRRRSSXLUdnxMSTNcJnsjmZPZu0u6h0XQuON3qGf+MkP72aKKSS42vQ9Z83lu5Pz7l/4cVfRbF2qYCiUY/wDU3P8A+tFFJJe9Z2UW7J6ye5CHnEkxjQjuO4AxB7s1L0XZ+3s03LaFIl7Qq4zz5tzbzNfKKSSsqKKKS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26" name="AutoShape 18" descr="data:image/jpeg;base64,/9j/4AAQSkZJRgABAQAAAQABAAD/2wCEAAkGBhQRERUUExQWFRQWFxkYFhcYFhgYHRgXFhgXHRwZHBUaGyYeHSAkHBUYHy8gIyctLC0sGh4xNTAqNSYrLCkBCQoKDgwOGg8PGiwlHCQsLCwsMSo1LSwsLCwsLDQsKTIvLCkpLyw2LzUvLC0vLCwsLCosLCwpLSksLCwsLSksL//AABEIAKQAqAMBIgACEQEDEQH/xAAcAAACAwEBAQEAAAAAAAAAAAAABgQFBwMCAQj/xABPEAACAQMBBAYEBwwHBgcAAAABAgMABBEFBhIhMQcTQVFhgSJxkaEUMkJSYrHBFSMkM0NygpKissLRCBYlU1ST4URjdIOjwxdVZHOEpNP/xAAbAQABBQEBAAAAAAAAAAAAAAAFAAIDBAYHAf/EADgRAAEDAgMEBQoGAwAAAAAAAAEAAgMEEQUhMRJBUXEGE2GBoRQVFjNSkbHB0fAyNGJy4fEiI0L/2gAMAwEAAhEDEQA/ANxpY2m2+gs36lVkubojeFvApd8cOLY4IOOcmmK5LbjbgBfB3QxIBbHDJAyBnnSNtZtBHoVnmMCW7uHO7vfGnmbG/I+7xwMjgOWVUYGKSSh2u1mu3Dfe9LihQ8QZ5TkA9+Cp/ZpqsYtRIBmks1PaqQzt+00q/u1krwaheYlu76eNjyit26tU8PROCfb668SbHRv+MmuZfF52NXmYfM4XsgsuOUcbi3aJ5BbxMxCnBCnHAsMgHxGR9YpR1faCaPgmoaYrd0wZPeLk/VWXt0eWh5q59cjV7j2Ash+Sz63Y/bUgwybsUJ6Q0g02vd/KaY9e1Bm9PWtIjX6BR/cxH11fafrwUgy63ZSY5gLboD7Ji3sNIH9TLP8Aw6ftfzr4dirP/Dp7W/nTvNcvEffco/SOn9l3h9VrqbaWOBm+tCe3E8QHs3z9dV+o7Q20jZj1eGEfNWSzYe1wx99Zh/Uiy/uF9rfzr4dhrL+4H6zfzpea5eIS9I6b2XeH1TdqESy5xtJu+qW0X9wrUFNEg5ybSykfRu4V/jb6qok2Ksx/s6H1lj9texsfZ/4aP9r+de+a5eIXnpJT+y7w+qerGWxjAH3ad8fPvoT9maarfXrZlBW4iYfOEqHOPENWLPsRZH8go9Rb+dcm2Asj+S9jt/OvDhkvEJw6RUp1DvD6rRtd2W0i7/HyqxzkE3r8D27oaUgeQqk03oi0stiG9nJHyY7pM+xBmlH/AMOrL+7b/Mavg6OrL+7b/Mam+bZuxSekNJ+r3fytWg6N4l/2rUCO43s4H7LCu/8AUOMfFur9T3/DJjjyYke0VlUGxcEZzGZkP0ZpF+o0PsbExyZbgnxnc+/nXnm2bsS9IKTt9y047HXa/i9Vucjl1kcEg8xuKT7RUzRNdmEvwW8QJPxMcqA9VcKoyShJJVwOLRtx5kZA4ZdDoJi4wXN1E/MMs7nB8UJ3WHgaeOjjat9QjljuVRruzl3SwGAd5WCSD5pIDg48eHHFV56WSC22r9HiMFZcRHMcU90VC0fUxcQpKoxvDiPmsCQyk96sGXyoqsiCkiYbxXPEAEjwYsB+6fZWJ7QubvXbh2/F2arFGCeTsuSwHmx9lOuxGstc6pq3H0IpIIkHd1azBsetgTSHo8/W3eozfOvJFHiI+A9xq5QsD5mgoVjEpio3kb8vermioeqatFbRl5WCjsHax7lHaa9aHsFeapiS7Z7O0PxYF4Syr9NjjdB8R5dtHairZBkczwWLoMLmrDcZN4n5Kqv9sI0kEMKvczngI4hvce7eGfcDVtp+wOr3mGlljsIz8lV6yTB5ZGcftD1VqGz+ylrYpuW0KRjGCQMs35zn0m8zVvQOWtlk32HYtnS4PTU4/DtHic/DRZr/AOB8J4tf35PeJUHu3K4XnRJcxDNpqEjEco7lVdW8DIoBH6prUaKrCR4NwSiDqeJ4s5oI5BYlZX7dbJbzoYrmHHWJzBB5OjfKU8OPiKn0x9KWzLSxLeW65ubXLYHOWHm8Rxz4ZYDvzjnStZ3ayxrIhyrqGU+BrQ0NUZm2dqFhMZw4UkgfH+B3gfvRdqKKKIIEihVzwHGiu9tGh4tJuY5YVmPr4fzprnbIunsZtusvEUBZXb5oB9eSB9tStP0/rGjxxBcKw7u32Fc+YNWc6xSxOIm3pm3Sw3Su/uEklVPac5Iz2V42RSQTZCtuYO8ccOHLzzVF07jG52hG48vuyLR0bWzxsP8AkDvGe/7uqp7EhC5O6pJCZ5vjuHd41GrtLI8r+llnPADx7gOz1VP1nTzCFTAAXmxxl3PMgc8Dl3c++rAk2SGuOZVN0G2HPjB2W+JVVUHoiYx65qEeThot/n2h4yOH/MIqdVdsLcdXtI64/G2xHmAjfwVSxQf6we1GOjjrVDm/p+YTL0ca0yanqdg3FUne4i8BK+XX1ZdCPW1FVtpbtb7XyYzu3FuWPiNwfxRUVn1uV26EXZ5tVkcBWe79IA5AO9KSAe3BbnSBsVq+5Zs260kslwwjjXi0jsEOAPPJPYK0voWtCq6izDBN/Kv6mM+8mqD+jpo8RinuDGDMsnVq547qFFJCjkCSeJHE8BU0MxidtN1VSrpW1TBG/S4PuTFsN0a4Zb3UVD3Z4pEcFLcZ9EKOILjnnjgnhx4nR6KKicS43KssY1jQ1osAvlfaVNd1meaVrWzcRGPHX3BUP1ZYZWONDwaQjiSThARwJYVXSajeaeOumuDeW6/jlMKJJGnbKrR4DBeZQjlkg5GD7sG11E6eNr9gnNPlFeY5AwBBBBGQQcgg8iDUbU9WitozJPIkSDmzsFHqyeZ8BxpqnUoisPhsDZX1zY/k0xNb8+EMpPo5PPdJA9tbFo+sx3SdZFvmPPosyMgcYB3l3gCV488YpA6W9PMU9pfj4qMbefwjlPoNnsAbP6wqzSy9XKHIfiVN5RTPZbO1xzCiW0wXOUD5UgZzwJ+Vw7q5UUVqwM7rmZcSA3giiirfR7lI8b+JCfixBVPEnA3nYcPUP9KjleWNuBdTU8QlfsuNhxUTR7UyTxqM/GBOOwA5z4cqn3+qS9bl0KuVZSgfh6QwCFBODj21913VGSV44sRoMAhAFycDPpDjXWS8jECTmMGZpO/A3kB9PA7ORx3kVReXPLXubkRYDejETWRB8TH2LTcncbZZa6d2q869etFIu4AjmNS7YBbeI4+ljuxyAzVc+uTMu6z7w+kFb6xVm1l8Ki+ESOVYZVsLvbwXtC5HIZz6s1T3MUQHoSFj3GMr780+n6uwYRdwyOV/FRVpnDjI11mOzGdrjko1LelTbm01oc43lC88c43H10yUj7TyGHVrGYHGGiP6s3HPka8xIXh71J0fdartxBWua7pu5r+n3HHEkFxAeHAFFLrx8Q7fq0Uz6ro4nkt5N7da3m6wcM7wMciFfMSe6is2t+qjYSDq4rv/AI67Y+cpP1Uq/wBHRP7NlPzrlvdHEPsrRtM0wQCTBz1kry8sYMhBI/1rOv6Ox/syUd1y/wC5HSSWp18NfaKSSz/o6l39OhkJy8m+8rE5LSs7bxJ78jHqApjdAQQRkHgQeIIPMEUt7NOtvd3ljgL1cnwiIA84rk7x4fRfI9TLTTKmMHsPEVcYRYLO1EbhI49vxVBsvNOtvdWUTIJ7Vty3Z8lRDKN6EsACTuLlMdvVjvqZpPR9Ejia7dr26HHrZuKoeHCKHikYyM8OPjUK7nNrqNvP+SuF+CSnluuW34GPfli6cfnjvqy2m2luIj1NnaSXM5HMgxwx5xgvK2AefxVJPDiRVV4sbI3TydZGHJlqq2r0Fb2zmt2x98QqpPJX5q3kwB8qh7NaReKeuvbnrJWGOpiUJDHnsAxvOfpMfLtpipqnWIaBdM8C9YCJUJilB5iSI7re8VY1z2lgNrq8yEYju0E8Z7OsQbsi+sgA+zvrpWro5etiB36LmmK03k9S5u45jkUV9ViCCOBHEesV8oq0hmi7QyKCWcFzzxnAJ+kefkOffVzeXytBCHVd1+szuqBuHeXBUDu7R21QV7eYlVU8lzjzOTVaSAPcDwV2CrMTXN4j571PbUjHEkaN6UcrMGHIgjgfPJ4VDupg7bwXdz8YDlntx3DwrjUlkj6kEE9bvEFewLjnypwY2M33lNdK+YEEiwHw4KNWfdKiEG3cdm+M+I3SK0Gk3pSizaoe0Sj2FW/0qKubeByt4M/ZrWdtx4Ld21vFzbRHh18Mzgc/Sj6g4z4LI9FIOo6yTfbOyrylikB9UkUII9p91FZZdIWk2mqLJLPGAQYGRW8d+NHBH62PI0gf0e4QNKLdrTyE+QQfZXXYnVzJqmtpkndkiKjt9BHQ4/VUedcv6PlwG0kqOaTyA+YRh7mFJJPmubQQWUXW3EixpnAJ5sTyVVHFj4AVRWWr3184MUPwO1yPvk6708o4H0IM7sY5jL5PEej2Uwy6NC0yztGrSqMI7ekUHbuZ4KT2kYJ4Z5CumoahHBG0kzrHGoyzuQoHmaSSRukCP4Je2eo/FiG9bXTd0cnGNiO5Xzk+Ipwi9OMjtXiKqVuY9ZtZYzDItrKhVZJFCF88nSM+lgHiGYDiBgGqfo11ht17OY/hNm3US/SQcI5B4MoHs8akYcrKlUR/5B245FTdrrBprOZY89aF6yIrzEsR34yPHeUVZ2u2ETWMN2RIyzIpCRRvKxdhkoFQE5BDDJ4cOdSbiPdYjzFUuwgW1NzZ8hFIZoxxx1Fxlhj81xInDlgd9PlFwHKChdsOdEVJ0m61G5lEkkaWdsDkRtiWeQDPxyDuRA8Dgbx7M9tNFJcu2F3dMU060JQHBuboNFFgY+JGMSSesYHDtpxiBwN4gtgZIGAT2kAk4Hhk+s1AiiQ+mTTibNLtADLZyCUeMbYWRfUQVP6Ipcs7lZVR1OUcBgfA/bWtahYrPE8T8UkRkb81wQfcaw3YuZ4BJbMfvtnK0Z8QGO62O44NFcNlLXFnH4rNdIKYPjbN7JseR+/FaPa6PGUkZQOrBX02U7w3ch13cZ9naTx4cKLWIolkIiJ3fEd/Hge7B91WVhr2WneR2DMvoDPAbpyBn2Dx41UahqLzsGfGcAcBjlV6nZKJTtaIHXS0zqcCMC/Lt55KNRRRRJAkUUUUkkUrdJCZsWPc6fXj7aaaoNu4t6wm8Ap9jCq9ULwu5K9hztmqjP6gpdk/WDZd+5pUP6JjH8Jr5XfZBd+w0Fvm3si+6c/w18rJLqCY+jK3A1PWm7TcoPIdaf4vdSV0MbU/ABcxy4EAmXrDx+9Ehl3/ABXKAHhwHHsIrR9hrbc1HV8jGbiI+RiyP3qzHZ62EeoapHwOLhuH0esl7x3MBU9PGJZAw71Sr5zTwGUbrfFfoOKUMAykEEAgg5BB5EEc6iS6NE8oldQ7r8Qv6QTxRTwUntI4+NInRztB8Hk+58pwnFrNyeac2g/OTOR3r+bx0O6g30Zd5l3gRvKcMM9oPYfGo3sLHFrtQrEMrZmCRhyKX9qOkK0sGEcjNJO3xbeJeslYnl6I5Z7MkZ7KWtqfwaa21gRPErqsN7GwG8sMmNyRwpOGRt3PPsHZV69rpuip1pVY3ckBjmSeZzzAY5kck9g7+NdbGebU4pUuLQ29pKjIFlb784cD0jGBiLAJ4Ek5xypoNk9zQ4WKup8OgdePq7jSltPJ8FkgvxkfB23J8fKtpiA+cc9xt2QD6J76+9Hl28Ak064YNNa+gDy6yA/ipAM8t30SM8CAKvb20V1eNxlWBVh3qwII8wanbmNlCZyY5BLv0P32hctVa/nYLaNBBFwPwh/v7MCMjchGExy4s/l33tnEyoqu5kYABnIClj2ndUADypI2YtGubNrE3M0ElnIYHaIoHeIcYW32Uld6MrxXByDx4UyaJp1tYqlrG4DNvOFeTekkPNn9I7zeJHAVXRcEEXCuaxXavTzZ667HhHfRbyHs62PdDL68DP6Yraqzbpx0tmtIbqMelaTLIe/q2wG94TPgKlhk6uQO4KvVwCeF0Z3j+lVUV5jkDAFTkEZBHaDxB9leq14zXKyLGxRRRUkac5iMuBuA4zkcT4Dtrxzg3VOYxz77IvbNRqKKk/cyTqut3D1fzvXw5UnODdSk2Nz77IvbNRqo9tz+AT/mj95avKoNuj+ATepf3hUdR6p3IqxQ/mY/3D4q+6LdLafS9NK/kL6SRvBQs4+txX2rboLnVNIgDEAyTTBQflEFiQP0VJ8qKyC6mmvSLIpfXrnlJ8HYfoxlf4axfTm/tvUx/vHP/UH86/QSqN48t4gZ78ccZ9/vr8+6aP7a1Qnn1jDy6z/QVbovXtQvF/ycnL5q51jTjNH6DFJUYPDIDgpIvxWyPZ51o2we2S6jb7xG5PGdy4i+ZIO76JwSPMdlI9UM+qNpeoQ3yZEMhEV2ACQUJGHIHaBxHivjRPEqfab1o1Gqz3R+u2H+Tv0OnP8Albp9z4+s63cTrcbvWbo3t35u/jOPDlVVq21aRSdREj3FzgHqYgDug8mkckJEp72OT2A1dRyBgGUggjIIOQQeRB7RUK7LRDEEIZnYk8RGoYji7sATx4DgrE+VAVtUi7eQzW0lpqxARofvV5GjFx8HkbsbALbjNnkMk54Yp3uGV1WRTkHtHaDyNRZbYCB0v543E/3sghYk9MbvVoCd45z2sWJ7uAC70cyvFFLp075ntWKjPNoTxikHepXh4Yx3VIw2KqVMe009v2F1t06jVw2d1L23MZx2z25LLx7D1Tvj80102eu7JLphZ208srnEtyUkIwPnXM5BYcB6Kk9mBwrntopSBbhQS9pKlwAOZWPIkUeJiZ6udQW6mdXhuYYLTAbfVetkkBGeDPiNFweB9Lv8KUgs5eUT9qKx3ZJhqDrmlLdW8sD/ABZUZD+kMZ8jg+VdrG+jmQPFIkicRvIwcEjgfSUkVIqNXF+f9h7hvg5hkBEtu7Qup5gqTw8uI8qaJmQogVSGGd8k8Cc8Me+qnXrP4Hrk6YxHeIJk5Y31yH4esP7RVhWnon9ZE07wudYvF5PVPAGTs/fw717igZs7oJwMnHYB2143jjGeHPHj316SQjkSMjBwSMju4V5Aq5nfPRCcrC2qKlyatI0QiLegvIY9gJ8K4XNs0bFW4MOfEH6q515Zr7HXeE4Pkiu0Ei+RRSt0kXG7ZEfPdV+s/ZTTSd0on8ET/wB1f3HqCsNoHclcwoXrI+atNl9RMOkaQ44buqhWPg/Wg+56+VyuLIpslbvyZbkSjzldR9dfayi6atWt9V/tuaAcvgUTt+cs8uPdL76ydvR2h1Fe/J98Zpysb3d2snQ/lLNVHrURv/CaV9dtt3aW6I7YlY/pRxirNJ65vNDsUF6STkmO0tlcOWkCFRlQRnePHgOPq9tV2oWKzRPG/wAV1IPhntHiDxqRRWp2L3voVzcSbOyWixG9TOhXaVgkmm3BxPbcY8/LhJ+T3hSR5Mvca1GsG2gsJFZLy1O7dwcVI+WozlCO3gTw7eI7a13YralNRs47hMAsMSKDnckHxl9vEZ7CD21lqqnMD9nduXSMOrm1kIeNRqO1U9/oFtDdi4kiub67J3ogVLrEMnG5kLDEAe0nPAHnxqNtxZCzu7fVVyoTEF2P9xIcK54/IcjPeCPm8XLVEmaPEDIjnhvupcKO0hARvHwLAfUaZrWGVJbCaaS6klU9dkAlFdeGdxQkXLKjmTx48TVYIgRcWU68iDDPNXHHu48xShs1otvLZKLuA3Uti7W26QZMiJvvZEJO5lo2Rs45EZNTthLw/B2s5m/CLQ9S+eBIX8VIB81490g+BHMV2sHMGoyBQMXcG8pOcG4tsjHDlvROp/5ZqZ2bUPhPVzFvH4hMOi3bPHxt3twMBUfq87vZhY3YKPCrGl2ymkhmUXl7G0s2Vht0RY17MlVJaVyMHLFsDPIUxVCiKyrpv07cNjejI6mcJIw5COQg5PmpH6VRqc+lLShcaTdofkxGQeuL0/4azzZ+/wCvtopO1kGfzhwPvFGsKfm5nesl0liyZLzHzHzVsFTq85brM8Bgbu73555rjRRRkCyyDnXtkiiiinJqKT+lBM2inulU+1XH204UtdIcebCTwZD+1/rVarF4XckRwt2zWRntV1rtuTsfDgckhY+A64ZPvoq5Fv12yW6v+Czx4fi/SP7hxRWTXTV5SzZtrWY5wtnvL6iAnDzJpb165D7SXWPkwop9YSPNaQ9tjXlfv05l/VuUP8dZtr9pubS3J5hoVf1ZRB9YqzSeubzQ/E/yknJXNFFSb64R93cjEeBhsEnJ7+Naok3AsuaBoLSb6buKjVU7O6t9x9S32O7ZXhCyfNim7HI5Ac+PcT82raomqaatxC8T/FcY9R7CPUeNV6unE0dt+5EMMrjRzB3/ACcjyW0VQ3jywkQWNsi5yxlfCQpvHJJCenI5OTgAd5Ydqx0QbZNPE1lcnF1agLx5yRDAV/HHAE9uVPbT/eW3WIyh2TIxvIQGHqJBxWVItkV0oEEXCROkG2lsxHqcSrJNCvV3SgGMSwMRx+UV6t8Ec8AnOcUpattzO9zZ3IZI7dHR2RV3mVgdyYM54kbjsRgDIZTjNPW3mrppensEQSNM/VKJWZ995VO80jHJYboJI7cY4CsThTdULzwAPYKp1NQ6KwC0WB4RFXOe+QaaHtsf7X6SsLS3ZjcRLEzSDjMgUl17utHFhwHDOOFT6/NOi67JYXEc8TlF6xBMmTuSRs2G3l5ZAJIbmK/S1TRSiVu0ENxChfQzGJ5vvB4hcrm3WRGRwGRgVZTyKsMEH1gkVg2xUBigeBvjwTyxMO4q3+tb9WLvDu6jqXjcg+2JD9tFcONpx3rKY829GewhWWnXKxyBnQOo5qfH7ajk0UVow0X2lgC8lobuCKKKKcmIpe29H4BL+j+8KYaX9vT+ATfo/vCoKn1LuRV3D/zUf7h8Vo/R5p63GhW0T53JId1sdqlmyPMZHnRRsVqi2ttpdmRl57UuDn4u4iOcjx6zHkaKyK6ir7VLXF1azjHo9ZC2fmTBSMeO/CnkWrMdrPQ2gl3hjrbWPq8/K3SM4/UPsrZ6z3bKWxv5/ufdFra6Qh7WY7oznGGikzg5IwUOCSveAalhk6t4fwVaqg8ohdFe1wqOioz9HWtxD0Li1mA5bwZWPrygHvrta7K6yR6cFp/nMCfZkUebiUJ1uFipOj9W38Nj3/Ve6K+z7N6qPi2kB/8Akj7UFRjs/rXZZ249dwD9Rp5xCDiohgVb7I94VHtB1tncQ6jbjLwHEq/Pi5HPkSp7sg9lbpo2sRXcEc8Lb0ci7yn7COwg8COwg1lH9VNZcEG2swCMENK5yCORANdtmNjNdsomhgmsoot9nVW35N3e5hTuE44dtBat8T37ce/Va7CoqiGHqpxppnfJMfTFoEt1YoYVZ3gmWYooyzKFZW3R2kB84HPFYzHMrDKkEVsZl2hRQNzTZSPlb0yk+WQKXNS2Z1W5k6yXS9J6w83beJPicPxPicmhU9OJbZ2WxwrGHYeHAN2ge5KeyuzTancrCmepRla4kHEKoOQmeW8xGPAZNfo2szsNN1+JBFEmmQIBkBFcDJJz6IHPxxxrxf7N7RTruNf2sQPMxK6t2/K6rI59hqSKIRt2QqNfXPrZjK/uHAJn2o2+itGMMY6+6xkQofi55NK/KNfXx7gaQrRZDvyTFTNK5kkKjC7zYG6ueOFUKo9VSdO6Hb5Fx90kTJyd223yzHmzMzgsT3nJqQ3RJf8AZq3/ANVR/wByitLPDAdogkrKYnR1VYOraWhnfc+CjUV3fot1JR6OoxOfp2+PeCa8r0a6r23tt5Qsfsoj50i4FAfRyp9pvj9FyoqSnRZqLfG1KNPzLbP1uK6jomvf/NT52aH/AL1LzpFwK99HKn2m+P0UGlfbKZp+rsIRv3Fw6gL81c5yT2cs+oE0+RdFV1nD6mSp+Nu2iI2O3dcysFPjumqXWNOtbac2Okr1mpz5SS4eRpGt4+HWM8hzutjhgDIz34BrVOIiRhYwa8UQw/AXQzCWZwy0A4r3sKPhWuyFW34dOtEtY3HJmACE+Z60+XbRWgbD7FQ6XbCGLixwZZCOMj45nuA5BeweOSflB1qkxVWa7s9b3sXVXMSyp2BhxU96tzU+IoopJJD1nYYWEbPa3t9EFX0YxOGQepXQ1mMPTfqkfodcj44bzxIT5kAUUUkloXRZ0k3eoXPVTmMrus3opungBw58uNaRru/uDcleI55qIyf+ojD3UUUkll+t6heKkrjULrKAkAdQo4eCwis8bpI1NfSF9NkceO4R7N2vtFJJMexPTBqN1dxRSyIVZ1BxEgOCR24rYtotlBdZY3N3DwAxBO0Y4duMHjRRSSWc2Gn3C3UkA1G/3FbAJmVmxjvaM0w2+hzmR1+6V9hSMenBnjjnmDxoopJLvp9rcuzKdQu8K2OVrkjxPwfNN1lpRjIJnmkx2OykHPfhRRRSSXLUdnxMSTNcJnsjmZPZu0u6h0XQuON3qGf+MkP72aKKSS42vQ9Z83lu5Pz7l/4cVfRbF2qYCiUY/wDU3P8A+tFFJJe9Z2UW7J6ye5CHnEkxjQjuO4AxB7s1L0XZ+3s03LaFIl7Qq4zz5tzbzNfKKSSsqKKKS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074" name="Picture 2" descr="C:\Users\Chiara\Pictures\Primo soccorso\ipotermia.jpg"/>
          <p:cNvPicPr>
            <a:picLocks noChangeAspect="1" noChangeArrowheads="1"/>
          </p:cNvPicPr>
          <p:nvPr/>
        </p:nvPicPr>
        <p:blipFill>
          <a:blip r:embed="rId2" cstate="print"/>
          <a:srcRect/>
          <a:stretch>
            <a:fillRect/>
          </a:stretch>
        </p:blipFill>
        <p:spPr bwMode="auto">
          <a:xfrm>
            <a:off x="4499992" y="4267732"/>
            <a:ext cx="3528392" cy="2385614"/>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237</a:t>
            </a:fld>
            <a:endParaRPr lang="it-IT"/>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AGIRE</a:t>
            </a:r>
            <a:endParaRPr lang="it-IT" sz="6000" b="1" dirty="0">
              <a:solidFill>
                <a:srgbClr val="FF0000"/>
              </a:solidFill>
            </a:endParaRPr>
          </a:p>
        </p:txBody>
      </p:sp>
      <p:sp>
        <p:nvSpPr>
          <p:cNvPr id="3" name="Segnaposto contenuto 2"/>
          <p:cNvSpPr>
            <a:spLocks noGrp="1"/>
          </p:cNvSpPr>
          <p:nvPr>
            <p:ph idx="1"/>
          </p:nvPr>
        </p:nvSpPr>
        <p:spPr>
          <a:xfrm>
            <a:off x="457200" y="1412776"/>
            <a:ext cx="8229600" cy="2880321"/>
          </a:xfrm>
        </p:spPr>
        <p:txBody>
          <a:bodyPr>
            <a:normAutofit/>
          </a:bodyPr>
          <a:lstStyle/>
          <a:p>
            <a:pPr marL="514350" indent="-514350"/>
            <a:r>
              <a:rPr lang="it-IT" dirty="0" smtClean="0"/>
              <a:t>Se gli indumenti sono bagnati bisogna sostituirli;</a:t>
            </a:r>
          </a:p>
          <a:p>
            <a:pPr marL="514350" indent="-514350"/>
            <a:r>
              <a:rPr lang="it-IT" dirty="0" smtClean="0"/>
              <a:t>Riscaldare la vittima utilizzando borse di acqua tiepida e coperte isolanti;</a:t>
            </a:r>
          </a:p>
          <a:p>
            <a:pPr marL="514350" indent="-514350"/>
            <a:r>
              <a:rPr lang="it-IT" dirty="0" smtClean="0"/>
              <a:t>Trasportare la vittima in ambiente caldo.</a:t>
            </a:r>
            <a:endParaRPr lang="it-IT" dirty="0"/>
          </a:p>
        </p:txBody>
      </p:sp>
      <p:pic>
        <p:nvPicPr>
          <p:cNvPr id="16386" name="Picture 2" descr="C:\Users\Chiara\Pictures\Primo soccorso\ipotermia 2.gif"/>
          <p:cNvPicPr>
            <a:picLocks noChangeAspect="1" noChangeArrowheads="1"/>
          </p:cNvPicPr>
          <p:nvPr/>
        </p:nvPicPr>
        <p:blipFill>
          <a:blip r:embed="rId2" cstate="print"/>
          <a:srcRect/>
          <a:stretch>
            <a:fillRect/>
          </a:stretch>
        </p:blipFill>
        <p:spPr bwMode="auto">
          <a:xfrm>
            <a:off x="2699792" y="4005064"/>
            <a:ext cx="3744416" cy="2633764"/>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238</a:t>
            </a:fld>
            <a:endParaRPr lang="it-IT"/>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2) CONGELAMENTO</a:t>
            </a:r>
            <a:endParaRPr lang="it-IT" sz="6000" b="1" dirty="0">
              <a:solidFill>
                <a:srgbClr val="FF0000"/>
              </a:solidFill>
            </a:endParaRPr>
          </a:p>
        </p:txBody>
      </p:sp>
      <p:sp>
        <p:nvSpPr>
          <p:cNvPr id="3" name="Segnaposto contenuto 2"/>
          <p:cNvSpPr>
            <a:spLocks noGrp="1"/>
          </p:cNvSpPr>
          <p:nvPr>
            <p:ph idx="1"/>
          </p:nvPr>
        </p:nvSpPr>
        <p:spPr>
          <a:xfrm>
            <a:off x="457200" y="1340768"/>
            <a:ext cx="8229600" cy="3168351"/>
          </a:xfrm>
        </p:spPr>
        <p:txBody>
          <a:bodyPr>
            <a:normAutofit lnSpcReduction="10000"/>
          </a:bodyPr>
          <a:lstStyle/>
          <a:p>
            <a:pPr algn="just">
              <a:buNone/>
            </a:pPr>
            <a:r>
              <a:rPr lang="it-IT" dirty="0" smtClean="0"/>
              <a:t>    Il congelamento è una lesione dovuta all’azione del freddo sui tessuti corporei (la temperatura del distretto corporeo deve scendere al di sotto dei 4°); la pelle appare inizialmente arrossata</a:t>
            </a:r>
            <a:r>
              <a:rPr lang="it-IT" dirty="0"/>
              <a:t>, </a:t>
            </a:r>
            <a:r>
              <a:rPr lang="it-IT" dirty="0" smtClean="0"/>
              <a:t>poi </a:t>
            </a:r>
            <a:r>
              <a:rPr lang="it-IT" dirty="0"/>
              <a:t>diventa bianca o </a:t>
            </a:r>
            <a:r>
              <a:rPr lang="it-IT" dirty="0" smtClean="0"/>
              <a:t>grigio - giallastra, il </a:t>
            </a:r>
            <a:r>
              <a:rPr lang="it-IT" dirty="0"/>
              <a:t>dolore può non </a:t>
            </a:r>
            <a:r>
              <a:rPr lang="it-IT" dirty="0" smtClean="0"/>
              <a:t>essere presente</a:t>
            </a:r>
            <a:r>
              <a:rPr lang="it-IT" dirty="0"/>
              <a:t>.</a:t>
            </a:r>
          </a:p>
        </p:txBody>
      </p:sp>
      <p:pic>
        <p:nvPicPr>
          <p:cNvPr id="15361" name="Picture 1" descr="C:\Users\Chiara\Pictures\Primo soccorso\congelamento.jpg"/>
          <p:cNvPicPr>
            <a:picLocks noChangeAspect="1" noChangeArrowheads="1"/>
          </p:cNvPicPr>
          <p:nvPr/>
        </p:nvPicPr>
        <p:blipFill>
          <a:blip r:embed="rId2" cstate="print"/>
          <a:srcRect/>
          <a:stretch>
            <a:fillRect/>
          </a:stretch>
        </p:blipFill>
        <p:spPr bwMode="auto">
          <a:xfrm>
            <a:off x="3131840" y="4005064"/>
            <a:ext cx="2880320" cy="2531436"/>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239</a:t>
            </a:fld>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INNANZI TUTTO PROTEGGERSI!</a:t>
            </a:r>
            <a:endParaRPr lang="it-IT" b="1" dirty="0">
              <a:solidFill>
                <a:srgbClr val="FF0000"/>
              </a:solidFill>
            </a:endParaRPr>
          </a:p>
        </p:txBody>
      </p:sp>
      <p:sp>
        <p:nvSpPr>
          <p:cNvPr id="3" name="Segnaposto contenuto 2"/>
          <p:cNvSpPr>
            <a:spLocks noGrp="1"/>
          </p:cNvSpPr>
          <p:nvPr>
            <p:ph idx="1"/>
          </p:nvPr>
        </p:nvSpPr>
        <p:spPr>
          <a:xfrm>
            <a:off x="457200" y="1340768"/>
            <a:ext cx="8147248" cy="5256583"/>
          </a:xfrm>
        </p:spPr>
        <p:txBody>
          <a:bodyPr/>
          <a:lstStyle/>
          <a:p>
            <a:pPr algn="ctr">
              <a:buNone/>
            </a:pPr>
            <a:r>
              <a:rPr lang="it-IT" dirty="0" smtClean="0"/>
              <a:t>    Prima di tutto è importante proteggersi! Pertanto, prima di trattare l’infortunato è bene utilizzare i guanti sterili monouso e la visiera paraschizzi, nonché effettuare la valutazione ambientale!!!</a:t>
            </a:r>
            <a:endParaRPr lang="it-IT" dirty="0"/>
          </a:p>
        </p:txBody>
      </p:sp>
      <p:pic>
        <p:nvPicPr>
          <p:cNvPr id="6146" name="Picture 2" descr="C:\Users\Chiara\Pictures\Primo soccorso\guanti.jpg"/>
          <p:cNvPicPr>
            <a:picLocks noChangeAspect="1" noChangeArrowheads="1"/>
          </p:cNvPicPr>
          <p:nvPr/>
        </p:nvPicPr>
        <p:blipFill>
          <a:blip r:embed="rId2" cstate="print"/>
          <a:srcRect/>
          <a:stretch>
            <a:fillRect/>
          </a:stretch>
        </p:blipFill>
        <p:spPr bwMode="auto">
          <a:xfrm>
            <a:off x="827584" y="3977680"/>
            <a:ext cx="3669197" cy="2880320"/>
          </a:xfrm>
          <a:prstGeom prst="rect">
            <a:avLst/>
          </a:prstGeom>
          <a:noFill/>
        </p:spPr>
      </p:pic>
      <p:pic>
        <p:nvPicPr>
          <p:cNvPr id="6147" name="Picture 3" descr="C:\Users\Chiara\Pictures\Primo soccorso\visiera paraschizzi.jpg"/>
          <p:cNvPicPr>
            <a:picLocks noChangeAspect="1" noChangeArrowheads="1"/>
          </p:cNvPicPr>
          <p:nvPr/>
        </p:nvPicPr>
        <p:blipFill>
          <a:blip r:embed="rId3" cstate="print"/>
          <a:srcRect/>
          <a:stretch>
            <a:fillRect/>
          </a:stretch>
        </p:blipFill>
        <p:spPr bwMode="auto">
          <a:xfrm>
            <a:off x="4644008" y="4149080"/>
            <a:ext cx="3034308" cy="250027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24</a:t>
            </a:fld>
            <a:endParaRPr lang="it-IT"/>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AGIRE</a:t>
            </a:r>
            <a:endParaRPr lang="it-IT" sz="6000" b="1" dirty="0">
              <a:solidFill>
                <a:srgbClr val="FF0000"/>
              </a:solidFill>
            </a:endParaRPr>
          </a:p>
        </p:txBody>
      </p:sp>
      <p:sp>
        <p:nvSpPr>
          <p:cNvPr id="3" name="Segnaposto contenuto 2"/>
          <p:cNvSpPr>
            <a:spLocks noGrp="1"/>
          </p:cNvSpPr>
          <p:nvPr>
            <p:ph idx="1"/>
          </p:nvPr>
        </p:nvSpPr>
        <p:spPr>
          <a:xfrm>
            <a:off x="457200" y="1340768"/>
            <a:ext cx="8229600" cy="4785395"/>
          </a:xfrm>
        </p:spPr>
        <p:txBody>
          <a:bodyPr>
            <a:normAutofit/>
          </a:bodyPr>
          <a:lstStyle/>
          <a:p>
            <a:pPr marL="514350" indent="-514350"/>
            <a:r>
              <a:rPr lang="it-IT" dirty="0" smtClean="0"/>
              <a:t>Coprire </a:t>
            </a:r>
            <a:r>
              <a:rPr lang="it-IT" dirty="0"/>
              <a:t>la regione congelata con </a:t>
            </a:r>
            <a:r>
              <a:rPr lang="it-IT" dirty="0" smtClean="0"/>
              <a:t>indumenti o </a:t>
            </a:r>
            <a:r>
              <a:rPr lang="it-IT" dirty="0"/>
              <a:t>coperte;</a:t>
            </a:r>
          </a:p>
          <a:p>
            <a:pPr marL="514350" indent="-514350"/>
            <a:r>
              <a:rPr lang="it-IT" dirty="0"/>
              <a:t>P</a:t>
            </a:r>
            <a:r>
              <a:rPr lang="it-IT" dirty="0" smtClean="0"/>
              <a:t>ortare </a:t>
            </a:r>
            <a:r>
              <a:rPr lang="it-IT" dirty="0"/>
              <a:t>la vittima in ambiente </a:t>
            </a:r>
            <a:r>
              <a:rPr lang="it-IT" dirty="0" smtClean="0"/>
              <a:t>caldo;</a:t>
            </a:r>
          </a:p>
          <a:p>
            <a:pPr marL="514350" indent="-514350"/>
            <a:r>
              <a:rPr lang="it-IT" dirty="0" smtClean="0"/>
              <a:t>Se necessario, chiamare il 118.</a:t>
            </a:r>
          </a:p>
          <a:p>
            <a:pPr marL="514350" indent="-514350">
              <a:buNone/>
            </a:pPr>
            <a:endParaRPr lang="it-IT" dirty="0" smtClean="0"/>
          </a:p>
        </p:txBody>
      </p:sp>
      <p:pic>
        <p:nvPicPr>
          <p:cNvPr id="14338" name="Picture 2" descr="C:\Users\Chiara\Pictures\Primo soccorso\stufa.jpg"/>
          <p:cNvPicPr>
            <a:picLocks noChangeAspect="1" noChangeArrowheads="1"/>
          </p:cNvPicPr>
          <p:nvPr/>
        </p:nvPicPr>
        <p:blipFill>
          <a:blip r:embed="rId2" cstate="print"/>
          <a:srcRect/>
          <a:stretch>
            <a:fillRect/>
          </a:stretch>
        </p:blipFill>
        <p:spPr bwMode="auto">
          <a:xfrm>
            <a:off x="2411760" y="3855356"/>
            <a:ext cx="3384376" cy="2548741"/>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240</a:t>
            </a:fld>
            <a:endParaRPr lang="it-IT"/>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COSA NON FARE</a:t>
            </a:r>
            <a:endParaRPr lang="it-IT" sz="6000" b="1" dirty="0">
              <a:solidFill>
                <a:srgbClr val="FF0000"/>
              </a:solidFill>
            </a:endParaRPr>
          </a:p>
        </p:txBody>
      </p:sp>
      <p:sp>
        <p:nvSpPr>
          <p:cNvPr id="3" name="Segnaposto contenuto 2"/>
          <p:cNvSpPr>
            <a:spLocks noGrp="1"/>
          </p:cNvSpPr>
          <p:nvPr>
            <p:ph idx="1"/>
          </p:nvPr>
        </p:nvSpPr>
        <p:spPr/>
        <p:txBody>
          <a:bodyPr/>
          <a:lstStyle/>
          <a:p>
            <a:r>
              <a:rPr lang="it-IT" dirty="0" smtClean="0"/>
              <a:t>Non strofinare la parte congelata;</a:t>
            </a:r>
          </a:p>
          <a:p>
            <a:r>
              <a:rPr lang="it-IT" dirty="0" smtClean="0"/>
              <a:t>Non applicare borse di acqua calda;</a:t>
            </a:r>
          </a:p>
          <a:p>
            <a:r>
              <a:rPr lang="it-IT" dirty="0" smtClean="0"/>
              <a:t>Non mettere la parte vicino a fonti di calore.</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241</a:t>
            </a:fld>
            <a:endParaRPr lang="it-IT"/>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r>
              <a:rPr lang="it-IT" sz="7200" b="1" dirty="0" smtClean="0">
                <a:solidFill>
                  <a:srgbClr val="FF0000"/>
                </a:solidFill>
              </a:rPr>
              <a:t>10. IPERTENSIONE ARTERIOSA (PRESSIONE ALTA)</a:t>
            </a:r>
            <a:endParaRPr lang="it-IT" sz="72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242</a:t>
            </a:fld>
            <a:endParaRPr lang="it-IT"/>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PRESSIONE ARTERIOSA</a:t>
            </a:r>
            <a:endParaRPr lang="it-IT" sz="6000" b="1" dirty="0">
              <a:solidFill>
                <a:srgbClr val="FF0000"/>
              </a:solidFill>
            </a:endParaRPr>
          </a:p>
        </p:txBody>
      </p:sp>
      <p:sp>
        <p:nvSpPr>
          <p:cNvPr id="3" name="Segnaposto contenuto 2"/>
          <p:cNvSpPr>
            <a:spLocks noGrp="1"/>
          </p:cNvSpPr>
          <p:nvPr>
            <p:ph idx="1"/>
          </p:nvPr>
        </p:nvSpPr>
        <p:spPr>
          <a:xfrm>
            <a:off x="457200" y="1556792"/>
            <a:ext cx="8229600" cy="4569371"/>
          </a:xfrm>
        </p:spPr>
        <p:txBody>
          <a:bodyPr>
            <a:normAutofit/>
          </a:bodyPr>
          <a:lstStyle/>
          <a:p>
            <a:r>
              <a:rPr lang="it-IT" sz="4400" b="1" dirty="0" smtClean="0"/>
              <a:t>OTTIMA</a:t>
            </a:r>
            <a:r>
              <a:rPr lang="it-IT" sz="4400" dirty="0" smtClean="0"/>
              <a:t>: &lt; 120 – 80 mmHg</a:t>
            </a:r>
          </a:p>
          <a:p>
            <a:r>
              <a:rPr lang="it-IT" sz="4400" b="1" dirty="0" smtClean="0"/>
              <a:t>NORMALE</a:t>
            </a:r>
            <a:r>
              <a:rPr lang="it-IT" sz="4400" dirty="0" smtClean="0"/>
              <a:t>: &lt; 140 – 90 mmHg</a:t>
            </a:r>
          </a:p>
          <a:p>
            <a:r>
              <a:rPr lang="it-IT" sz="4400" b="1" dirty="0" smtClean="0"/>
              <a:t>IT 1° GRADO</a:t>
            </a:r>
            <a:r>
              <a:rPr lang="it-IT" sz="4400" dirty="0" smtClean="0"/>
              <a:t>: &lt; 160 -100 mmHg</a:t>
            </a:r>
          </a:p>
          <a:p>
            <a:r>
              <a:rPr lang="it-IT" sz="4400" b="1" dirty="0" smtClean="0"/>
              <a:t>IT 2° GRADO</a:t>
            </a:r>
            <a:r>
              <a:rPr lang="it-IT" sz="4400" dirty="0" smtClean="0"/>
              <a:t>: &lt; 180 – 110 mmHg</a:t>
            </a:r>
          </a:p>
          <a:p>
            <a:r>
              <a:rPr lang="it-IT" sz="4400" b="1" dirty="0" smtClean="0"/>
              <a:t>IT 3°GRADO</a:t>
            </a:r>
            <a:r>
              <a:rPr lang="it-IT" sz="4400" dirty="0" smtClean="0"/>
              <a:t>: &gt; 180 – 110 mmHg</a:t>
            </a:r>
          </a:p>
        </p:txBody>
      </p:sp>
      <p:sp>
        <p:nvSpPr>
          <p:cNvPr id="4" name="Slide Number Placeholder 3"/>
          <p:cNvSpPr>
            <a:spLocks noGrp="1"/>
          </p:cNvSpPr>
          <p:nvPr>
            <p:ph type="sldNum" sz="quarter" idx="12"/>
          </p:nvPr>
        </p:nvSpPr>
        <p:spPr/>
        <p:txBody>
          <a:bodyPr/>
          <a:lstStyle/>
          <a:p>
            <a:fld id="{40422247-A824-4162-AD4D-8B4E01F97AD5}" type="slidenum">
              <a:rPr lang="it-IT" smtClean="0"/>
              <a:pPr/>
              <a:t>243</a:t>
            </a:fld>
            <a:endParaRPr lang="it-IT"/>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b="1" dirty="0" smtClean="0">
                <a:solidFill>
                  <a:srgbClr val="FF0000"/>
                </a:solidFill>
              </a:rPr>
              <a:t>COME MISURARE LA PRESSIONE ARTERIOSA</a:t>
            </a:r>
            <a:endParaRPr lang="it-IT" b="1" dirty="0">
              <a:solidFill>
                <a:srgbClr val="FF0000"/>
              </a:solidFill>
            </a:endParaRPr>
          </a:p>
        </p:txBody>
      </p:sp>
      <p:sp>
        <p:nvSpPr>
          <p:cNvPr id="3" name="Segnaposto contenuto 2"/>
          <p:cNvSpPr>
            <a:spLocks noGrp="1"/>
          </p:cNvSpPr>
          <p:nvPr>
            <p:ph idx="1"/>
          </p:nvPr>
        </p:nvSpPr>
        <p:spPr>
          <a:xfrm>
            <a:off x="457200" y="1628801"/>
            <a:ext cx="8229600" cy="4729158"/>
          </a:xfrm>
        </p:spPr>
        <p:txBody>
          <a:bodyPr>
            <a:normAutofit fontScale="77500" lnSpcReduction="20000"/>
          </a:bodyPr>
          <a:lstStyle/>
          <a:p>
            <a:pPr marL="514350" indent="-514350" algn="just">
              <a:buFont typeface="+mj-lt"/>
              <a:buAutoNum type="arabicPeriod"/>
            </a:pPr>
            <a:r>
              <a:rPr lang="it-IT" dirty="0" smtClean="0"/>
              <a:t>Mettere il manicotto al braccio e gonfiarlo fino a comprimere l'arteria brachiale così da impedire al sangue di passare nella stessa;</a:t>
            </a:r>
            <a:endParaRPr lang="it-IT" dirty="0"/>
          </a:p>
          <a:p>
            <a:pPr marL="514350" indent="-514350" algn="just">
              <a:buFont typeface="+mj-lt"/>
              <a:buAutoNum type="arabicPeriod"/>
            </a:pPr>
            <a:r>
              <a:rPr lang="it-IT" dirty="0" smtClean="0"/>
              <a:t>Posizionare il fonendoscopio subito sotto il manicotto nella parte interna del braccio e iniziare a sgonfiare lentamente il manicotto, tramite la valvola.</a:t>
            </a:r>
          </a:p>
          <a:p>
            <a:pPr marL="514350" indent="-514350" algn="just">
              <a:buFont typeface="+mj-lt"/>
              <a:buAutoNum type="arabicPeriod"/>
            </a:pPr>
            <a:r>
              <a:rPr lang="it-IT" dirty="0" smtClean="0"/>
              <a:t>Quando la pressione del sangue arterioso sarà uguale alla pressione esercitata dal bracciale, si inizieranno a sentire i battiti. La pressione segnata in quel momento dal manometro è la PRESSIONE MASSIMA o SISTOLICA</a:t>
            </a:r>
          </a:p>
          <a:p>
            <a:pPr marL="514350" indent="-514350">
              <a:buFont typeface="+mj-lt"/>
              <a:buAutoNum type="arabicPeriod"/>
            </a:pPr>
            <a:r>
              <a:rPr lang="it-IT" dirty="0"/>
              <a:t>Continuando a sgonfiare il manicotto, i </a:t>
            </a:r>
            <a:r>
              <a:rPr lang="it-IT" dirty="0" smtClean="0"/>
              <a:t>battiti scompariranno</a:t>
            </a:r>
            <a:r>
              <a:rPr lang="it-IT" dirty="0"/>
              <a:t>. La pressione segnata in </a:t>
            </a:r>
            <a:r>
              <a:rPr lang="it-IT" dirty="0" smtClean="0"/>
              <a:t>quel momento </a:t>
            </a:r>
            <a:r>
              <a:rPr lang="it-IT" dirty="0"/>
              <a:t>dal manometro è </a:t>
            </a:r>
            <a:r>
              <a:rPr lang="it-IT" dirty="0" smtClean="0"/>
              <a:t>la PRESSIONE </a:t>
            </a:r>
            <a:r>
              <a:rPr lang="it-IT" dirty="0"/>
              <a:t>MINIMA </a:t>
            </a:r>
            <a:r>
              <a:rPr lang="it-IT" dirty="0" smtClean="0"/>
              <a:t>o DIASTOLICA</a:t>
            </a:r>
            <a:r>
              <a:rPr lang="it-IT" dirty="0"/>
              <a:t>.</a:t>
            </a:r>
          </a:p>
        </p:txBody>
      </p:sp>
      <p:sp>
        <p:nvSpPr>
          <p:cNvPr id="4" name="Slide Number Placeholder 3"/>
          <p:cNvSpPr>
            <a:spLocks noGrp="1"/>
          </p:cNvSpPr>
          <p:nvPr>
            <p:ph type="sldNum" sz="quarter" idx="12"/>
          </p:nvPr>
        </p:nvSpPr>
        <p:spPr/>
        <p:txBody>
          <a:bodyPr/>
          <a:lstStyle/>
          <a:p>
            <a:fld id="{40422247-A824-4162-AD4D-8B4E01F97AD5}" type="slidenum">
              <a:rPr lang="it-IT" smtClean="0"/>
              <a:pPr/>
              <a:t>244</a:t>
            </a:fld>
            <a:endParaRPr lang="it-IT"/>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C:\Users\Chiara\Pictures\Primo soccorso\sfingomanometro.jpg"/>
          <p:cNvPicPr>
            <a:picLocks noChangeAspect="1" noChangeArrowheads="1"/>
          </p:cNvPicPr>
          <p:nvPr/>
        </p:nvPicPr>
        <p:blipFill>
          <a:blip r:embed="rId2" cstate="print"/>
          <a:srcRect/>
          <a:stretch>
            <a:fillRect/>
          </a:stretch>
        </p:blipFill>
        <p:spPr bwMode="auto">
          <a:xfrm>
            <a:off x="2771800" y="1333567"/>
            <a:ext cx="3600400" cy="4190866"/>
          </a:xfrm>
          <a:prstGeom prst="rect">
            <a:avLst/>
          </a:prstGeom>
          <a:noFill/>
        </p:spPr>
      </p:pic>
      <p:sp>
        <p:nvSpPr>
          <p:cNvPr id="2" name="Slide Number Placeholder 1"/>
          <p:cNvSpPr>
            <a:spLocks noGrp="1"/>
          </p:cNvSpPr>
          <p:nvPr>
            <p:ph type="sldNum" sz="quarter" idx="12"/>
          </p:nvPr>
        </p:nvSpPr>
        <p:spPr/>
        <p:txBody>
          <a:bodyPr/>
          <a:lstStyle/>
          <a:p>
            <a:fld id="{40422247-A824-4162-AD4D-8B4E01F97AD5}" type="slidenum">
              <a:rPr lang="it-IT" smtClean="0"/>
              <a:pPr/>
              <a:t>245</a:t>
            </a:fld>
            <a:endParaRPr lang="it-IT"/>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IPERTENSIONE ARTERIOSA</a:t>
            </a:r>
            <a:endParaRPr lang="it-IT" sz="5400" b="1" dirty="0">
              <a:solidFill>
                <a:srgbClr val="FF0000"/>
              </a:solidFill>
            </a:endParaRPr>
          </a:p>
        </p:txBody>
      </p:sp>
      <p:sp>
        <p:nvSpPr>
          <p:cNvPr id="3" name="Segnaposto contenuto 2"/>
          <p:cNvSpPr>
            <a:spLocks noGrp="1"/>
          </p:cNvSpPr>
          <p:nvPr>
            <p:ph idx="1"/>
          </p:nvPr>
        </p:nvSpPr>
        <p:spPr>
          <a:xfrm>
            <a:off x="457200" y="1340768"/>
            <a:ext cx="8229600" cy="4785395"/>
          </a:xfrm>
        </p:spPr>
        <p:txBody>
          <a:bodyPr>
            <a:normAutofit fontScale="92500"/>
          </a:bodyPr>
          <a:lstStyle/>
          <a:p>
            <a:pPr>
              <a:buNone/>
            </a:pPr>
            <a:r>
              <a:rPr lang="it-IT" dirty="0" smtClean="0"/>
              <a:t>    L’ipertensione arteriosa è una condizione </a:t>
            </a:r>
            <a:r>
              <a:rPr lang="it-IT" dirty="0"/>
              <a:t>emodinamica caratterizzata </a:t>
            </a:r>
            <a:r>
              <a:rPr lang="it-IT" dirty="0" smtClean="0"/>
              <a:t>da valori </a:t>
            </a:r>
            <a:r>
              <a:rPr lang="it-IT" dirty="0"/>
              <a:t>pressori </a:t>
            </a:r>
            <a:r>
              <a:rPr lang="it-IT" dirty="0" smtClean="0"/>
              <a:t>elevati (&gt; 140 mmHg per la sistolica e &gt; 90 mmHg per la diastolica); la pressione eccessivamente alta comporta </a:t>
            </a:r>
            <a:r>
              <a:rPr lang="it-IT" dirty="0"/>
              <a:t>un rischio </a:t>
            </a:r>
            <a:r>
              <a:rPr lang="it-IT" dirty="0" smtClean="0"/>
              <a:t>di lesioni a livello di </a:t>
            </a:r>
            <a:r>
              <a:rPr lang="it-IT" dirty="0"/>
              <a:t>retina, </a:t>
            </a:r>
            <a:r>
              <a:rPr lang="it-IT" dirty="0" smtClean="0"/>
              <a:t>cervello, del </a:t>
            </a:r>
            <a:r>
              <a:rPr lang="it-IT" dirty="0"/>
              <a:t>cuore e dei reni.</a:t>
            </a:r>
          </a:p>
          <a:p>
            <a:pPr>
              <a:buNone/>
            </a:pPr>
            <a:r>
              <a:rPr lang="it-IT" dirty="0" smtClean="0"/>
              <a:t>    Quando la pressione supera 210/110 si parla di </a:t>
            </a:r>
            <a:r>
              <a:rPr lang="it-IT" b="1" dirty="0" smtClean="0"/>
              <a:t>CRISI IPERTENSIVA </a:t>
            </a:r>
            <a:r>
              <a:rPr lang="it-IT" dirty="0" smtClean="0"/>
              <a:t>e, in ogni caso, se la pressione supera 180/110  ed è sintomatica, si tratta di una </a:t>
            </a:r>
            <a:r>
              <a:rPr lang="it-IT" b="1" dirty="0" smtClean="0"/>
              <a:t>EMERGENZA</a:t>
            </a:r>
            <a:r>
              <a:rPr lang="it-IT" dirty="0" smtClean="0"/>
              <a:t>.</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246</a:t>
            </a:fld>
            <a:endParaRPr lang="it-IT"/>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CAUSE</a:t>
            </a:r>
            <a:endParaRPr lang="it-IT" sz="6000" b="1" dirty="0">
              <a:solidFill>
                <a:srgbClr val="FF0000"/>
              </a:solidFill>
            </a:endParaRPr>
          </a:p>
        </p:txBody>
      </p:sp>
      <p:sp>
        <p:nvSpPr>
          <p:cNvPr id="3" name="Segnaposto contenuto 2"/>
          <p:cNvSpPr>
            <a:spLocks noGrp="1"/>
          </p:cNvSpPr>
          <p:nvPr>
            <p:ph idx="1"/>
          </p:nvPr>
        </p:nvSpPr>
        <p:spPr/>
        <p:txBody>
          <a:bodyPr/>
          <a:lstStyle/>
          <a:p>
            <a:pPr marL="514350" indent="-514350">
              <a:buAutoNum type="arabicPeriod"/>
            </a:pPr>
            <a:r>
              <a:rPr lang="it-IT" b="1" dirty="0" smtClean="0"/>
              <a:t>IT essenziale </a:t>
            </a:r>
            <a:r>
              <a:rPr lang="it-IT" dirty="0" smtClean="0"/>
              <a:t>(95%)</a:t>
            </a:r>
          </a:p>
          <a:p>
            <a:pPr marL="514350" indent="-514350">
              <a:buAutoNum type="arabicPeriod"/>
            </a:pPr>
            <a:r>
              <a:rPr lang="it-IT" b="1" dirty="0" smtClean="0"/>
              <a:t>stenosi dell’a. renale </a:t>
            </a:r>
            <a:r>
              <a:rPr lang="it-IT" dirty="0" smtClean="0"/>
              <a:t>(da aterosclerosi o da displasia fibromuscolare)</a:t>
            </a:r>
          </a:p>
          <a:p>
            <a:pPr marL="514350" indent="-514350">
              <a:buAutoNum type="arabicPeriod"/>
            </a:pPr>
            <a:r>
              <a:rPr lang="it-IT" b="1" dirty="0" smtClean="0"/>
              <a:t>cause endocrine </a:t>
            </a:r>
            <a:r>
              <a:rPr lang="it-IT" dirty="0" smtClean="0"/>
              <a:t>(assunzione di anti </a:t>
            </a:r>
            <a:r>
              <a:rPr lang="it-IT" dirty="0" err="1" smtClean="0"/>
              <a:t>contraccetivi</a:t>
            </a:r>
            <a:r>
              <a:rPr lang="it-IT" dirty="0" smtClean="0"/>
              <a:t> orali, iper aldosteronismo, sindrome di Cushing)</a:t>
            </a:r>
          </a:p>
          <a:p>
            <a:pPr marL="514350" indent="-514350">
              <a:buAutoNum type="arabicPeriod"/>
            </a:pPr>
            <a:r>
              <a:rPr lang="it-IT" b="1" dirty="0" smtClean="0"/>
              <a:t>farmaci </a:t>
            </a:r>
            <a:r>
              <a:rPr lang="it-IT" dirty="0" smtClean="0"/>
              <a:t>(FANS, amfetamine, alcool)</a:t>
            </a:r>
          </a:p>
          <a:p>
            <a:pPr marL="514350" indent="-514350">
              <a:buAutoNum type="arabicPeriod"/>
            </a:pPr>
            <a:r>
              <a:rPr lang="it-IT" b="1" dirty="0" smtClean="0"/>
              <a:t>coartazione dell’aorta</a:t>
            </a:r>
          </a:p>
          <a:p>
            <a:pPr marL="514350" indent="-514350">
              <a:buAutoNum type="arabicPeriod"/>
            </a:pP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247</a:t>
            </a:fld>
            <a:endParaRPr lang="it-IT"/>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CRISI IPERTENSIVA</a:t>
            </a:r>
            <a:endParaRPr lang="it-IT" sz="6000" b="1" dirty="0">
              <a:solidFill>
                <a:srgbClr val="FF0000"/>
              </a:solidFill>
            </a:endParaRPr>
          </a:p>
        </p:txBody>
      </p:sp>
      <p:sp>
        <p:nvSpPr>
          <p:cNvPr id="3" name="Segnaposto contenuto 2"/>
          <p:cNvSpPr>
            <a:spLocks noGrp="1"/>
          </p:cNvSpPr>
          <p:nvPr>
            <p:ph idx="1"/>
          </p:nvPr>
        </p:nvSpPr>
        <p:spPr>
          <a:xfrm>
            <a:off x="457200" y="1340768"/>
            <a:ext cx="8229600" cy="4785395"/>
          </a:xfrm>
        </p:spPr>
        <p:txBody>
          <a:bodyPr>
            <a:normAutofit fontScale="92500"/>
          </a:bodyPr>
          <a:lstStyle/>
          <a:p>
            <a:pPr algn="just">
              <a:buNone/>
            </a:pPr>
            <a:r>
              <a:rPr lang="it-IT" dirty="0" smtClean="0"/>
              <a:t>    La crisi ipertensiva (pressione &gt; 210/110 mmHg) è una situazione estremamente pericolosa che si può presentare con questi segni e sintomi:</a:t>
            </a:r>
          </a:p>
          <a:p>
            <a:r>
              <a:rPr lang="it-IT" dirty="0" smtClean="0"/>
              <a:t>Alterazioni della vista;</a:t>
            </a:r>
          </a:p>
          <a:p>
            <a:r>
              <a:rPr lang="it-IT" dirty="0" smtClean="0"/>
              <a:t>Cefalea</a:t>
            </a:r>
            <a:r>
              <a:rPr lang="it-IT" dirty="0"/>
              <a:t>;</a:t>
            </a:r>
          </a:p>
          <a:p>
            <a:r>
              <a:rPr lang="it-IT" dirty="0" smtClean="0"/>
              <a:t>Vertigini</a:t>
            </a:r>
            <a:r>
              <a:rPr lang="it-IT" dirty="0"/>
              <a:t>;</a:t>
            </a:r>
          </a:p>
          <a:p>
            <a:r>
              <a:rPr lang="it-IT" dirty="0" smtClean="0"/>
              <a:t>Palpitazioni;</a:t>
            </a:r>
            <a:endParaRPr lang="it-IT" dirty="0"/>
          </a:p>
          <a:p>
            <a:r>
              <a:rPr lang="it-IT" dirty="0" smtClean="0"/>
              <a:t>Difficoltà respiratoria;</a:t>
            </a:r>
          </a:p>
          <a:p>
            <a:r>
              <a:rPr lang="it-IT" dirty="0" smtClean="0"/>
              <a:t>Epistassi.</a:t>
            </a:r>
            <a:endParaRPr lang="it-IT" dirty="0"/>
          </a:p>
        </p:txBody>
      </p:sp>
      <p:sp>
        <p:nvSpPr>
          <p:cNvPr id="9218" name="AutoShape 2" descr="data:image/jpeg;base64,/9j/4AAQSkZJRgABAQAAAQABAAD/2wCEAAkGBxQSEhUUExQVFRUXFxgYGBcYFiEYHRoZHhkcHxwaHhocHyggHCElGxgYITIhJSkrMi4uHB8zODMsNygtLisBCgoKDg0OGxAQGzQmICQsNCwsLCwsLCwsLCwsLCwsLCwsLCwsLCwsLCwsLCwsLCwsLCwsLCwsLCwsLCwsLCwsLP/AABEIANUA7AMBEQACEQEDEQH/xAAcAAABBQEBAQAAAAAAAAAAAAAAAwQFBgcCAQj/xABGEAACAQMCAwYDBgMFBQcFAAABAgMABBESIQUxQQYHEyJRYTJxgRRCUpGhsSNiwTNygtHwFZKy4fEXJENTVKLSJXOTwtP/xAAbAQEAAgMBAQAAAAAAAAAAAAAABAUBAgMGB//EADkRAAIBAwIDBQcDAwQCAwAAAAABAgMEESExBRJBEyJRYXEGFDKBkaHwscHRM1LhFSNC8SRyNGKi/9oADAMBAAIRAxEAPwDcKAKAKAKAKAKAKA8NARXGO0tpa4FxcRxE8lZvMf8ACN+o6VhvG5mKcnhLLH1leRzRrJEwdHGVZTkEVkw1jRlL4n3r2UMzxaZpChKlkVNJIOGALOpOCCOXStXUityRTta1TWK+6X6sl+ynbi04gSsLssgBJikGl8A4zgEgj5E1lPKyjlOEoPEtyxSSBQSSABzJOAPrWTQZcM41b3BYQTxSlcavDkD4zyzg7UBIUAUAUAUAUAUAUAUAUAUAUAUAUAUAUAUAUAUAUAUAUAUAUBG9ozP9lm+ygG48NvCB/Hjbntn51gHzpPA6TSLNq+0qwExc5fURndt9scsbY5VU3Pac3e2PonBI2UqP+ystb+JoXdV2rjt1a0uHWNNTPC7HSPMSWjydgdRyPXOKm2tXnjh7o81x7hsres6i+GX2ZnLKrl28rK0srKeeQZGII+mKhXU32mjPT8EtoOxh2kU866ou/c0I1v5QdIY248PbfAfz4/Nc/SpdnJyg8nnfaagqVxHlWE1oNO3fbJ76R4YzptY3KYGCJip+Mn8OeS+2T6DS6r8vdid+AcIjWXb1Vp0XiQPZ/iTWt5bSRAl2lVNC7eIrbMuBzwDke4FaWUpyl5E32lo20KCaSUs6YPpIVZHhz2hgM1gyFZAVhgKAKyAoAoAoAoAoAoAoAoAoAoAoAoAoCL452gt7NQ1xKsec6QT5mx0VRu30rDklubwhKbxFZZW171LHUQROFHJzCSp+QBL/AJqK5dvTfUny4ReRjzOm8Fl4J2gt7xS1vMkoHPSdx8wdx1/KuqZXNNPDJI1kwYp3wSo/EYVjwXSBvGwN9yCgY+uAfpUS8a7M9F7M8/vba2xqUy6sy64OynntzHPHtVdTqKEsns7ygrmHZt6dfM9CYGByG1aN5eWTKcIwgox2R4V3B3yM4IJBGdjuN9xtWY1JR2ZxuLKjcLFWOT1VAAAGAOQrDll5Z2p0o04qMVhI0zuZ4JEVmu2w0vieEuQP4aqAdvQsXzn2FXFquWksdT5rx2rKpeyz00RqVdyoG1+JdP8ABKBv5wSPyUg/660BBC/e5LW7M1peRgSAKwdWXOA65A8SMkFSCAQc8tjWGZJLs/xFpoyJABNG5jmUZwJAAds9CrI49mFarOxglK3AVjACsgKAKAKAKAKAKAKAKAKA8zvigPaAbcQvUhjaWQ4VBk4GT8gOpJ2AHMkCgIrtZ2lSytTMy+dsLHGTgtIRkIcZxjBJPoDWk5cqydqFGVaooR3ZhHEuIS3MrTTvrkb8lH4UH3V/frVPWrSqM+k8N4VSs6eizLqxvXEtcBBLJFIs1vIYpl5MOvsw6jpUmhcOm9dil4pwaldxzHSS2f8AJog72s2LalVb8ERrFk4YtsJR6qNz7bD3q07SLjzHgJWdWFfsJLvZwVDg3DWlc6iZJHYNI58zMX2JPsCcbcvrVPVlKrLQ9vSpUuHUOVb9fNos7dlmKK3QhMsMbasoeW3Pffn9Kz7rUS5iHHiy5mvX+Sm38GhmB+6cflkfTBU7Vzw1oz01vU54KXiMVnBYqNyvP0HsT61s6Ukss0je0p1HTi843fRfMTN9FnHiJn+8P86z2FT+1mj4nZ5x2sc+qLF2N7UNw64187eUqJxn4RyEqjPMZGfUfKptrWx3JHmvaDhqkveqWvj/ACa92+42Lbh88ol8NzGVhbqZGHk0jqc71ObweQjHmeDLeA94d9bMvjSfaYi6hxIBrUHAJVlwNj0IqJSueeXKz0PEeAStqCqwefHPQ2Hj3CjMI3jYJPC2uJjyzjDK2NyrKSD9D0qYjzpKKuM7czk/t+wFDB1QBQBQBQBQBQBQBQBQBQBQBQBQDO54iiSxREnXLq0gDOyjLMfQDIGfVhQEPxaUy8QtYASUjSS5kA5ZBVYg3+JmYDnlM9DQz0My71OK+PxAxj4bVQnt4jgM5+i6B+dV95UaXL4nrPZe1jKcqz6aIqdV2qPcBQyFDBG3qATwNtzK5+m39al0ZN0pI87xOlGN9QqeLwXXs3faHwRsQenPBDDbrtqG2+/5QXlPJ24jb88H+eRerjja+CY10gefB2AyB4gPX25++ehqS68uVR6Y8NmeYhZSVVS16Z9NjMe09zgu68sMQAf8SjltjV69K52/eks+J6iMpUbOUlul/j9itcLtPEiRpDnmdPIHJ5tj4j86m16zjPliV/COHq4t41Kzyt+Xo/N+I8/2fF/5af7oqL7xU/uLr/SbPGOyX0EZOEochS6A8wrbH6HIrpG7kt1kh1eA0ZZVOTjnonp9CQnkkk8MTTSSiNQsaufKgHLCgAZxtnnWal3Oaxsa2Xs9bW1RVNW1tkSFwgmiSTxNGoNIY11MFG+wO2SQBv0zW9rFJ88jjx+vUdP3ajFty3x0RcW7xb37S86MNDbLbPgoq9PMo1BjjJOeprq7xKeFsVlP2ZlK35pPE/A1rspx1L61juE21Ahl6q42Zfof6VPTzqeUnFxk4y3RL0NQoAoAoAoAoAoAoAoAoAoAoAoCEuSP9ow8s/ZbjH/5bflToBKJUTich5PLax4znzeHI+cdPL4i5/vCsdTJlnerwGW2vJLpI3kt5wHcoCxjkAw2roFIAP0PpUe4odpqty84NxeNk3Ga7r/UqFvOrjKkEft7H0qrnTlB4ke+tbylcw56UsoVrUlBWDIx4xbl48r8SEOvzFd7aajPD2ZS8ctpVrfmh8UHzL5DqwvNaBx1G498YP8AWtKtPkk0yVY3MLuhGa+fkx8Lw6cb/wChp/auKgjs6Cbz+eI3d88963i8PKOvZxw1gY2S6GaPp8S/IncfQ12rPmip/Uq+HxdvWnbdPij6PdfJjyoxcBWTIUMHlDXCzk9rKWXhGJyUVl9DXu5O1ZOHF25TTyyp/cOlQfqUJ26EVe01iKTPk17UVS4nOOzbL/W5GCgCgCgCgCgCgCgCgCgCgCgCgE3t1LK5UFlzpbG4zzwffAoBnf8ADBJLDKGKvEWwQAcqwAZDkbA4U5G+1BkoPbrt9Ilw1rZlUMWPHmZQ2knGI0ByC2OZIwKjV6/ZotOGcNneT8luZJxeFg7TxFjISWk1EHxDnLHAGAfkKiRr9q+WoemqcKqWMO2tW8rdeKHtqyyoHXkcfMZ2I+hHOo04uEuVl5a3ka9ONRdf2DTWhN5jysGdyPksmRi0JAycsh5MfUehqXGtGa5ai+ZQ1uH17ebq2TxnVxezOG4vp/tIpEPsMj6Gs+65+CSNP9ddLS4pSi/JZX1HlrdpIMowP7j5io86coPEkW1pfULqPNTfy6/QTlH8ZD6q4/Y1vH+jL1IlZY4hTa6xa/cd1wLdBWDIVkw9hkvEUUESMAykqc8zjrj3qS7eUnmC0ZSUuL0acXGvLEotr1x1+ZauxnYufiTK7q0VlzLHytMPROoH83zqbQtVDvS3PM8W4/O4zSo6Q8erNj41xSDhlpqIVEjULHGuxY/dRR1J/wCdSmzzkYtvCMgftrxJXLm5IcnJi0q0a5wdGNOdhsTnOc1XO8al5HsKHs3Cpbczfff0Nm7LcYF5axT4ALr51ByFcbMv0YHnVimmso8lWpSpVHTlunglqycwoAoAoAoAoAoAoAoAoAoAoDw0B82cesZLW9uIZ862leVXIwJVY51L8uW3Kq69pyymtj2nszd0lB0XpLOfU54Jw2a9uPAtwvlAMsr50RLnrjmx6L1+hI0o265eeo8Ik8W446E+xorL6itpwUW99LZiUTJoEkUgGAxZQTsCcAPtuTyHrWbrlnFThrgruE3VaipwmsZfN98PA5ubEgZxjl6HmOW3XKnb588VXRnrys9PSuMywRbCupYReUeVg2CmTDinoxjeWQz4ieWQb5HX2IqRTrP4J7FNe8Nim7ih3ZrXTZ+TQlY3Amk1jksYH+JtyPpjFb1YdlT5fFkWwuffrtVukIL6vdfIkmOOdREm9j0M6kYLMng9rBuFARTWEck8mtc7IeZHMH0PtU1VpwpRcWeYfDre54hVjVjnRPdr9CV4dNNbHNtcTQnGBpcsMemlsjFaq8mnrqb1/Zm1kn2bcfnn9QfjUxmSS5ZpZh8E7MSBvsAvwIcZGw3rpUqupHMPmQrTh1Kyq8lxHOdpdP8ADOkV5HWONTJI2yIObH68h7nlUejQdR4WxfX1/SsqTk9+i8T6F7LcK+y2sMJxqRBqxyLndyPbUTVzFcqwfM7is61WVSW7eSWrJxCgCgCgCgCgCgCgCgCgCgCgCgMZ71bqKa+MM6Fkgg/h4JUiWXcSalIPlCjY7EnlUW5ruCwkXvBuGe9NyzjlaKZDeC3jZY2MSMQz+c+YjqSeZ/5+tVzlUqvB6+NlZ2ceeePVjvsor/7TjJR9Rt5yNaMuohSdiQM/MVJVOUaDUkea4pd29a7h2T0Sw8epaePxaRspCkt167SLsdxuzeU8sbbLvVST59dyysJ8z310/h/t+Mpt0nmPvv8Anv8A1rtHY9NRl3RGsncKYMDW+utA2Gpzsq9Sf8q7UaXM8vYrOI3qoQ5YrM5aJfnQ84ZZ+EmNtR3bHr/ras16naS8jXhNl7pR5ZfE9X6nHEJPPCvRnJP0G37/AKVtRS5Js48Tqv3i3p9JS1+Q9JxzqPjOC5lNRTb2QA53rGMPAjJSWVsM7DLTTEchpX/dBz+9Sai5aUU/Uo7KfaX1eotliPzRJ3FqyfECPpj96jJ52LinWhP4WNpYwwIIyDWYycXlGK9CFaDhLZmn9y09qUkjESrdxY1OTqeSMjyuCdwOYKrsDv1q7pSjKOUfMOJUatGu6dRt42b8DUBXQgHtAFAFAFAFAFAFAFAFAFAFAFAFAZx3n9i5bl1urUa5VTQ8RbT4iAkgqTsGBPLrmuNaiqqwWXDOJTsqnMtV1RHd3nd22v7TxCIBlyIrdtLhf52xkFvQVmjSVJYQ4nxKd7U5nouiOuP3hfjchUArZ2gVRnSPEk8xXPLdARg7bGuV1zODSeuTWwoqbefQhePXJxp5kEjb+UbfPyYGOYwBvg1RYzUbkz2NhSSfMvzP+SsT8/2/f9iPnXZF9TxgRrOx1Y1ubwKdKjXIeSj9yegrtTotrmloisvOIqlLsqS5pvov38DxYPCUyyeaRsDOOvSNfSuq/wB18kdIohKKtIu4rd6rLT67JeQvbwFVLSHzHLN6KB935AdetcpyUmoxJlpzUabq15avV66JeHyE7+3ZgrKMsh1L77bj8jWaM1FuL6mOI0XVhGrS1lB8y8/+0KwyBlBHI/mPUH3rnKLgyZRrQuaXMtn+YY1tJdJMTc13U/iTpj3HKu04c2Jr5ldaV3QcrWpvHPK/Ff4JTsHIoCtIAdTl2z1DHDc/5T9cY60uf6uOiK6yhOVg5r4ptt+vT8+Za+2MkZHlxvpI/u/CTjruoOemajykpPMUdeERqqS5vMppNYZ6ZCEvEprR1ubeQxyL5SwUNlGIyMHbGQKmWdRp8p5f2ks4zpxrPo8P0ZofBe2PFTuJLS6z9x18Fs7jSCu2c4ODzztUulcwmtXh+B5684LUoap5XoWrsp3hLdTfZp4Wtrg50ITrWQAZJSQDTnmcZ5etSIyUtmVVa2q0l31gu9ZOIUAUAUAUAUAUAUAUAUAUAUA34heJDG8srBI0UszHkAOZrEnhBLJR5u2Mxtp7xjHbwIjtFGU1zSAYCOTqCx6mI8pU8xnFY5kdnRlHdGd8Iv5BGZpG1TXDeLKwA5kkac9Bo04HLc8sb011Wc593oev4Zw7kpLm33+u30Er68Lc+fX3I8vP+7+XvuTHUdcl9b0FHbb8/cjHbqdsV0Sy8Imtxpxy3oM7eR5m8nlj5a8eY7/dHoPWpDjGmu9qyn96rXkv9ru0/wC7q/Tw9Sb4JwMEjSMZK5J5nLFTlifX9jXNynV0yY/2bOL5Fr47vbJJP2eLz2yYJVROznBADArGuSCdwQxxzXzZzjNSFTUac0nqVNe7c68ZvZLO/XTH6vHiOrnhnjSPb28JuJ9I1oGCJGrKQTI+SFJO4QZz7Ut7JrVs4XXGOSDp4zn+f4Gdx2G4naxnxII7lVGcwSFnC7jGhlBc4xyGdq71LOMsyT1OFl7QVKWIVFmP3S/fBXEg1KZIjvnSwIwNQHJgd1bY/wDOoklKPdqI9LQq06yda1er6dH6roJ3VqJBg5BHIjmp9q506jg9NibeWULqniWkujXQb8EkKAxMfNHn5FTyNdblZfOtmV/Bn2cZWlT4oP6royTedj8RLe5OT+vyqKXkaUY7LAnTlZnnj4jXii5hkH8px8+n64rtbf1UV/GOV2NXP9rHEE7IxjbXHKgAdGBVht1B39K2rUpRll7HDht/b3dNQTzJLVMeWBZ7m2GWZzcRaTzOfEBJH+EHNbWifaYWxw9oFShZNNLyPpM1bHzs5DjOMjPpnegOqAKAKAKAKAKAKAKAKAKAonfNK68OwvwtPCsp9Iy2/wCbBR9a0qfAyXYY95p823Ms/UxXjN5JMYoGYlS2tgTzCjbP7D0FVlv3ISnk9nxG3pzuaVvBLV5eF0Q/luM5+ZwOWM/9Bt8qi+p6CFFREmbPPnT0N/h9BgyeOeeYlPIfeYc8/wAo/WpWeyX/ANmUrX+oVG2/9qPT+5+fkSlmSX0oowp8zZwo2yoBA5+45Acq4TjiPNLqbyu06nZ0l3Vv/CNC4bw98eTB+MAbcyoddjyyQMrjfGfu4Otusp4KC7uIN9781w9fImeOv9khln5sFDIuvQHkEilBgAZy8gXOdwcHrVha04JuOM/fUpalfK9DLu8biV1wzwbKKR4ndBcXNwh0vcTuWLkyLhtKtkAfnyFT8LZdCA3k0buO7Q3F5Yv9oYyGKTw1kbOpl0g+Zj8RGcZ58s5O9MGo370OxhOq/tF/jKMzxDlMg+9j8agZzzOPUDPOrSVSOCdY3s7WopR26rxMxjcOgdDkEZH+vrVLOLhLDPpltcwr01OGzIvi9tusoLKVIBK89JP9Cak21TeDKfjNp3oXMG4tNJtb4Op7KZtvHIHsgB/Q0jVpR/4G1Xh9/WWHcYXksP7CC8CHWWQn51s7zwijivZvTMq0si/DYhDPELp2ez8RTKd9QUHltvjOOVd7epTnJPGGVPFba9tKDp87lTfXqj6J7Vdk7biMal/K4w0c6YDD6/eUg/CdqlSipLDPN0qs6U1ODwyO7H93cVlIJnla4mAIVyoRVB56UGcHG2ck8/WtadKNNd1Ei74hcXeO1lnBdq6EMr1r2MtI7w3qIyzEHJ1tpJPUqTjOB8vagLDQBQBQBQBQBQBQBQBQBQDLjXDI7qCSCUEpIpVsHBwfQ9DQymfPHaTgH2K/eEyCXRGpVsYIV2JAbfBbCjcetV11FQhhdWez9n687mu51d4xwvTP+BtUA9iMr6QsREp3YZY/hTr9TyqRRjyx7SXyKTiVWdWpGzpPWWsn4R/ySfBuzk99ILW1wgUKZZSdo4ySOXMsd9h6HlzEq2pc7c5lNxy+VpBWdDTTUle3PZ3h3B0hjdry4ncEjTMIgq5wW+Fhz5Lg5xuRU1xi1jB5SNeomnzNfMs3cr2h+1rJDJlniKsjMoy0OCi5PUqRv/1rkqEYyykdqtw6i1/71LL3k3iRHhwlGY2v4Q3sQGKHORsH0k+wrpGPeyiLnRln4twG2ugBcQRTYzjxEDFc4zpJGVzgcvQVstDUc2VlHCgSJFjReSooVR8gNhWcgXYVqwfO3a7gv2DiM0CjEMo8eEdBqyHUHlsw5emPXNQrynpzI9Z7NXjU3Qb0eq/ciZEDAg8iMGq9PDyj2delGrTcJbM5t1IUBuYGPy60qNOTwc7OFSFGMam6/EKVoSjmRAwIIyCMGsxk4vKOVejGrBwktGbT2HuftXB1jwCyRPbkA4yUBQdcjI0n61fRfNFM+T3NHsa0qfg8Fg4bxdDaxTF8qyoC2D8RIU5AG3nyD6VsR8EtQDLiyzmM/ZmjWXoZVLKfY6SCPn+lNQVLgvbuUtOl5aGBoG/iskiuETTq8VlJD+HgHzqCNj6VnALwjAgEEEEZBG+RWAdUAUAUAUAUAUBxLKqgsxCqBkknAA9STyoCs3Xb21Eghh8W6lKlglvGZBjOBl9kAJ2yTj1xQzgsFhcNIgZ42iJ+4xBYfPSSP1oYMT72YdHFs6SBLbxkHoSjMDj5DTUK9j3MnqPZaso3EoPqv0KvVYlqe6nLlWRlwtdQaQ83J/3QcL+lSa+jUPApuFJzhO6ku9Jv6LY2juQg/wDpxlIAaWeVifUK2kflpIq1hHlgkj5/eVpVa8py3bJztf2GtOJaTcoxZAQro5UgEgkeh5dQeZ5VnYjFH7vZrccYmhs0K21vb+EhyW1kTks+o7sPEZwNyNtsVtH4Wzqs8rRZe9fh8U0Nr46kxreQh8MV0rJmPWWG4Cl1PTljrWi3Ronuh52M7QszyWN0cXlts2cDx4+SzoPRhgkDkT0rYw0W3NDAGgMX77pg19ZoCuqOKV39QrYAz7EqfyNRrj4GXXAl/wCXF9I5b9ClZqpeh9KTT1CsGQrACgLv3OcdENzNaOwCzfxosnGZMBXUdMkAH6delzaT56aXgfNvaC0dG7cuktfn1L3aQBZLiwmU+HOJZYmBIDRyH+JHknZlZmO33TyGN5BSMnuEpMqlZyrMpIDr99ejMuAFboQNtsjGcAYEuJ8dgt3VZ38LUMq7ghCc406/h1b/AA5zjesdQJcR4Fa3ZjkliSQrur+oP3SVPmQ/hOQdtq2TaBLAYrAPaAKAKAKAKAKArnbLgMl2IQjRFY5C7xSgtHL5GVQwU7gM2rB2OBWMPOQP+B8HEAZmbxJpMGSTGkEgYCquToQdFBPuSSSSWDOSUrJgynv24GxjhvowWNudMgH/AJTczj2PX39q0qQUotEqzuXb141V0ZmmoMmRuCNvyqlS5Z4fifT51FWtnKHWOn0G3BpAYUx0GD8xtXS4WKjZC4NUjOxgl0WH6ovXdj26hsIXtp0k0eIzpLGpf4j5kdRuCp6jOf3s6dVOKzueIveH1I1ZOmsxzuv0foOu13eY17mz4erorAia4kGgrHg6woPw+X7x5DO3UbOaRHt7GpUnhrCW78P8nfdk6KZ50BVXxFADufBhUBWxt8RyxB/Xc1GrVXzKK8dyU7fMM40z9tvvuXztDb/bLSe3LKrOp0Pnk4YFDj2bQQc7+1bUavO8N7EB08PQr8vDxxazhmYm24jbEr4qjzRTxkB1IHNGPm077MD85PN1RzcGngiI+9O7sZPs/FLMswJUTwnCyY2BCthTnnkMOfwjlWcmzoz3xuSHEu9n+G32ezn1Y8rz4iiGR8ROSxA9AN/Uc61WqOsLKrJ7aeZlt3cNcSySyN4kkjAyzAYVsbCOMfgAx5uowPWodeqonqOE8Oy8R+HeT/u8l5Lqdmq5t5PYpYQVg2Ebi6RMa2AzXSFOU/hRDur6hbNdpLGRSNwwBUgg8iK1lFxeGdqVaFWKnB5T6idzETgqxR0IZHGxVhyIrpQqulLJB4pw+N5RcXutmbD2I7QJxe28OfyXcDAsVIVlcAgTR/Q49NyORxVympLKPmValKlN05rDReeHJII1EzK8gzqZV0g7nB0knG2MjPPNbHIOJWEc8TRSqHRwQykZzWAZ52RuG4e/2TzFEuEtnG+AZF1QXCZJ0hguh15FzqGNwctmTTKGAoAoAoAoAoAoAoAoAoBvdRJMjxuA6sCjrnoRgg/Q0B869qOz78LuTA+TbuS1vIRtgknwyc81zioN1Qb70dz1fs/xVU37vVenR+HkVywt2SWRVyBnIzuCDy8ufpmtKs4yppsl2FtXo3dSnTeFnOuqafl+5JPbKTkjfrgkZ+eOdRVVnFHoKljRqNyktXvh4z6+Jw0ZwY4xoQ5Dkbagw3UY55GxP0rrCo1328voV9Wz7T/xqcOWC+J439P5Ji27QiIqsUbSsNtMYGANIUKWO23oAcfU1qqUn35PHqQ7ipBPsqMXLHhssP6Fr4d2xaRC0qCBdD7tOrZzoOnBUYyM8zht87nNbRUVJ8j1Kz3CcNascbfv/j0Hd123t8nEsQz4nmVzjLaTuVG3LYncb43AFbN1ubDOcLSHKm5eHVdCK41xZJldZAJFLFgG8w8yqVOT5ea8uuN8YFR6dWpBYz+fn+S2t+HRlFaLDXlrh/n10yU+5sbfOUhQZJONPLkev1oq9bGJMsqHCLaLzKC+h6T+XQVz16lvGKjseVg6BQHBiGc43xj6b/51vzySwiLK1pSqOo1ltYGccfhSgDZJM7dA49PmK7uXa09d0VUKasbtRjpCp08JLw9R/UYvRNJJYZUuLZ/Dnj5How/Cw6g+9Sra4dN4ex5/jXBo3a7SnpNfc3Pu97aJxGHzYS5jGJos7g7eYD8JJ+n5Ztcp6o+fVIShJxksNdCf4TxLxxJ5CjRyNGykgkFeR26MpDD2IrKNGc3PA7eSZZ3iRpUwVcjJBGcH5jUcHpk0GRn24vpILC4liJEiRkoQM+bIwMdcnbFGCU4bdCWKOReTorD6jPSjA5oAoAoAoDmVwoJJwAMknoBzNY2Mlb7K9oGvpbhlVkgiZY0DDBkLKr+JvuBpZMD0bJ54GVnqGWahgoHbbjV3JOllZMItU0cUtxzKs8byaEH4hFGXJPIMuNzReZkuPCeFx26aYxzOpmJ1M7YALsx3Zjgb1jCMHPG+FwXMfh3McciagcOMjVyGPfJx9ayZTwY1267AvYf94g1TWw+PO7wr65Hxp9Miola35k1EvuGcZdGou2WVsn1S/dFWVsgEbg8jVU01oz6HSnGcVKLymN+IuyxOVzkDO3P3x9M11oJOoskHi0pxtJyhvj546nlheRBF0MoAxtnH5+9b1KVRy1RFsbyxVBKnJJY/MicM9wXORG8ecqTy9uW9dJRopdUyJS/1GdWSxGUHs/IXig8xZwm4AKgbMAebeprnKolFRiybQ4e3UlOrFarGFsBttIxEzRf3eX1U7VhVte+sm1ThaUcUJOD8tfsxvHflGCSjHo4+Fv8AI1tKipLmpv5HClxGpQqdjdrHhLo/4H9RXuXqedQobBQDbiNz4cZbBOPTp8/bp9a7UIKcsMq+K3crWg6kUJ8RXVCWXmAHX5gZraj3amH6HHiUe3su0julzL1Hcb6gD6gGuMo4k0WdCp2lOM/FHVanY7sL+SznW6gx4ifEMf2ke2pD8wNjU21ruEuV7M81x3hUa9N1qa76+6N4vrp3ghvLfLYUStGrbSxMnmXfYsNmDc/Ljk1WfU8Ax6eNofsxjzItyToZeQXw2fWc74woHzYVl5TCR32g4Qt3AYmZk8yOGUAlWRw6nDAg4ZRsQRRmB3ZWqxRrGgwqAKo9AKdQL0AUAUAUBW+8HUbJ1AyrPEsvPaEyr4pOCNvD1Z9s0STeplHPYqcS/a50B8Ga61RNjAdFghj1L/LrjfB6gAjbFYWcYf5qYZZqyCuDskguxciSQAStP4Qxo8ZohEXO2o/wwRjO2TQFiFAIX9okyNG4DKwwQf3+YO4NYMkL2WufHtmgny8sP/d7gOM6m0DOejBkZT8m3rJgxPtJwX7DeS233B/EiyRnwmOw25aWDLj0AqsvKeHzHuvZm9UqToN6rVegwqCeqaT0Y1exi3PhITufhG9do1ajaXMV1XhtnFObpJ412WotAylQVxjG2NvpitZqSl3iTbVKU6SdL4RStCQFZBxNEGBVgCD0pGbg8o4XFvSrwcKiymNLZjG3hscqf7Nj/wAJ9x0qROKqR5479SrtalS0q+7VX3X8En+g+qKXeQrBscSxhgVPIjFbweJJke5pKpSlBrdDfh+8Kj+XH5bf0rrV0qlfw9c9govwa+mh1wz+xj/uL+wrFf8AqP1O/Cs+50s/2oc1xLE9UVsc5bGr9znE/EtprV8kwSHAY5zFJ5l26AeZcctqu6Muammj5XxKg6N1OD8c/UXtFdbK2IBVLW9KAg4P2eOZ4lxjY5UqCvUA9a6shF+rBgKYAUAUAUAUB4wzQAigAAbAdBQHtAFAFAQ/aLiTWwjlJTwRIqzattKOQusN00kgkHpmgGHFpPsswvA7G2df+8Kq61GFGifbzbBQpxnIxtsKwkZ3IbvV7JtewrcW+9zACygYHiIcFkJPsMj3rE4KUeVna2ualvUVSG6/MGN2lyJFyNuhHUHqDVLWpOnLDPp/D7+nd0lOHzXgxeuRPGM0EitmLTg/EjbDPqCOWalRqU5xxU38SjrWl1Qqudphp7xfj5Hni3B5Rxg+7k/sKJUPFmHW4q1pTivmQ/E+I3EbYYqu2RpGR+ual0aNCayjzvEuJ8Ut6nJUko5/tE7XtDIuNQDj8j+dbTs4PbQ5W3tJdU2u0xJfcsCulxHsdj16q3+dV+JUZ6/9nro1KHE7bMH/ACmdW07FDkZdcgj1I6/Ub1ipTXPpsza1u6jt5OazOGjXjjr8xeNwwBHIjIrnKPK8Mn0a0asFOOzOq1Ooy4UfKy9Vkcfrn9jUm4XeT8Uil4PJujUg/wDjKS/f9xayGI1/uiudX42TuHrFtBeQvXPBMFkXrv7/ANf3rJxlIundIhXiUgBOHsyWXkMrOFHsTgncfiNWdlns2vM8B7SY96Tx0+pqPB+FeDCInbxDqd2JGxZpC5wpJwAx2HsKmHn2SVDAUMhQBQBQBQBQBQBQBQBQHEsYYEMAQdiCMg/MGgGNhwlYo2hzrhI0rGwHlQjBTPVfnv7mgEeH2L27COMarbA0gsS0R9AWO8eOQ5ry3GMAZ33v9k4IYWvoMQz61UooGmYs3UdG5nV7GudWEZR7xOsLmvQrJ0Hq9MeJmNnxBXOk+VxzQ+vsetVVWg4arVHv7Hi1Ku+SfdmtGn4+Q8qOW+4UBD9p7fVFq6qf0P8AzxU2yniXKeY9qLZTt1VW8X+pVKtTwQ+4RfmJwc+U7MPauFekqkfMs+FcQlZ11LPde68i1XDaGVwfKSFb5H4T9CR9DVZTXNFwfTY9zdTVGrC5j8MsKXz2f1+x1bP5nTGNJBH91hn/AItVa1VmKl4nWxqYq1KH9ryvR/5yOa5Msxlwwby//eb9lqTcbx9Ck4QtK/8A7v8ARC9mPIvyrlU+JlhY6W8PQdRAf6/18q0JE2c3VyIxqYYGRn26E4/Kt6cHNuKIdzXjQhzy26vyNH7m+HBpbi7AJjCrbRMfvaTqmYb4wZNhj8I65q3ow5KeD55xa895uXLotEWzvC7UHh9sHRQ0sjiOMHlnclj7BQT+VbzkoxciLa28rirGlHdsyKftdxBx5ryXnnyaY/1VQcfM1WyvJ50Pb0fZi1Xxtv54OIO1F8hyt7cZ5eZg4/JwR9cVr75UOlT2Zs2u7lfMkeH94/EoSNTxXK9RInhtz5BkwBtyyOvWpML6L+JYKe69lqsdaMs+T3L32W70bW6dIZQ1tcNtocZUnH3ZBsfrjlUuM4zWYs83cWtW3ly1Y4f51L5mtjgFAFAFAFAFAFAFAFAFAYz3z8XEl1Fbg+W3UyyDH/iMPJv7JqP1qLdN8vKupfcBoc1aVaW0Fn59CwdluwVrccJgjuY8tIPtBcHS6vJ5gQw5YUgY5bbipKSSUfApqtV1KsqvVvJT+0Hdte2hLW5S5t1GfO6xyqANyS2lCBv15YqLVtIS1WjLux9obmhiM+9H7lHg41E3Itn00n+mahytKiPT0faK1qLqn6CPFOIRNFIurJxywRvn3FdKFCcKibInFOK2lxazhGWuNNOpUzVojwZ4KAuPC38W2APoV+o5H9jVRWXZ1sn0Hhs/fOGcj3Sx9NhSN94nP310N8+Y/XI+tJLSUPDU6UajU6Nd/wDJckvXp98j+oqPQDPhCeU+rSOf/dj+gqRcfGl5IpeDpqhUk+spP9hbhx1RofVQf0zWlXSciVw+fNaU34xQ9aDV5RnzbDoQTuD6cx8qUmlJJmbqPaUms4eN0RdnJ40RVsat0bHLPLNdakeyqZRCs63v9nKFTV6xfqfRXYGZX4daMoVR4KgqoIUMBhgAd9mBq2znU+cThyScX00Kp362rfZIZwCVgl1Pj8LIVBx18xX8651Ic8WiVYXPu9eNXw1+zMpt3JVSeZAJx7iqWpFKTSPqFpUnUpRnPdrIpWhJTT2Chk4liDDBGR/r8q2hNxeURbm1pXEHCospmk92HbeQyCyu2DHGLeU7Fsf+G5/F6HrVzQrKrHzPm/FOGTsamN4vZmrZrsVZ7QBQBQHEsoUFmIAHMk4A+ppnAKdxvvLsYY5TFMk8sYOIk1eZh93UFK/WsNo6RpTk8JN/JlObvrkHOyHv55P/AOVc+1j+NEz3CWmv/wCZfwO7Pvl1HzWZ65xIR/xIBzrR14rVkijwatWeIPX0kv1Q8/7X03zZzDY7h0bfG22R1xWFdU31M1OA3sNeXPoZhc3PiymW5bHjzoZzzCo8ihh8lQkfSo9OfaV14F5XtZWHCZRXxP4vmfTaAYGOXT5VYnijCu9u/kuOItaux+z26RsEBwGd11am9cch6Y9zmJcVeSOhfcBsIXdZuosqPT1Kb4WssOSLgALtk4BOSPniobnyJPds9VC3VzUnDanF4wtMvzFkgRBsqgD2ri6lST3JqtLWhD4UkhES6vgjyOjHCg/Lr+ldeXl+KRD7VVtaNDK8XhJ+nX7CM9rI3OOD5MC37AVvGtBdWR63D7qsv6dNeqb/AGHHDrTwk07ZJJOOW/QVyrVeeWUWPC7F2dHke7eXjb5CvhKBg4xnIztvnP71jmk3lHTsKNOCpyxjOVn1yEtyqgksuwzjIrNOlJyWVoZuLulTpyfMspeIlZrohXPMJk/PnW0+9VI1pm34enLflbfz1HXZzh91cRxpbWs8hCL5iPDjyo387YB9KlSs3Kbk31POUPaKnQt4Uowy0seRf+z/AHV3EmDfzIkfWCAbt7NIenQgc/pUmnRp09kU93xe5ucxnLC8EVHtlwiOz4ncQxIscTJFLGi8gNOlvl5w21Rr6OY5Lv2Uq4qTp+Kyav3QXBfhkefuyTqvsolbA96lx+Beh5m7/wDkT/8AZ/qV3vz4xlILFDvIwll9o05A/Nv+GtKtRRi2d+G2rubmNNer9Ci8C4FNfzi3gOjbVJLpyI0/+R6CodtQ53zyPWcd4r7tH3ei+9jV+C/kU7R9kZuE6RLpeBjhZ0BHmPSRd9JPryrpc27n3olfwXjdOilRqrCzv5+ZHA1WNNbnt4zUllPQ9obiVwCBqQkSIQ6Ecwy7j9a729RwmmVXGbRXNrKL3SyvVH0b2a4p9qtILjGDLEjkehI36nrmrlny8layAoAoCH7XyRLZXBuI2lhEba41GWZcbgbjf3ztzoDJOz8PF7iH+BBb+A+0M0+nxBERgBjE25ACjzDPKuFe2jVeZP7lhQuKlPr+ohedkOJkkvLChYglYYsgagcgEjA3B5deRqJOnTi33G2WlK7rSSzWx8v5I9uByxr/ABmLMSCCyhfi25D+b9/nUWp8WFHB6SxuuVOLqc/np+xGyDSMkgDqc8q1Sb0wWsq8Ix5pPCGvE/7GTbPkP7c/61vQWKiInFJRlZVGte6fRPAuO2r28JjnXQUAQyMVZgo05xJhjy59edXb1Z8uwzMuK8G8TivFyxzpigcbE7lMgfkp/wCmag3ccw5nphl3wa77CrhdWk/v/JUJ4tLEctz+9Vq1R9EpOLimjrgXBUv76Gzkd0R0kclMZyqkrzBGMjlVjYwTTkeQ9qbqalGjF6YyzRB3Lx/+uuvyT/KpfZQ6o80uI3S2mx2O56wQEvNdNt8TThce/lUD89q2UILZGkry4k8ub+rPG7o+HS+aOW5C8v4dxqGfmwbf605YeCNVd1/739WTvB+7rh1uuBbrKTjLz/xWOPdth9AKyklsaTqTn8Tb9WVXva4fZW1skUNpbpNcOFDLCisqLhnbIGRsAv1rnUqcsWSLG3de5jHz+xnLWpkIiUeaR0jUY28zhdx6aSc7VX2keepk97xyqqNhLHVY+p9NIoAAAwAMAe1Wp82OqAx7vwsCtxZ3I5MHgb2PxL+fm/SuFzHNNouOBVlSvYZ66ET2O7dPw6OSIwPPGza49LKuhj8SnPQnfPua5ULiPJiT2LDjHBa7uXOhHKl9mVi8uZp5nnl/iXM7BVUepOEjXoAPXltXJt3E+VbInUaEOD2rrVP6ktF/BvPYLs0LC1SMgGZhqmfAyznoSOig6R7CrBJJYR42rVnVm5zeW9Sfu7VJUZJFV0YEMrDIIPMEVk5mG9u+wcvD2ae2VpbMnzRjLNAOZb1K8/l1xUevbqotNy74VxmpaSUJ6w8PAq8MoYZUgj1FVE4yi8M+h29xTrQU6byjm6l0oTzOMAdS3QAdSTgVvRg5zSRH4jcwoW8pSfR/U+hOxHDGtbC1hcYdIlDgHOGIy36k1eN4PlWWyeoYCgCgPCM0BWl7CWiljEJYAx1MsM8kSlvxaVYDPy9q1cIvdGyk1sN17tuHn+0hab08aaSXHy1McZ6+uBWcYDnJrDZ7/wBmnC//AEUX/u/+VZNTmXuz4WVIFnGMgjILD/8Aahnma0RiXELM2bNbXPkdMqNYwJEyQHU8mBXHyqrrUZqfNFHueFcVoVLVUa0kmljXqXfuY4ZZxW1zcTLB5ZtInkwRoCB8Bm2GCTnT+HflVnGpJwWTx15ShTrSjTeVndHcF/4ovr7fTczqI9+cEQeJWB5jJLn1+Y5wL2UXT5Or3RZcJoc1VMz6C4LmTP3ZHUeyg4A2qNXik1jqj2nCq8qsZuXSTS+TJnsDOI+NWZx8ayp+cbYqZYvuM817VR/8iD8j6KqajypnnfcXNiiAkRPcRrOeQEZzjUeg1hd/lWlRtRbRItYQnWjGezepnfAorixPi2chh1BdSMpeN8nG4+fUH8qgwuZR+M9RdcFtqv8ARePuiyT9v+JuFRVtIm6vh2JBBwQh5bj33xUiVxFalcuBVOZpzWn1/PmVS4hnlZ55ZTNOQq+JIBgKc+VQPKF3J9OZqvqXKm+9sXlpw+naRfZvMn18PkHBBPbyxTlmnMMiymFV0l8BhsFGSQGJx8+dSLSrBzxFEXitrXnbZnUy15YR9BcI4jHcwxzRHKSKrqfYjO/od+VWL3weOHE8ulSxBOByUFj9ANzQFC7x72C5tHgkiu1c+eJxaSOFkX4T5V65x8iaw1k2hJwfMtzJLW1uXwPsV3rOBp8BsEn3IwBn1qtlZS5tNj3NL2ot+y76fMat3c9gmt3F1d48bTiOPn4OdmOrqxGxxsKnUqSpxwjyvEuIzvavO9EtkaNXUrgoBpdcOWTOTIMjHlldemNgGx+lAZl/2G26uzR3dxGCTgAKcAnlnG9YlGMt0dqNxVovNOTXoTfZvuqtbWVZpHkuZEOYzLjCH1CjYnPU0jGMV3UZr3Nau12sm8eJfaycAoAoAoAoAoAoBK5uFjRndgqqCWYnAAHMk0M4M64n3sxhitvbvKAdndvDU+uBgt8sjf2qPO6px0Li04Fd3C5sYXmVDjPb69nbOYIkz5QIVkIHVdUuQfmFFcHeZ+FFpH2YjT1rVVj6EDHxeBmUzv8AaGUnCSNrCkrjKxDyKQRnIHWubqXMtUdZWnDKfdjJN+Wr38DrjHaOa52RGQbYZvKq4C4IQemnbljNcoU1CXPUll+B3o060k6dtDCenNLw8uoytLcIgUZOOp6nqfzrnUqOcssv7K1ja0Y0103fi+rPOG8V+z8QgmUBzbiSRlyfwkAZUMQSSBy6jOBvVhZR5Yts8f7T1oVK8Yxey1N84d2iuZkhYcPmHiIrMzSxKqalBx8Zcjf8IPtUvqeXJbjHB4rpPDmBeM/EmohW/vAEZwQD8xWdDJmXbLu9tLaJrqa5njhiXAhgOgEk+VV1FsFmIH+VavlW6OsalXOIyf1GPZzgUdhatLOSJCVMhyWcnUuiNfVvOF2Oc5xnmIU32zcY9C2hNUI5fXd7/noe2l3IbtoJLRocQCZdThm8PxCUD6RiPqNPT8q41bSUI5Wvidre+7bKen+dDji3Fmt5mCwERQpE1xMCQ8TO7aCF6qNPMZxk49D3Vs0k1o0aVL7FTkm8xJ/s7xU8OncSY/2fcylo3QeW3lY7q3pG5wQRtk9CTUunNyWpV3NBQeY7Gn1uRAoAoAoAoAoAoAoAoAoAoAoAoAoAoAoBrxOxSeGSGQZSRGRh7MMH60GWYt2g7vLy2b+AjXUOPiXSJBvjBQnzbY3HP023g1bPLzFnrOH+0rpxVOvHKXVFRvE8J/DljdJM/A8bas56DG/0qP7vXWyLhcV4XNJuS+aZJ2XZ27kA8KznOTj+z8MZ9y+kD5mtlaVpfF+pznx3h9BPs1n0X84Jvh/dvxGUjWkMCnmXk1sN/wAKDBPUeau0bGP/ACZW1faqb/p0183+xa+Gd0kAwbmeWb+VP4SZ/wAOWPT73Su8LenDZFNdcavLjSUsLy0LzbcFt41CpBEqryAQbfpXcrJSlJ5bH+KGoUBTu8Xhk832WSGIzpBOJJYAwUyKFOMavKcNg4NYaybQfK8jDs5w+e6uY5ri3e3t7dS0ccunXJO2VLsqk4CIBpz1JO/TWnT5Fg6V6vaPJzxaaG24zJJcSJCs1nGsbyHSpKSnWmo4GcFTjOazJJxaYpSwtN/+zzstJBdX9+qstzEbe1jd8qyMwMuVyuAdiD5RgHPKsrb88DFZ5aY5i7FTrAbP7RE1ppKAtETMIj9zXqCEgYw+nIwNts1kx2rRdoIgiqo5KAB8gMCjOecilAFAFAFAFAFAFAFAFAFAFAFAFAFAFAFAFAeUB7QBQBQBQBQBQBQBQDTiPDYZ10TRJKv4XUMP1+QoDqwsI4ECQxpGg5KihQPoKZyBzQBQBQBQBQBQBQBQBQBQB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220" name="AutoShape 4" descr="data:image/jpeg;base64,/9j/4AAQSkZJRgABAQAAAQABAAD/2wCEAAkGBxQSEhUUExQVFRUXFxgYGBcYFiEYHRoZHhkcHxwaHhocHyggHCElGxgYITIhJSkrMi4uHB8zODMsNygtLisBCgoKDg0OGxAQGzQmICQsNCwsLCwsLCwsLCwsLCwsLCwsLCwsLCwsLCwsLCwsLCwsLCwsLCwsLCwsLCwsLCwsLP/AABEIANUA7AMBEQACEQEDEQH/xAAcAAABBQEBAQAAAAAAAAAAAAAAAwQFBgcCAQj/xABGEAACAQMCAwYDBgMFBQcFAAABAgMABBESIQUxQQYHEyJRYTJxgRRCUpGhsSNiwTNygtHwFZKy4fEXJENTVKLSJXOTwtP/xAAbAQEAAgMBAQAAAAAAAAAAAAAABAUBAgMGB//EADkRAAIBAwIDBQcDAwQCAwAAAAABAgMEESExBRJBEyJRYXEGFDKBkaHwscHRM1LhFSNC8SRyNGKi/9oADAMBAAIRAxEAPwDcKAKAKAKAKAKAKA8NARXGO0tpa4FxcRxE8lZvMf8ACN+o6VhvG5mKcnhLLH1leRzRrJEwdHGVZTkEVkw1jRlL4n3r2UMzxaZpChKlkVNJIOGALOpOCCOXStXUityRTta1TWK+6X6sl+ynbi04gSsLssgBJikGl8A4zgEgj5E1lPKyjlOEoPEtyxSSBQSSABzJOAPrWTQZcM41b3BYQTxSlcavDkD4zyzg7UBIUAUAUAUAUAUAUAUAUAUAUAUAUAUAUAUAUAUAUAUAUAUAUBG9ozP9lm+ygG48NvCB/Hjbntn51gHzpPA6TSLNq+0qwExc5fURndt9scsbY5VU3Pac3e2PonBI2UqP+ystb+JoXdV2rjt1a0uHWNNTPC7HSPMSWjydgdRyPXOKm2tXnjh7o81x7hsres6i+GX2ZnLKrl28rK0srKeeQZGII+mKhXU32mjPT8EtoOxh2kU866ou/c0I1v5QdIY248PbfAfz4/Nc/SpdnJyg8nnfaagqVxHlWE1oNO3fbJ76R4YzptY3KYGCJip+Mn8OeS+2T6DS6r8vdid+AcIjWXb1Vp0XiQPZ/iTWt5bSRAl2lVNC7eIrbMuBzwDke4FaWUpyl5E32lo20KCaSUs6YPpIVZHhz2hgM1gyFZAVhgKAKyAoAoAoAoAoAoAoAoAoAoAoAoAoCL452gt7NQ1xKsec6QT5mx0VRu30rDklubwhKbxFZZW171LHUQROFHJzCSp+QBL/AJqK5dvTfUny4ReRjzOm8Fl4J2gt7xS1vMkoHPSdx8wdx1/KuqZXNNPDJI1kwYp3wSo/EYVjwXSBvGwN9yCgY+uAfpUS8a7M9F7M8/vba2xqUy6sy64OynntzHPHtVdTqKEsns7ygrmHZt6dfM9CYGByG1aN5eWTKcIwgox2R4V3B3yM4IJBGdjuN9xtWY1JR2ZxuLKjcLFWOT1VAAAGAOQrDll5Z2p0o04qMVhI0zuZ4JEVmu2w0vieEuQP4aqAdvQsXzn2FXFquWksdT5rx2rKpeyz00RqVdyoG1+JdP8ABKBv5wSPyUg/660BBC/e5LW7M1peRgSAKwdWXOA65A8SMkFSCAQc8tjWGZJLs/xFpoyJABNG5jmUZwJAAds9CrI49mFarOxglK3AVjACsgKAKAKAKAKAKAKAKAKA8zvigPaAbcQvUhjaWQ4VBk4GT8gOpJ2AHMkCgIrtZ2lSytTMy+dsLHGTgtIRkIcZxjBJPoDWk5cqydqFGVaooR3ZhHEuIS3MrTTvrkb8lH4UH3V/frVPWrSqM+k8N4VSs6eizLqxvXEtcBBLJFIs1vIYpl5MOvsw6jpUmhcOm9dil4pwaldxzHSS2f8AJog72s2LalVb8ERrFk4YtsJR6qNz7bD3q07SLjzHgJWdWFfsJLvZwVDg3DWlc6iZJHYNI58zMX2JPsCcbcvrVPVlKrLQ9vSpUuHUOVb9fNos7dlmKK3QhMsMbasoeW3Pffn9Kz7rUS5iHHiy5mvX+Sm38GhmB+6cflkfTBU7Vzw1oz01vU54KXiMVnBYqNyvP0HsT61s6Ukss0je0p1HTi843fRfMTN9FnHiJn+8P86z2FT+1mj4nZ5x2sc+qLF2N7UNw64187eUqJxn4RyEqjPMZGfUfKptrWx3JHmvaDhqkveqWvj/ACa92+42Lbh88ol8NzGVhbqZGHk0jqc71ObweQjHmeDLeA94d9bMvjSfaYi6hxIBrUHAJVlwNj0IqJSueeXKz0PEeAStqCqwefHPQ2Hj3CjMI3jYJPC2uJjyzjDK2NyrKSD9D0qYjzpKKuM7czk/t+wFDB1QBQBQBQBQBQBQBQBQBQBQBQBQDO54iiSxREnXLq0gDOyjLMfQDIGfVhQEPxaUy8QtYASUjSS5kA5ZBVYg3+JmYDnlM9DQz0My71OK+PxAxj4bVQnt4jgM5+i6B+dV95UaXL4nrPZe1jKcqz6aIqdV2qPcBQyFDBG3qATwNtzK5+m39al0ZN0pI87xOlGN9QqeLwXXs3faHwRsQenPBDDbrtqG2+/5QXlPJ24jb88H+eRerjja+CY10gefB2AyB4gPX25++ehqS68uVR6Y8NmeYhZSVVS16Z9NjMe09zgu68sMQAf8SjltjV69K52/eks+J6iMpUbOUlul/j9itcLtPEiRpDnmdPIHJ5tj4j86m16zjPliV/COHq4t41Kzyt+Xo/N+I8/2fF/5af7oqL7xU/uLr/SbPGOyX0EZOEochS6A8wrbH6HIrpG7kt1kh1eA0ZZVOTjnonp9CQnkkk8MTTSSiNQsaufKgHLCgAZxtnnWal3Oaxsa2Xs9bW1RVNW1tkSFwgmiSTxNGoNIY11MFG+wO2SQBv0zW9rFJ88jjx+vUdP3ajFty3x0RcW7xb37S86MNDbLbPgoq9PMo1BjjJOeprq7xKeFsVlP2ZlK35pPE/A1rspx1L61juE21Ahl6q42Zfof6VPTzqeUnFxk4y3RL0NQoAoAoAoAoAoAoAoAoAoAoAoCEuSP9ow8s/ZbjH/5bflToBKJUTich5PLax4znzeHI+cdPL4i5/vCsdTJlnerwGW2vJLpI3kt5wHcoCxjkAw2roFIAP0PpUe4odpqty84NxeNk3Ga7r/UqFvOrjKkEft7H0qrnTlB4ke+tbylcw56UsoVrUlBWDIx4xbl48r8SEOvzFd7aajPD2ZS8ctpVrfmh8UHzL5DqwvNaBx1G498YP8AWtKtPkk0yVY3MLuhGa+fkx8Lw6cb/wChp/auKgjs6Cbz+eI3d88963i8PKOvZxw1gY2S6GaPp8S/IncfQ12rPmip/Uq+HxdvWnbdPij6PdfJjyoxcBWTIUMHlDXCzk9rKWXhGJyUVl9DXu5O1ZOHF25TTyyp/cOlQfqUJ26EVe01iKTPk17UVS4nOOzbL/W5GCgCgCgCgCgCgCgCgCgCgCgCgE3t1LK5UFlzpbG4zzwffAoBnf8ADBJLDKGKvEWwQAcqwAZDkbA4U5G+1BkoPbrt9Ilw1rZlUMWPHmZQ2knGI0ByC2OZIwKjV6/ZotOGcNneT8luZJxeFg7TxFjISWk1EHxDnLHAGAfkKiRr9q+WoemqcKqWMO2tW8rdeKHtqyyoHXkcfMZ2I+hHOo04uEuVl5a3ka9ONRdf2DTWhN5jysGdyPksmRi0JAycsh5MfUehqXGtGa5ai+ZQ1uH17ebq2TxnVxezOG4vp/tIpEPsMj6Gs+65+CSNP9ddLS4pSi/JZX1HlrdpIMowP7j5io86coPEkW1pfULqPNTfy6/QTlH8ZD6q4/Y1vH+jL1IlZY4hTa6xa/cd1wLdBWDIVkw9hkvEUUESMAykqc8zjrj3qS7eUnmC0ZSUuL0acXGvLEotr1x1+ZauxnYufiTK7q0VlzLHytMPROoH83zqbQtVDvS3PM8W4/O4zSo6Q8erNj41xSDhlpqIVEjULHGuxY/dRR1J/wCdSmzzkYtvCMgftrxJXLm5IcnJi0q0a5wdGNOdhsTnOc1XO8al5HsKHs3Cpbczfff0Nm7LcYF5axT4ALr51ByFcbMv0YHnVimmso8lWpSpVHTlunglqycwoAoAoAoAoAoAoAoAoAoAoDw0B82cesZLW9uIZ862leVXIwJVY51L8uW3Kq69pyymtj2nszd0lB0XpLOfU54Jw2a9uPAtwvlAMsr50RLnrjmx6L1+hI0o265eeo8Ik8W446E+xorL6itpwUW99LZiUTJoEkUgGAxZQTsCcAPtuTyHrWbrlnFThrgruE3VaipwmsZfN98PA5ubEgZxjl6HmOW3XKnb588VXRnrys9PSuMywRbCupYReUeVg2CmTDinoxjeWQz4ieWQb5HX2IqRTrP4J7FNe8Nim7ih3ZrXTZ+TQlY3Amk1jksYH+JtyPpjFb1YdlT5fFkWwuffrtVukIL6vdfIkmOOdREm9j0M6kYLMng9rBuFARTWEck8mtc7IeZHMH0PtU1VpwpRcWeYfDre54hVjVjnRPdr9CV4dNNbHNtcTQnGBpcsMemlsjFaq8mnrqb1/Zm1kn2bcfnn9QfjUxmSS5ZpZh8E7MSBvsAvwIcZGw3rpUqupHMPmQrTh1Kyq8lxHOdpdP8ADOkV5HWONTJI2yIObH68h7nlUejQdR4WxfX1/SsqTk9+i8T6F7LcK+y2sMJxqRBqxyLndyPbUTVzFcqwfM7is61WVSW7eSWrJxCgCgCgCgCgCgCgCgCgCgCgCgMZ71bqKa+MM6Fkgg/h4JUiWXcSalIPlCjY7EnlUW5ruCwkXvBuGe9NyzjlaKZDeC3jZY2MSMQz+c+YjqSeZ/5+tVzlUqvB6+NlZ2ceeePVjvsor/7TjJR9Rt5yNaMuohSdiQM/MVJVOUaDUkea4pd29a7h2T0Sw8epaePxaRspCkt167SLsdxuzeU8sbbLvVST59dyysJ8z310/h/t+Mpt0nmPvv8Anv8A1rtHY9NRl3RGsncKYMDW+utA2Gpzsq9Sf8q7UaXM8vYrOI3qoQ5YrM5aJfnQ84ZZ+EmNtR3bHr/ras16naS8jXhNl7pR5ZfE9X6nHEJPPCvRnJP0G37/AKVtRS5Js48Tqv3i3p9JS1+Q9JxzqPjOC5lNRTb2QA53rGMPAjJSWVsM7DLTTEchpX/dBz+9Sai5aUU/Uo7KfaX1eotliPzRJ3FqyfECPpj96jJ52LinWhP4WNpYwwIIyDWYycXlGK9CFaDhLZmn9y09qUkjESrdxY1OTqeSMjyuCdwOYKrsDv1q7pSjKOUfMOJUatGu6dRt42b8DUBXQgHtAFAFAFAFAFAFAFAFAFAFAFAFAZx3n9i5bl1urUa5VTQ8RbT4iAkgqTsGBPLrmuNaiqqwWXDOJTsqnMtV1RHd3nd22v7TxCIBlyIrdtLhf52xkFvQVmjSVJYQ4nxKd7U5nouiOuP3hfjchUArZ2gVRnSPEk8xXPLdARg7bGuV1zODSeuTWwoqbefQhePXJxp5kEjb+UbfPyYGOYwBvg1RYzUbkz2NhSSfMvzP+SsT8/2/f9iPnXZF9TxgRrOx1Y1ubwKdKjXIeSj9yegrtTotrmloisvOIqlLsqS5pvov38DxYPCUyyeaRsDOOvSNfSuq/wB18kdIohKKtIu4rd6rLT67JeQvbwFVLSHzHLN6KB935AdetcpyUmoxJlpzUabq15avV66JeHyE7+3ZgrKMsh1L77bj8jWaM1FuL6mOI0XVhGrS1lB8y8/+0KwyBlBHI/mPUH3rnKLgyZRrQuaXMtn+YY1tJdJMTc13U/iTpj3HKu04c2Jr5ldaV3QcrWpvHPK/Ff4JTsHIoCtIAdTl2z1DHDc/5T9cY60uf6uOiK6yhOVg5r4ptt+vT8+Za+2MkZHlxvpI/u/CTjruoOemajykpPMUdeERqqS5vMppNYZ6ZCEvEprR1ubeQxyL5SwUNlGIyMHbGQKmWdRp8p5f2ks4zpxrPo8P0ZofBe2PFTuJLS6z9x18Fs7jSCu2c4ODzztUulcwmtXh+B5684LUoap5XoWrsp3hLdTfZp4Wtrg50ITrWQAZJSQDTnmcZ5etSIyUtmVVa2q0l31gu9ZOIUAUAUAUAUAUAUAUAUAUAUA34heJDG8srBI0UszHkAOZrEnhBLJR5u2Mxtp7xjHbwIjtFGU1zSAYCOTqCx6mI8pU8xnFY5kdnRlHdGd8Iv5BGZpG1TXDeLKwA5kkac9Bo04HLc8sb011Wc593oev4Zw7kpLm33+u30Er68Lc+fX3I8vP+7+XvuTHUdcl9b0FHbb8/cjHbqdsV0Sy8Imtxpxy3oM7eR5m8nlj5a8eY7/dHoPWpDjGmu9qyn96rXkv9ru0/wC7q/Tw9Sb4JwMEjSMZK5J5nLFTlifX9jXNynV0yY/2bOL5Fr47vbJJP2eLz2yYJVROznBADArGuSCdwQxxzXzZzjNSFTUac0nqVNe7c68ZvZLO/XTH6vHiOrnhnjSPb28JuJ9I1oGCJGrKQTI+SFJO4QZz7Ut7JrVs4XXGOSDp4zn+f4Gdx2G4naxnxII7lVGcwSFnC7jGhlBc4xyGdq71LOMsyT1OFl7QVKWIVFmP3S/fBXEg1KZIjvnSwIwNQHJgd1bY/wDOoklKPdqI9LQq06yda1er6dH6roJ3VqJBg5BHIjmp9q506jg9NibeWULqniWkujXQb8EkKAxMfNHn5FTyNdblZfOtmV/Bn2cZWlT4oP6royTedj8RLe5OT+vyqKXkaUY7LAnTlZnnj4jXii5hkH8px8+n64rtbf1UV/GOV2NXP9rHEE7IxjbXHKgAdGBVht1B39K2rUpRll7HDht/b3dNQTzJLVMeWBZ7m2GWZzcRaTzOfEBJH+EHNbWifaYWxw9oFShZNNLyPpM1bHzs5DjOMjPpnegOqAKAKAKAKAKAKAKAKAKAonfNK68OwvwtPCsp9Iy2/wCbBR9a0qfAyXYY95p823Ms/UxXjN5JMYoGYlS2tgTzCjbP7D0FVlv3ISnk9nxG3pzuaVvBLV5eF0Q/luM5+ZwOWM/9Bt8qi+p6CFFREmbPPnT0N/h9BgyeOeeYlPIfeYc8/wAo/WpWeyX/ANmUrX+oVG2/9qPT+5+fkSlmSX0oowp8zZwo2yoBA5+45Acq4TjiPNLqbyu06nZ0l3Vv/CNC4bw98eTB+MAbcyoddjyyQMrjfGfu4Otusp4KC7uIN9781w9fImeOv9khln5sFDIuvQHkEilBgAZy8gXOdwcHrVha04JuOM/fUpalfK9DLu8biV1wzwbKKR4ndBcXNwh0vcTuWLkyLhtKtkAfnyFT8LZdCA3k0buO7Q3F5Yv9oYyGKTw1kbOpl0g+Zj8RGcZ58s5O9MGo370OxhOq/tF/jKMzxDlMg+9j8agZzzOPUDPOrSVSOCdY3s7WopR26rxMxjcOgdDkEZH+vrVLOLhLDPpltcwr01OGzIvi9tusoLKVIBK89JP9Cak21TeDKfjNp3oXMG4tNJtb4Op7KZtvHIHsgB/Q0jVpR/4G1Xh9/WWHcYXksP7CC8CHWWQn51s7zwijivZvTMq0si/DYhDPELp2ez8RTKd9QUHltvjOOVd7epTnJPGGVPFba9tKDp87lTfXqj6J7Vdk7biMal/K4w0c6YDD6/eUg/CdqlSipLDPN0qs6U1ODwyO7H93cVlIJnla4mAIVyoRVB56UGcHG2ck8/WtadKNNd1Ei74hcXeO1lnBdq6EMr1r2MtI7w3qIyzEHJ1tpJPUqTjOB8vagLDQBQBQBQBQBQBQBQBQBQDLjXDI7qCSCUEpIpVsHBwfQ9DQymfPHaTgH2K/eEyCXRGpVsYIV2JAbfBbCjcetV11FQhhdWez9n687mu51d4xwvTP+BtUA9iMr6QsREp3YZY/hTr9TyqRRjyx7SXyKTiVWdWpGzpPWWsn4R/ySfBuzk99ILW1wgUKZZSdo4ySOXMsd9h6HlzEq2pc7c5lNxy+VpBWdDTTUle3PZ3h3B0hjdry4ncEjTMIgq5wW+Fhz5Lg5xuRU1xi1jB5SNeomnzNfMs3cr2h+1rJDJlniKsjMoy0OCi5PUqRv/1rkqEYyykdqtw6i1/71LL3k3iRHhwlGY2v4Q3sQGKHORsH0k+wrpGPeyiLnRln4twG2ugBcQRTYzjxEDFc4zpJGVzgcvQVstDUc2VlHCgSJFjReSooVR8gNhWcgXYVqwfO3a7gv2DiM0CjEMo8eEdBqyHUHlsw5emPXNQrynpzI9Z7NXjU3Qb0eq/ciZEDAg8iMGq9PDyj2delGrTcJbM5t1IUBuYGPy60qNOTwc7OFSFGMam6/EKVoSjmRAwIIyCMGsxk4vKOVejGrBwktGbT2HuftXB1jwCyRPbkA4yUBQdcjI0n61fRfNFM+T3NHsa0qfg8Fg4bxdDaxTF8qyoC2D8RIU5AG3nyD6VsR8EtQDLiyzmM/ZmjWXoZVLKfY6SCPn+lNQVLgvbuUtOl5aGBoG/iskiuETTq8VlJD+HgHzqCNj6VnALwjAgEEEEZBG+RWAdUAUAUAUAUAUBxLKqgsxCqBkknAA9STyoCs3Xb21Eghh8W6lKlglvGZBjOBl9kAJ2yTj1xQzgsFhcNIgZ42iJ+4xBYfPSSP1oYMT72YdHFs6SBLbxkHoSjMDj5DTUK9j3MnqPZaso3EoPqv0KvVYlqe6nLlWRlwtdQaQ83J/3QcL+lSa+jUPApuFJzhO6ku9Jv6LY2juQg/wDpxlIAaWeVifUK2kflpIq1hHlgkj5/eVpVa8py3bJztf2GtOJaTcoxZAQro5UgEgkeh5dQeZ5VnYjFH7vZrccYmhs0K21vb+EhyW1kTks+o7sPEZwNyNtsVtH4Wzqs8rRZe9fh8U0Nr46kxreQh8MV0rJmPWWG4Cl1PTljrWi3Ronuh52M7QszyWN0cXlts2cDx4+SzoPRhgkDkT0rYw0W3NDAGgMX77pg19ZoCuqOKV39QrYAz7EqfyNRrj4GXXAl/wCXF9I5b9ClZqpeh9KTT1CsGQrACgLv3OcdENzNaOwCzfxosnGZMBXUdMkAH6delzaT56aXgfNvaC0dG7cuktfn1L3aQBZLiwmU+HOJZYmBIDRyH+JHknZlZmO33TyGN5BSMnuEpMqlZyrMpIDr99ejMuAFboQNtsjGcAYEuJ8dgt3VZ38LUMq7ghCc406/h1b/AA5zjesdQJcR4Fa3ZjkliSQrur+oP3SVPmQ/hOQdtq2TaBLAYrAPaAKAKAKAKAKArnbLgMl2IQjRFY5C7xSgtHL5GVQwU7gM2rB2OBWMPOQP+B8HEAZmbxJpMGSTGkEgYCquToQdFBPuSSSSWDOSUrJgynv24GxjhvowWNudMgH/AJTczj2PX39q0qQUotEqzuXb141V0ZmmoMmRuCNvyqlS5Z4fifT51FWtnKHWOn0G3BpAYUx0GD8xtXS4WKjZC4NUjOxgl0WH6ovXdj26hsIXtp0k0eIzpLGpf4j5kdRuCp6jOf3s6dVOKzueIveH1I1ZOmsxzuv0foOu13eY17mz4erorAia4kGgrHg6woPw+X7x5DO3UbOaRHt7GpUnhrCW78P8nfdk6KZ50BVXxFADufBhUBWxt8RyxB/Xc1GrVXzKK8dyU7fMM40z9tvvuXztDb/bLSe3LKrOp0Pnk4YFDj2bQQc7+1bUavO8N7EB08PQr8vDxxazhmYm24jbEr4qjzRTxkB1IHNGPm077MD85PN1RzcGngiI+9O7sZPs/FLMswJUTwnCyY2BCthTnnkMOfwjlWcmzoz3xuSHEu9n+G32ezn1Y8rz4iiGR8ROSxA9AN/Uc61WqOsLKrJ7aeZlt3cNcSySyN4kkjAyzAYVsbCOMfgAx5uowPWodeqonqOE8Oy8R+HeT/u8l5Lqdmq5t5PYpYQVg2Ebi6RMa2AzXSFOU/hRDur6hbNdpLGRSNwwBUgg8iK1lFxeGdqVaFWKnB5T6idzETgqxR0IZHGxVhyIrpQqulLJB4pw+N5RcXutmbD2I7QJxe28OfyXcDAsVIVlcAgTR/Q49NyORxVympLKPmValKlN05rDReeHJII1EzK8gzqZV0g7nB0knG2MjPPNbHIOJWEc8TRSqHRwQykZzWAZ52RuG4e/2TzFEuEtnG+AZF1QXCZJ0hguh15FzqGNwctmTTKGAoAoAoAoAoAoAoAoAoBvdRJMjxuA6sCjrnoRgg/Q0B869qOz78LuTA+TbuS1vIRtgknwyc81zioN1Qb70dz1fs/xVU37vVenR+HkVywt2SWRVyBnIzuCDy8ufpmtKs4yppsl2FtXo3dSnTeFnOuqafl+5JPbKTkjfrgkZ+eOdRVVnFHoKljRqNyktXvh4z6+Jw0ZwY4xoQ5Dkbagw3UY55GxP0rrCo1328voV9Wz7T/xqcOWC+J439P5Ji27QiIqsUbSsNtMYGANIUKWO23oAcfU1qqUn35PHqQ7ipBPsqMXLHhssP6Fr4d2xaRC0qCBdD7tOrZzoOnBUYyM8zht87nNbRUVJ8j1Kz3CcNascbfv/j0Hd123t8nEsQz4nmVzjLaTuVG3LYncb43AFbN1ubDOcLSHKm5eHVdCK41xZJldZAJFLFgG8w8yqVOT5ea8uuN8YFR6dWpBYz+fn+S2t+HRlFaLDXlrh/n10yU+5sbfOUhQZJONPLkev1oq9bGJMsqHCLaLzKC+h6T+XQVz16lvGKjseVg6BQHBiGc43xj6b/51vzySwiLK1pSqOo1ltYGccfhSgDZJM7dA49PmK7uXa09d0VUKasbtRjpCp08JLw9R/UYvRNJJYZUuLZ/Dnj5How/Cw6g+9Sra4dN4ex5/jXBo3a7SnpNfc3Pu97aJxGHzYS5jGJos7g7eYD8JJ+n5Ztcp6o+fVIShJxksNdCf4TxLxxJ5CjRyNGykgkFeR26MpDD2IrKNGc3PA7eSZZ3iRpUwVcjJBGcH5jUcHpk0GRn24vpILC4liJEiRkoQM+bIwMdcnbFGCU4bdCWKOReTorD6jPSjA5oAoAoAoDmVwoJJwAMknoBzNY2Mlb7K9oGvpbhlVkgiZY0DDBkLKr+JvuBpZMD0bJ54GVnqGWahgoHbbjV3JOllZMItU0cUtxzKs8byaEH4hFGXJPIMuNzReZkuPCeFx26aYxzOpmJ1M7YALsx3Zjgb1jCMHPG+FwXMfh3McciagcOMjVyGPfJx9ayZTwY1267AvYf94g1TWw+PO7wr65Hxp9Miola35k1EvuGcZdGou2WVsn1S/dFWVsgEbg8jVU01oz6HSnGcVKLymN+IuyxOVzkDO3P3x9M11oJOoskHi0pxtJyhvj546nlheRBF0MoAxtnH5+9b1KVRy1RFsbyxVBKnJJY/MicM9wXORG8ecqTy9uW9dJRopdUyJS/1GdWSxGUHs/IXig8xZwm4AKgbMAebeprnKolFRiybQ4e3UlOrFarGFsBttIxEzRf3eX1U7VhVte+sm1ThaUcUJOD8tfsxvHflGCSjHo4+Fv8AI1tKipLmpv5HClxGpQqdjdrHhLo/4H9RXuXqedQobBQDbiNz4cZbBOPTp8/bp9a7UIKcsMq+K3crWg6kUJ8RXVCWXmAHX5gZraj3amH6HHiUe3su0julzL1Hcb6gD6gGuMo4k0WdCp2lOM/FHVanY7sL+SznW6gx4ifEMf2ke2pD8wNjU21ruEuV7M81x3hUa9N1qa76+6N4vrp3ghvLfLYUStGrbSxMnmXfYsNmDc/Ljk1WfU8Ax6eNofsxjzItyToZeQXw2fWc74woHzYVl5TCR32g4Qt3AYmZk8yOGUAlWRw6nDAg4ZRsQRRmB3ZWqxRrGgwqAKo9AKdQL0AUAUAUBW+8HUbJ1AyrPEsvPaEyr4pOCNvD1Z9s0STeplHPYqcS/a50B8Ga61RNjAdFghj1L/LrjfB6gAjbFYWcYf5qYZZqyCuDskguxciSQAStP4Qxo8ZohEXO2o/wwRjO2TQFiFAIX9okyNG4DKwwQf3+YO4NYMkL2WufHtmgny8sP/d7gOM6m0DOejBkZT8m3rJgxPtJwX7DeS233B/EiyRnwmOw25aWDLj0AqsvKeHzHuvZm9UqToN6rVegwqCeqaT0Y1exi3PhITufhG9do1ajaXMV1XhtnFObpJ412WotAylQVxjG2NvpitZqSl3iTbVKU6SdL4RStCQFZBxNEGBVgCD0pGbg8o4XFvSrwcKiymNLZjG3hscqf7Nj/wAJ9x0qROKqR5479SrtalS0q+7VX3X8En+g+qKXeQrBscSxhgVPIjFbweJJke5pKpSlBrdDfh+8Kj+XH5bf0rrV0qlfw9c9govwa+mh1wz+xj/uL+wrFf8AqP1O/Cs+50s/2oc1xLE9UVsc5bGr9znE/EtprV8kwSHAY5zFJ5l26AeZcctqu6Muammj5XxKg6N1OD8c/UXtFdbK2IBVLW9KAg4P2eOZ4lxjY5UqCvUA9a6shF+rBgKYAUAUAUAUB4wzQAigAAbAdBQHtAFAFAQ/aLiTWwjlJTwRIqzattKOQusN00kgkHpmgGHFpPsswvA7G2df+8Kq61GFGifbzbBQpxnIxtsKwkZ3IbvV7JtewrcW+9zACygYHiIcFkJPsMj3rE4KUeVna2ualvUVSG6/MGN2lyJFyNuhHUHqDVLWpOnLDPp/D7+nd0lOHzXgxeuRPGM0EitmLTg/EjbDPqCOWalRqU5xxU38SjrWl1Qqudphp7xfj5Hni3B5Rxg+7k/sKJUPFmHW4q1pTivmQ/E+I3EbYYqu2RpGR+ual0aNCayjzvEuJ8Ut6nJUko5/tE7XtDIuNQDj8j+dbTs4PbQ5W3tJdU2u0xJfcsCulxHsdj16q3+dV+JUZ6/9nro1KHE7bMH/ACmdW07FDkZdcgj1I6/Ub1ipTXPpsza1u6jt5OazOGjXjjr8xeNwwBHIjIrnKPK8Mn0a0asFOOzOq1Ooy4UfKy9Vkcfrn9jUm4XeT8Uil4PJujUg/wDjKS/f9xayGI1/uiudX42TuHrFtBeQvXPBMFkXrv7/ANf3rJxlIundIhXiUgBOHsyWXkMrOFHsTgncfiNWdlns2vM8B7SY96Tx0+pqPB+FeDCInbxDqd2JGxZpC5wpJwAx2HsKmHn2SVDAUMhQBQBQBQBQBQBQBQBQHEsYYEMAQdiCMg/MGgGNhwlYo2hzrhI0rGwHlQjBTPVfnv7mgEeH2L27COMarbA0gsS0R9AWO8eOQ5ry3GMAZ33v9k4IYWvoMQz61UooGmYs3UdG5nV7GudWEZR7xOsLmvQrJ0Hq9MeJmNnxBXOk+VxzQ+vsetVVWg4arVHv7Hi1Ku+SfdmtGn4+Q8qOW+4UBD9p7fVFq6qf0P8AzxU2yniXKeY9qLZTt1VW8X+pVKtTwQ+4RfmJwc+U7MPauFekqkfMs+FcQlZ11LPde68i1XDaGVwfKSFb5H4T9CR9DVZTXNFwfTY9zdTVGrC5j8MsKXz2f1+x1bP5nTGNJBH91hn/AItVa1VmKl4nWxqYq1KH9ryvR/5yOa5Msxlwwby//eb9lqTcbx9Ck4QtK/8A7v8ARC9mPIvyrlU+JlhY6W8PQdRAf6/18q0JE2c3VyIxqYYGRn26E4/Kt6cHNuKIdzXjQhzy26vyNH7m+HBpbi7AJjCrbRMfvaTqmYb4wZNhj8I65q3ow5KeD55xa895uXLotEWzvC7UHh9sHRQ0sjiOMHlnclj7BQT+VbzkoxciLa28rirGlHdsyKftdxBx5ryXnnyaY/1VQcfM1WyvJ50Pb0fZi1Xxtv54OIO1F8hyt7cZ5eZg4/JwR9cVr75UOlT2Zs2u7lfMkeH94/EoSNTxXK9RInhtz5BkwBtyyOvWpML6L+JYKe69lqsdaMs+T3L32W70bW6dIZQ1tcNtocZUnH3ZBsfrjlUuM4zWYs83cWtW3ly1Y4f51L5mtjgFAFAFAFAFAFAFAFAFAYz3z8XEl1Fbg+W3UyyDH/iMPJv7JqP1qLdN8vKupfcBoc1aVaW0Fn59CwdluwVrccJgjuY8tIPtBcHS6vJ5gQw5YUgY5bbipKSSUfApqtV1KsqvVvJT+0Hdte2hLW5S5t1GfO6xyqANyS2lCBv15YqLVtIS1WjLux9obmhiM+9H7lHg41E3Itn00n+mahytKiPT0faK1qLqn6CPFOIRNFIurJxywRvn3FdKFCcKibInFOK2lxazhGWuNNOpUzVojwZ4KAuPC38W2APoV+o5H9jVRWXZ1sn0Hhs/fOGcj3Sx9NhSN94nP310N8+Y/XI+tJLSUPDU6UajU6Nd/wDJckvXp98j+oqPQDPhCeU+rSOf/dj+gqRcfGl5IpeDpqhUk+spP9hbhx1RofVQf0zWlXSciVw+fNaU34xQ9aDV5RnzbDoQTuD6cx8qUmlJJmbqPaUms4eN0RdnJ40RVsat0bHLPLNdakeyqZRCs63v9nKFTV6xfqfRXYGZX4daMoVR4KgqoIUMBhgAd9mBq2znU+cThyScX00Kp362rfZIZwCVgl1Pj8LIVBx18xX8651Ic8WiVYXPu9eNXw1+zMpt3JVSeZAJx7iqWpFKTSPqFpUnUpRnPdrIpWhJTT2Chk4liDDBGR/r8q2hNxeURbm1pXEHCospmk92HbeQyCyu2DHGLeU7Fsf+G5/F6HrVzQrKrHzPm/FOGTsamN4vZmrZrsVZ7QBQBQHEsoUFmIAHMk4A+ppnAKdxvvLsYY5TFMk8sYOIk1eZh93UFK/WsNo6RpTk8JN/JlObvrkHOyHv55P/AOVc+1j+NEz3CWmv/wCZfwO7Pvl1HzWZ65xIR/xIBzrR14rVkijwatWeIPX0kv1Q8/7X03zZzDY7h0bfG22R1xWFdU31M1OA3sNeXPoZhc3PiymW5bHjzoZzzCo8ihh8lQkfSo9OfaV14F5XtZWHCZRXxP4vmfTaAYGOXT5VYnijCu9u/kuOItaux+z26RsEBwGd11am9cch6Y9zmJcVeSOhfcBsIXdZuosqPT1Kb4WssOSLgALtk4BOSPniobnyJPds9VC3VzUnDanF4wtMvzFkgRBsqgD2ri6lST3JqtLWhD4UkhES6vgjyOjHCg/Lr+ldeXl+KRD7VVtaNDK8XhJ+nX7CM9rI3OOD5MC37AVvGtBdWR63D7qsv6dNeqb/AGHHDrTwk07ZJJOOW/QVyrVeeWUWPC7F2dHke7eXjb5CvhKBg4xnIztvnP71jmk3lHTsKNOCpyxjOVn1yEtyqgksuwzjIrNOlJyWVoZuLulTpyfMspeIlZrohXPMJk/PnW0+9VI1pm34enLflbfz1HXZzh91cRxpbWs8hCL5iPDjyo387YB9KlSs3Kbk31POUPaKnQt4Uowy0seRf+z/AHV3EmDfzIkfWCAbt7NIenQgc/pUmnRp09kU93xe5ucxnLC8EVHtlwiOz4ncQxIscTJFLGi8gNOlvl5w21Rr6OY5Lv2Uq4qTp+Kyav3QXBfhkefuyTqvsolbA96lx+Beh5m7/wDkT/8AZ/qV3vz4xlILFDvIwll9o05A/Nv+GtKtRRi2d+G2rubmNNer9Ci8C4FNfzi3gOjbVJLpyI0/+R6CodtQ53zyPWcd4r7tH3ei+9jV+C/kU7R9kZuE6RLpeBjhZ0BHmPSRd9JPryrpc27n3olfwXjdOilRqrCzv5+ZHA1WNNbnt4zUllPQ9obiVwCBqQkSIQ6Ecwy7j9a729RwmmVXGbRXNrKL3SyvVH0b2a4p9qtILjGDLEjkehI36nrmrlny8layAoAoCH7XyRLZXBuI2lhEba41GWZcbgbjf3ztzoDJOz8PF7iH+BBb+A+0M0+nxBERgBjE25ACjzDPKuFe2jVeZP7lhQuKlPr+ohedkOJkkvLChYglYYsgagcgEjA3B5deRqJOnTi33G2WlK7rSSzWx8v5I9uByxr/ABmLMSCCyhfi25D+b9/nUWp8WFHB6SxuuVOLqc/np+xGyDSMkgDqc8q1Sb0wWsq8Ix5pPCGvE/7GTbPkP7c/61vQWKiInFJRlZVGte6fRPAuO2r28JjnXQUAQyMVZgo05xJhjy59edXb1Z8uwzMuK8G8TivFyxzpigcbE7lMgfkp/wCmag3ccw5nphl3wa77CrhdWk/v/JUJ4tLEctz+9Vq1R9EpOLimjrgXBUv76Gzkd0R0kclMZyqkrzBGMjlVjYwTTkeQ9qbqalGjF6YyzRB3Lx/+uuvyT/KpfZQ6o80uI3S2mx2O56wQEvNdNt8TThce/lUD89q2UILZGkry4k8ub+rPG7o+HS+aOW5C8v4dxqGfmwbf605YeCNVd1/739WTvB+7rh1uuBbrKTjLz/xWOPdth9AKyklsaTqTn8Tb9WVXva4fZW1skUNpbpNcOFDLCisqLhnbIGRsAv1rnUqcsWSLG3de5jHz+xnLWpkIiUeaR0jUY28zhdx6aSc7VX2keepk97xyqqNhLHVY+p9NIoAAAwAMAe1Wp82OqAx7vwsCtxZ3I5MHgb2PxL+fm/SuFzHNNouOBVlSvYZ66ET2O7dPw6OSIwPPGza49LKuhj8SnPQnfPua5ULiPJiT2LDjHBa7uXOhHKl9mVi8uZp5nnl/iXM7BVUepOEjXoAPXltXJt3E+VbInUaEOD2rrVP6ktF/BvPYLs0LC1SMgGZhqmfAyznoSOig6R7CrBJJYR42rVnVm5zeW9Sfu7VJUZJFV0YEMrDIIPMEVk5mG9u+wcvD2ae2VpbMnzRjLNAOZb1K8/l1xUevbqotNy74VxmpaSUJ6w8PAq8MoYZUgj1FVE4yi8M+h29xTrQU6byjm6l0oTzOMAdS3QAdSTgVvRg5zSRH4jcwoW8pSfR/U+hOxHDGtbC1hcYdIlDgHOGIy36k1eN4PlWWyeoYCgCgPCM0BWl7CWiljEJYAx1MsM8kSlvxaVYDPy9q1cIvdGyk1sN17tuHn+0hab08aaSXHy1McZ6+uBWcYDnJrDZ7/wBmnC//AEUX/u/+VZNTmXuz4WVIFnGMgjILD/8Aahnma0RiXELM2bNbXPkdMqNYwJEyQHU8mBXHyqrrUZqfNFHueFcVoVLVUa0kmljXqXfuY4ZZxW1zcTLB5ZtInkwRoCB8Bm2GCTnT+HflVnGpJwWTx15ShTrSjTeVndHcF/4ovr7fTczqI9+cEQeJWB5jJLn1+Y5wL2UXT5Or3RZcJoc1VMz6C4LmTP3ZHUeyg4A2qNXik1jqj2nCq8qsZuXSTS+TJnsDOI+NWZx8ayp+cbYqZYvuM817VR/8iD8j6KqajypnnfcXNiiAkRPcRrOeQEZzjUeg1hd/lWlRtRbRItYQnWjGezepnfAorixPi2chh1BdSMpeN8nG4+fUH8qgwuZR+M9RdcFtqv8ARePuiyT9v+JuFRVtIm6vh2JBBwQh5bj33xUiVxFalcuBVOZpzWn1/PmVS4hnlZ55ZTNOQq+JIBgKc+VQPKF3J9OZqvqXKm+9sXlpw+naRfZvMn18PkHBBPbyxTlmnMMiymFV0l8BhsFGSQGJx8+dSLSrBzxFEXitrXnbZnUy15YR9BcI4jHcwxzRHKSKrqfYjO/od+VWL3weOHE8ulSxBOByUFj9ANzQFC7x72C5tHgkiu1c+eJxaSOFkX4T5V65x8iaw1k2hJwfMtzJLW1uXwPsV3rOBp8BsEn3IwBn1qtlZS5tNj3NL2ot+y76fMat3c9gmt3F1d48bTiOPn4OdmOrqxGxxsKnUqSpxwjyvEuIzvavO9EtkaNXUrgoBpdcOWTOTIMjHlldemNgGx+lAZl/2G26uzR3dxGCTgAKcAnlnG9YlGMt0dqNxVovNOTXoTfZvuqtbWVZpHkuZEOYzLjCH1CjYnPU0jGMV3UZr3Nau12sm8eJfaycAoAoAoAoAoAoBK5uFjRndgqqCWYnAAHMk0M4M64n3sxhitvbvKAdndvDU+uBgt8sjf2qPO6px0Li04Fd3C5sYXmVDjPb69nbOYIkz5QIVkIHVdUuQfmFFcHeZ+FFpH2YjT1rVVj6EDHxeBmUzv8AaGUnCSNrCkrjKxDyKQRnIHWubqXMtUdZWnDKfdjJN+Wr38DrjHaOa52RGQbYZvKq4C4IQemnbljNcoU1CXPUll+B3o060k6dtDCenNLw8uoytLcIgUZOOp6nqfzrnUqOcssv7K1ja0Y0103fi+rPOG8V+z8QgmUBzbiSRlyfwkAZUMQSSBy6jOBvVhZR5Yts8f7T1oVK8Yxey1N84d2iuZkhYcPmHiIrMzSxKqalBx8Zcjf8IPtUvqeXJbjHB4rpPDmBeM/EmohW/vAEZwQD8xWdDJmXbLu9tLaJrqa5njhiXAhgOgEk+VV1FsFmIH+VavlW6OsalXOIyf1GPZzgUdhatLOSJCVMhyWcnUuiNfVvOF2Oc5xnmIU32zcY9C2hNUI5fXd7/noe2l3IbtoJLRocQCZdThm8PxCUD6RiPqNPT8q41bSUI5Wvidre+7bKen+dDji3Fmt5mCwERQpE1xMCQ8TO7aCF6qNPMZxk49D3Vs0k1o0aVL7FTkm8xJ/s7xU8OncSY/2fcylo3QeW3lY7q3pG5wQRtk9CTUunNyWpV3NBQeY7Gn1uRAoAoAoAoAoAoAoAoAoAoAoAoAoAoAoBrxOxSeGSGQZSRGRh7MMH60GWYt2g7vLy2b+AjXUOPiXSJBvjBQnzbY3HP023g1bPLzFnrOH+0rpxVOvHKXVFRvE8J/DljdJM/A8bas56DG/0qP7vXWyLhcV4XNJuS+aZJ2XZ27kA8KznOTj+z8MZ9y+kD5mtlaVpfF+pznx3h9BPs1n0X84Jvh/dvxGUjWkMCnmXk1sN/wAKDBPUeau0bGP/ACZW1faqb/p0183+xa+Gd0kAwbmeWb+VP4SZ/wAOWPT73Su8LenDZFNdcavLjSUsLy0LzbcFt41CpBEqryAQbfpXcrJSlJ5bH+KGoUBTu8Xhk832WSGIzpBOJJYAwUyKFOMavKcNg4NYaybQfK8jDs5w+e6uY5ri3e3t7dS0ccunXJO2VLsqk4CIBpz1JO/TWnT5Fg6V6vaPJzxaaG24zJJcSJCs1nGsbyHSpKSnWmo4GcFTjOazJJxaYpSwtN/+zzstJBdX9+qstzEbe1jd8qyMwMuVyuAdiD5RgHPKsrb88DFZ5aY5i7FTrAbP7RE1ppKAtETMIj9zXqCEgYw+nIwNts1kx2rRdoIgiqo5KAB8gMCjOecilAFAFAFAFAFAFAFAFAFAFAFAFAFAFAFAFAeUB7QBQBQBQBQBQBQBQDTiPDYZ10TRJKv4XUMP1+QoDqwsI4ECQxpGg5KihQPoKZyBzQBQBQBQBQBQBQBQBQBQB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222" name="AutoShape 6" descr="data:image/jpeg;base64,/9j/4AAQSkZJRgABAQAAAQABAAD/2wCEAAkGBxQSEhUUExQVFRUXFxgYGBcYFiEYHRoZHhkcHxwaHhocHyggHCElGxgYITIhJSkrMi4uHB8zODMsNygtLisBCgoKDg0OGxAQGzQmICQsNCwsLCwsLCwsLCwsLCwsLCwsLCwsLCwsLCwsLCwsLCwsLCwsLCwsLCwsLCwsLCwsLP/AABEIANUA7AMBEQACEQEDEQH/xAAcAAABBQEBAQAAAAAAAAAAAAAAAwQFBgcCAQj/xABGEAACAQMCAwYDBgMFBQcFAAABAgMABBESIQUxQQYHEyJRYTJxgRRCUpGhsSNiwTNygtHwFZKy4fEXJENTVKLSJXOTwtP/xAAbAQEAAgMBAQAAAAAAAAAAAAAABAUBAgMGB//EADkRAAIBAwIDBQcDAwQCAwAAAAABAgMEESExBRJBEyJRYXEGFDKBkaHwscHRM1LhFSNC8SRyNGKi/9oADAMBAAIRAxEAPwDcKAKAKAKAKAKAKA8NARXGO0tpa4FxcRxE8lZvMf8ACN+o6VhvG5mKcnhLLH1leRzRrJEwdHGVZTkEVkw1jRlL4n3r2UMzxaZpChKlkVNJIOGALOpOCCOXStXUityRTta1TWK+6X6sl+ynbi04gSsLssgBJikGl8A4zgEgj5E1lPKyjlOEoPEtyxSSBQSSABzJOAPrWTQZcM41b3BYQTxSlcavDkD4zyzg7UBIUAUAUAUAUAUAUAUAUAUAUAUAUAUAUAUAUAUAUAUAUAUAUBG9ozP9lm+ygG48NvCB/Hjbntn51gHzpPA6TSLNq+0qwExc5fURndt9scsbY5VU3Pac3e2PonBI2UqP+ystb+JoXdV2rjt1a0uHWNNTPC7HSPMSWjydgdRyPXOKm2tXnjh7o81x7hsres6i+GX2ZnLKrl28rK0srKeeQZGII+mKhXU32mjPT8EtoOxh2kU866ou/c0I1v5QdIY248PbfAfz4/Nc/SpdnJyg8nnfaagqVxHlWE1oNO3fbJ76R4YzptY3KYGCJip+Mn8OeS+2T6DS6r8vdid+AcIjWXb1Vp0XiQPZ/iTWt5bSRAl2lVNC7eIrbMuBzwDke4FaWUpyl5E32lo20KCaSUs6YPpIVZHhz2hgM1gyFZAVhgKAKyAoAoAoAoAoAoAoAoAoAoAoAoAoCL452gt7NQ1xKsec6QT5mx0VRu30rDklubwhKbxFZZW171LHUQROFHJzCSp+QBL/AJqK5dvTfUny4ReRjzOm8Fl4J2gt7xS1vMkoHPSdx8wdx1/KuqZXNNPDJI1kwYp3wSo/EYVjwXSBvGwN9yCgY+uAfpUS8a7M9F7M8/vba2xqUy6sy64OynntzHPHtVdTqKEsns7ygrmHZt6dfM9CYGByG1aN5eWTKcIwgox2R4V3B3yM4IJBGdjuN9xtWY1JR2ZxuLKjcLFWOT1VAAAGAOQrDll5Z2p0o04qMVhI0zuZ4JEVmu2w0vieEuQP4aqAdvQsXzn2FXFquWksdT5rx2rKpeyz00RqVdyoG1+JdP8ABKBv5wSPyUg/660BBC/e5LW7M1peRgSAKwdWXOA65A8SMkFSCAQc8tjWGZJLs/xFpoyJABNG5jmUZwJAAds9CrI49mFarOxglK3AVjACsgKAKAKAKAKAKAKAKAKA8zvigPaAbcQvUhjaWQ4VBk4GT8gOpJ2AHMkCgIrtZ2lSytTMy+dsLHGTgtIRkIcZxjBJPoDWk5cqydqFGVaooR3ZhHEuIS3MrTTvrkb8lH4UH3V/frVPWrSqM+k8N4VSs6eizLqxvXEtcBBLJFIs1vIYpl5MOvsw6jpUmhcOm9dil4pwaldxzHSS2f8AJog72s2LalVb8ERrFk4YtsJR6qNz7bD3q07SLjzHgJWdWFfsJLvZwVDg3DWlc6iZJHYNI58zMX2JPsCcbcvrVPVlKrLQ9vSpUuHUOVb9fNos7dlmKK3QhMsMbasoeW3Pffn9Kz7rUS5iHHiy5mvX+Sm38GhmB+6cflkfTBU7Vzw1oz01vU54KXiMVnBYqNyvP0HsT61s6Ukss0je0p1HTi843fRfMTN9FnHiJn+8P86z2FT+1mj4nZ5x2sc+qLF2N7UNw64187eUqJxn4RyEqjPMZGfUfKptrWx3JHmvaDhqkveqWvj/ACa92+42Lbh88ol8NzGVhbqZGHk0jqc71ObweQjHmeDLeA94d9bMvjSfaYi6hxIBrUHAJVlwNj0IqJSueeXKz0PEeAStqCqwefHPQ2Hj3CjMI3jYJPC2uJjyzjDK2NyrKSD9D0qYjzpKKuM7czk/t+wFDB1QBQBQBQBQBQBQBQBQBQBQBQBQDO54iiSxREnXLq0gDOyjLMfQDIGfVhQEPxaUy8QtYASUjSS5kA5ZBVYg3+JmYDnlM9DQz0My71OK+PxAxj4bVQnt4jgM5+i6B+dV95UaXL4nrPZe1jKcqz6aIqdV2qPcBQyFDBG3qATwNtzK5+m39al0ZN0pI87xOlGN9QqeLwXXs3faHwRsQenPBDDbrtqG2+/5QXlPJ24jb88H+eRerjja+CY10gefB2AyB4gPX25++ehqS68uVR6Y8NmeYhZSVVS16Z9NjMe09zgu68sMQAf8SjltjV69K52/eks+J6iMpUbOUlul/j9itcLtPEiRpDnmdPIHJ5tj4j86m16zjPliV/COHq4t41Kzyt+Xo/N+I8/2fF/5af7oqL7xU/uLr/SbPGOyX0EZOEochS6A8wrbH6HIrpG7kt1kh1eA0ZZVOTjnonp9CQnkkk8MTTSSiNQsaufKgHLCgAZxtnnWal3Oaxsa2Xs9bW1RVNW1tkSFwgmiSTxNGoNIY11MFG+wO2SQBv0zW9rFJ88jjx+vUdP3ajFty3x0RcW7xb37S86MNDbLbPgoq9PMo1BjjJOeprq7xKeFsVlP2ZlK35pPE/A1rspx1L61juE21Ahl6q42Zfof6VPTzqeUnFxk4y3RL0NQoAoAoAoAoAoAoAoAoAoAoAoCEuSP9ow8s/ZbjH/5bflToBKJUTich5PLax4znzeHI+cdPL4i5/vCsdTJlnerwGW2vJLpI3kt5wHcoCxjkAw2roFIAP0PpUe4odpqty84NxeNk3Ga7r/UqFvOrjKkEft7H0qrnTlB4ke+tbylcw56UsoVrUlBWDIx4xbl48r8SEOvzFd7aajPD2ZS8ctpVrfmh8UHzL5DqwvNaBx1G498YP8AWtKtPkk0yVY3MLuhGa+fkx8Lw6cb/wChp/auKgjs6Cbz+eI3d88963i8PKOvZxw1gY2S6GaPp8S/IncfQ12rPmip/Uq+HxdvWnbdPij6PdfJjyoxcBWTIUMHlDXCzk9rKWXhGJyUVl9DXu5O1ZOHF25TTyyp/cOlQfqUJ26EVe01iKTPk17UVS4nOOzbL/W5GCgCgCgCgCgCgCgCgCgCgCgCgE3t1LK5UFlzpbG4zzwffAoBnf8ADBJLDKGKvEWwQAcqwAZDkbA4U5G+1BkoPbrt9Ilw1rZlUMWPHmZQ2knGI0ByC2OZIwKjV6/ZotOGcNneT8luZJxeFg7TxFjISWk1EHxDnLHAGAfkKiRr9q+WoemqcKqWMO2tW8rdeKHtqyyoHXkcfMZ2I+hHOo04uEuVl5a3ka9ONRdf2DTWhN5jysGdyPksmRi0JAycsh5MfUehqXGtGa5ai+ZQ1uH17ebq2TxnVxezOG4vp/tIpEPsMj6Gs+65+CSNP9ddLS4pSi/JZX1HlrdpIMowP7j5io86coPEkW1pfULqPNTfy6/QTlH8ZD6q4/Y1vH+jL1IlZY4hTa6xa/cd1wLdBWDIVkw9hkvEUUESMAykqc8zjrj3qS7eUnmC0ZSUuL0acXGvLEotr1x1+ZauxnYufiTK7q0VlzLHytMPROoH83zqbQtVDvS3PM8W4/O4zSo6Q8erNj41xSDhlpqIVEjULHGuxY/dRR1J/wCdSmzzkYtvCMgftrxJXLm5IcnJi0q0a5wdGNOdhsTnOc1XO8al5HsKHs3Cpbczfff0Nm7LcYF5axT4ALr51ByFcbMv0YHnVimmso8lWpSpVHTlunglqycwoAoAoAoAoAoAoAoAoAoAoDw0B82cesZLW9uIZ862leVXIwJVY51L8uW3Kq69pyymtj2nszd0lB0XpLOfU54Jw2a9uPAtwvlAMsr50RLnrjmx6L1+hI0o265eeo8Ik8W446E+xorL6itpwUW99LZiUTJoEkUgGAxZQTsCcAPtuTyHrWbrlnFThrgruE3VaipwmsZfN98PA5ubEgZxjl6HmOW3XKnb588VXRnrys9PSuMywRbCupYReUeVg2CmTDinoxjeWQz4ieWQb5HX2IqRTrP4J7FNe8Nim7ih3ZrXTZ+TQlY3Amk1jksYH+JtyPpjFb1YdlT5fFkWwuffrtVukIL6vdfIkmOOdREm9j0M6kYLMng9rBuFARTWEck8mtc7IeZHMH0PtU1VpwpRcWeYfDre54hVjVjnRPdr9CV4dNNbHNtcTQnGBpcsMemlsjFaq8mnrqb1/Zm1kn2bcfnn9QfjUxmSS5ZpZh8E7MSBvsAvwIcZGw3rpUqupHMPmQrTh1Kyq8lxHOdpdP8ADOkV5HWONTJI2yIObH68h7nlUejQdR4WxfX1/SsqTk9+i8T6F7LcK+y2sMJxqRBqxyLndyPbUTVzFcqwfM7is61WVSW7eSWrJxCgCgCgCgCgCgCgCgCgCgCgCgMZ71bqKa+MM6Fkgg/h4JUiWXcSalIPlCjY7EnlUW5ruCwkXvBuGe9NyzjlaKZDeC3jZY2MSMQz+c+YjqSeZ/5+tVzlUqvB6+NlZ2ceeePVjvsor/7TjJR9Rt5yNaMuohSdiQM/MVJVOUaDUkea4pd29a7h2T0Sw8epaePxaRspCkt167SLsdxuzeU8sbbLvVST59dyysJ8z310/h/t+Mpt0nmPvv8Anv8A1rtHY9NRl3RGsncKYMDW+utA2Gpzsq9Sf8q7UaXM8vYrOI3qoQ5YrM5aJfnQ84ZZ+EmNtR3bHr/ras16naS8jXhNl7pR5ZfE9X6nHEJPPCvRnJP0G37/AKVtRS5Js48Tqv3i3p9JS1+Q9JxzqPjOC5lNRTb2QA53rGMPAjJSWVsM7DLTTEchpX/dBz+9Sai5aUU/Uo7KfaX1eotliPzRJ3FqyfECPpj96jJ52LinWhP4WNpYwwIIyDWYycXlGK9CFaDhLZmn9y09qUkjESrdxY1OTqeSMjyuCdwOYKrsDv1q7pSjKOUfMOJUatGu6dRt42b8DUBXQgHtAFAFAFAFAFAFAFAFAFAFAFAFAZx3n9i5bl1urUa5VTQ8RbT4iAkgqTsGBPLrmuNaiqqwWXDOJTsqnMtV1RHd3nd22v7TxCIBlyIrdtLhf52xkFvQVmjSVJYQ4nxKd7U5nouiOuP3hfjchUArZ2gVRnSPEk8xXPLdARg7bGuV1zODSeuTWwoqbefQhePXJxp5kEjb+UbfPyYGOYwBvg1RYzUbkz2NhSSfMvzP+SsT8/2/f9iPnXZF9TxgRrOx1Y1ubwKdKjXIeSj9yegrtTotrmloisvOIqlLsqS5pvov38DxYPCUyyeaRsDOOvSNfSuq/wB18kdIohKKtIu4rd6rLT67JeQvbwFVLSHzHLN6KB935AdetcpyUmoxJlpzUabq15avV66JeHyE7+3ZgrKMsh1L77bj8jWaM1FuL6mOI0XVhGrS1lB8y8/+0KwyBlBHI/mPUH3rnKLgyZRrQuaXMtn+YY1tJdJMTc13U/iTpj3HKu04c2Jr5ldaV3QcrWpvHPK/Ff4JTsHIoCtIAdTl2z1DHDc/5T9cY60uf6uOiK6yhOVg5r4ptt+vT8+Za+2MkZHlxvpI/u/CTjruoOemajykpPMUdeERqqS5vMppNYZ6ZCEvEprR1ubeQxyL5SwUNlGIyMHbGQKmWdRp8p5f2ks4zpxrPo8P0ZofBe2PFTuJLS6z9x18Fs7jSCu2c4ODzztUulcwmtXh+B5684LUoap5XoWrsp3hLdTfZp4Wtrg50ITrWQAZJSQDTnmcZ5etSIyUtmVVa2q0l31gu9ZOIUAUAUAUAUAUAUAUAUAUAUA34heJDG8srBI0UszHkAOZrEnhBLJR5u2Mxtp7xjHbwIjtFGU1zSAYCOTqCx6mI8pU8xnFY5kdnRlHdGd8Iv5BGZpG1TXDeLKwA5kkac9Bo04HLc8sb011Wc593oev4Zw7kpLm33+u30Er68Lc+fX3I8vP+7+XvuTHUdcl9b0FHbb8/cjHbqdsV0Sy8Imtxpxy3oM7eR5m8nlj5a8eY7/dHoPWpDjGmu9qyn96rXkv9ru0/wC7q/Tw9Sb4JwMEjSMZK5J5nLFTlifX9jXNynV0yY/2bOL5Fr47vbJJP2eLz2yYJVROznBADArGuSCdwQxxzXzZzjNSFTUac0nqVNe7c68ZvZLO/XTH6vHiOrnhnjSPb28JuJ9I1oGCJGrKQTI+SFJO4QZz7Ut7JrVs4XXGOSDp4zn+f4Gdx2G4naxnxII7lVGcwSFnC7jGhlBc4xyGdq71LOMsyT1OFl7QVKWIVFmP3S/fBXEg1KZIjvnSwIwNQHJgd1bY/wDOoklKPdqI9LQq06yda1er6dH6roJ3VqJBg5BHIjmp9q506jg9NibeWULqniWkujXQb8EkKAxMfNHn5FTyNdblZfOtmV/Bn2cZWlT4oP6royTedj8RLe5OT+vyqKXkaUY7LAnTlZnnj4jXii5hkH8px8+n64rtbf1UV/GOV2NXP9rHEE7IxjbXHKgAdGBVht1B39K2rUpRll7HDht/b3dNQTzJLVMeWBZ7m2GWZzcRaTzOfEBJH+EHNbWifaYWxw9oFShZNNLyPpM1bHzs5DjOMjPpnegOqAKAKAKAKAKAKAKAKAKAonfNK68OwvwtPCsp9Iy2/wCbBR9a0qfAyXYY95p823Ms/UxXjN5JMYoGYlS2tgTzCjbP7D0FVlv3ISnk9nxG3pzuaVvBLV5eF0Q/luM5+ZwOWM/9Bt8qi+p6CFFREmbPPnT0N/h9BgyeOeeYlPIfeYc8/wAo/WpWeyX/ANmUrX+oVG2/9qPT+5+fkSlmSX0oowp8zZwo2yoBA5+45Acq4TjiPNLqbyu06nZ0l3Vv/CNC4bw98eTB+MAbcyoddjyyQMrjfGfu4Otusp4KC7uIN9781w9fImeOv9khln5sFDIuvQHkEilBgAZy8gXOdwcHrVha04JuOM/fUpalfK9DLu8biV1wzwbKKR4ndBcXNwh0vcTuWLkyLhtKtkAfnyFT8LZdCA3k0buO7Q3F5Yv9oYyGKTw1kbOpl0g+Zj8RGcZ58s5O9MGo370OxhOq/tF/jKMzxDlMg+9j8agZzzOPUDPOrSVSOCdY3s7WopR26rxMxjcOgdDkEZH+vrVLOLhLDPpltcwr01OGzIvi9tusoLKVIBK89JP9Cak21TeDKfjNp3oXMG4tNJtb4Op7KZtvHIHsgB/Q0jVpR/4G1Xh9/WWHcYXksP7CC8CHWWQn51s7zwijivZvTMq0si/DYhDPELp2ez8RTKd9QUHltvjOOVd7epTnJPGGVPFba9tKDp87lTfXqj6J7Vdk7biMal/K4w0c6YDD6/eUg/CdqlSipLDPN0qs6U1ODwyO7H93cVlIJnla4mAIVyoRVB56UGcHG2ck8/WtadKNNd1Ei74hcXeO1lnBdq6EMr1r2MtI7w3qIyzEHJ1tpJPUqTjOB8vagLDQBQBQBQBQBQBQBQBQBQDLjXDI7qCSCUEpIpVsHBwfQ9DQymfPHaTgH2K/eEyCXRGpVsYIV2JAbfBbCjcetV11FQhhdWez9n687mu51d4xwvTP+BtUA9iMr6QsREp3YZY/hTr9TyqRRjyx7SXyKTiVWdWpGzpPWWsn4R/ySfBuzk99ILW1wgUKZZSdo4ySOXMsd9h6HlzEq2pc7c5lNxy+VpBWdDTTUle3PZ3h3B0hjdry4ncEjTMIgq5wW+Fhz5Lg5xuRU1xi1jB5SNeomnzNfMs3cr2h+1rJDJlniKsjMoy0OCi5PUqRv/1rkqEYyykdqtw6i1/71LL3k3iRHhwlGY2v4Q3sQGKHORsH0k+wrpGPeyiLnRln4twG2ugBcQRTYzjxEDFc4zpJGVzgcvQVstDUc2VlHCgSJFjReSooVR8gNhWcgXYVqwfO3a7gv2DiM0CjEMo8eEdBqyHUHlsw5emPXNQrynpzI9Z7NXjU3Qb0eq/ciZEDAg8iMGq9PDyj2delGrTcJbM5t1IUBuYGPy60qNOTwc7OFSFGMam6/EKVoSjmRAwIIyCMGsxk4vKOVejGrBwktGbT2HuftXB1jwCyRPbkA4yUBQdcjI0n61fRfNFM+T3NHsa0qfg8Fg4bxdDaxTF8qyoC2D8RIU5AG3nyD6VsR8EtQDLiyzmM/ZmjWXoZVLKfY6SCPn+lNQVLgvbuUtOl5aGBoG/iskiuETTq8VlJD+HgHzqCNj6VnALwjAgEEEEZBG+RWAdUAUAUAUAUAUBxLKqgsxCqBkknAA9STyoCs3Xb21Eghh8W6lKlglvGZBjOBl9kAJ2yTj1xQzgsFhcNIgZ42iJ+4xBYfPSSP1oYMT72YdHFs6SBLbxkHoSjMDj5DTUK9j3MnqPZaso3EoPqv0KvVYlqe6nLlWRlwtdQaQ83J/3QcL+lSa+jUPApuFJzhO6ku9Jv6LY2juQg/wDpxlIAaWeVifUK2kflpIq1hHlgkj5/eVpVa8py3bJztf2GtOJaTcoxZAQro5UgEgkeh5dQeZ5VnYjFH7vZrccYmhs0K21vb+EhyW1kTks+o7sPEZwNyNtsVtH4Wzqs8rRZe9fh8U0Nr46kxreQh8MV0rJmPWWG4Cl1PTljrWi3Ronuh52M7QszyWN0cXlts2cDx4+SzoPRhgkDkT0rYw0W3NDAGgMX77pg19ZoCuqOKV39QrYAz7EqfyNRrj4GXXAl/wCXF9I5b9ClZqpeh9KTT1CsGQrACgLv3OcdENzNaOwCzfxosnGZMBXUdMkAH6delzaT56aXgfNvaC0dG7cuktfn1L3aQBZLiwmU+HOJZYmBIDRyH+JHknZlZmO33TyGN5BSMnuEpMqlZyrMpIDr99ejMuAFboQNtsjGcAYEuJ8dgt3VZ38LUMq7ghCc406/h1b/AA5zjesdQJcR4Fa3ZjkliSQrur+oP3SVPmQ/hOQdtq2TaBLAYrAPaAKAKAKAKAKArnbLgMl2IQjRFY5C7xSgtHL5GVQwU7gM2rB2OBWMPOQP+B8HEAZmbxJpMGSTGkEgYCquToQdFBPuSSSSWDOSUrJgynv24GxjhvowWNudMgH/AJTczj2PX39q0qQUotEqzuXb141V0ZmmoMmRuCNvyqlS5Z4fifT51FWtnKHWOn0G3BpAYUx0GD8xtXS4WKjZC4NUjOxgl0WH6ovXdj26hsIXtp0k0eIzpLGpf4j5kdRuCp6jOf3s6dVOKzueIveH1I1ZOmsxzuv0foOu13eY17mz4erorAia4kGgrHg6woPw+X7x5DO3UbOaRHt7GpUnhrCW78P8nfdk6KZ50BVXxFADufBhUBWxt8RyxB/Xc1GrVXzKK8dyU7fMM40z9tvvuXztDb/bLSe3LKrOp0Pnk4YFDj2bQQc7+1bUavO8N7EB08PQr8vDxxazhmYm24jbEr4qjzRTxkB1IHNGPm077MD85PN1RzcGngiI+9O7sZPs/FLMswJUTwnCyY2BCthTnnkMOfwjlWcmzoz3xuSHEu9n+G32ezn1Y8rz4iiGR8ROSxA9AN/Uc61WqOsLKrJ7aeZlt3cNcSySyN4kkjAyzAYVsbCOMfgAx5uowPWodeqonqOE8Oy8R+HeT/u8l5Lqdmq5t5PYpYQVg2Ebi6RMa2AzXSFOU/hRDur6hbNdpLGRSNwwBUgg8iK1lFxeGdqVaFWKnB5T6idzETgqxR0IZHGxVhyIrpQqulLJB4pw+N5RcXutmbD2I7QJxe28OfyXcDAsVIVlcAgTR/Q49NyORxVympLKPmValKlN05rDReeHJII1EzK8gzqZV0g7nB0knG2MjPPNbHIOJWEc8TRSqHRwQykZzWAZ52RuG4e/2TzFEuEtnG+AZF1QXCZJ0hguh15FzqGNwctmTTKGAoAoAoAoAoAoAoAoAoBvdRJMjxuA6sCjrnoRgg/Q0B869qOz78LuTA+TbuS1vIRtgknwyc81zioN1Qb70dz1fs/xVU37vVenR+HkVywt2SWRVyBnIzuCDy8ufpmtKs4yppsl2FtXo3dSnTeFnOuqafl+5JPbKTkjfrgkZ+eOdRVVnFHoKljRqNyktXvh4z6+Jw0ZwY4xoQ5Dkbagw3UY55GxP0rrCo1328voV9Wz7T/xqcOWC+J439P5Ji27QiIqsUbSsNtMYGANIUKWO23oAcfU1qqUn35PHqQ7ipBPsqMXLHhssP6Fr4d2xaRC0qCBdD7tOrZzoOnBUYyM8zht87nNbRUVJ8j1Kz3CcNascbfv/j0Hd123t8nEsQz4nmVzjLaTuVG3LYncb43AFbN1ubDOcLSHKm5eHVdCK41xZJldZAJFLFgG8w8yqVOT5ea8uuN8YFR6dWpBYz+fn+S2t+HRlFaLDXlrh/n10yU+5sbfOUhQZJONPLkev1oq9bGJMsqHCLaLzKC+h6T+XQVz16lvGKjseVg6BQHBiGc43xj6b/51vzySwiLK1pSqOo1ltYGccfhSgDZJM7dA49PmK7uXa09d0VUKasbtRjpCp08JLw9R/UYvRNJJYZUuLZ/Dnj5How/Cw6g+9Sra4dN4ex5/jXBo3a7SnpNfc3Pu97aJxGHzYS5jGJos7g7eYD8JJ+n5Ztcp6o+fVIShJxksNdCf4TxLxxJ5CjRyNGykgkFeR26MpDD2IrKNGc3PA7eSZZ3iRpUwVcjJBGcH5jUcHpk0GRn24vpILC4liJEiRkoQM+bIwMdcnbFGCU4bdCWKOReTorD6jPSjA5oAoAoAoDmVwoJJwAMknoBzNY2Mlb7K9oGvpbhlVkgiZY0DDBkLKr+JvuBpZMD0bJ54GVnqGWahgoHbbjV3JOllZMItU0cUtxzKs8byaEH4hFGXJPIMuNzReZkuPCeFx26aYxzOpmJ1M7YALsx3Zjgb1jCMHPG+FwXMfh3McciagcOMjVyGPfJx9ayZTwY1267AvYf94g1TWw+PO7wr65Hxp9Miola35k1EvuGcZdGou2WVsn1S/dFWVsgEbg8jVU01oz6HSnGcVKLymN+IuyxOVzkDO3P3x9M11oJOoskHi0pxtJyhvj546nlheRBF0MoAxtnH5+9b1KVRy1RFsbyxVBKnJJY/MicM9wXORG8ecqTy9uW9dJRopdUyJS/1GdWSxGUHs/IXig8xZwm4AKgbMAebeprnKolFRiybQ4e3UlOrFarGFsBttIxEzRf3eX1U7VhVte+sm1ThaUcUJOD8tfsxvHflGCSjHo4+Fv8AI1tKipLmpv5HClxGpQqdjdrHhLo/4H9RXuXqedQobBQDbiNz4cZbBOPTp8/bp9a7UIKcsMq+K3crWg6kUJ8RXVCWXmAHX5gZraj3amH6HHiUe3su0julzL1Hcb6gD6gGuMo4k0WdCp2lOM/FHVanY7sL+SznW6gx4ifEMf2ke2pD8wNjU21ruEuV7M81x3hUa9N1qa76+6N4vrp3ghvLfLYUStGrbSxMnmXfYsNmDc/Ljk1WfU8Ax6eNofsxjzItyToZeQXw2fWc74woHzYVl5TCR32g4Qt3AYmZk8yOGUAlWRw6nDAg4ZRsQRRmB3ZWqxRrGgwqAKo9AKdQL0AUAUAUBW+8HUbJ1AyrPEsvPaEyr4pOCNvD1Z9s0STeplHPYqcS/a50B8Ga61RNjAdFghj1L/LrjfB6gAjbFYWcYf5qYZZqyCuDskguxciSQAStP4Qxo8ZohEXO2o/wwRjO2TQFiFAIX9okyNG4DKwwQf3+YO4NYMkL2WufHtmgny8sP/d7gOM6m0DOejBkZT8m3rJgxPtJwX7DeS233B/EiyRnwmOw25aWDLj0AqsvKeHzHuvZm9UqToN6rVegwqCeqaT0Y1exi3PhITufhG9do1ajaXMV1XhtnFObpJ412WotAylQVxjG2NvpitZqSl3iTbVKU6SdL4RStCQFZBxNEGBVgCD0pGbg8o4XFvSrwcKiymNLZjG3hscqf7Nj/wAJ9x0qROKqR5479SrtalS0q+7VX3X8En+g+qKXeQrBscSxhgVPIjFbweJJke5pKpSlBrdDfh+8Kj+XH5bf0rrV0qlfw9c9govwa+mh1wz+xj/uL+wrFf8AqP1O/Cs+50s/2oc1xLE9UVsc5bGr9znE/EtprV8kwSHAY5zFJ5l26AeZcctqu6Muammj5XxKg6N1OD8c/UXtFdbK2IBVLW9KAg4P2eOZ4lxjY5UqCvUA9a6shF+rBgKYAUAUAUAUB4wzQAigAAbAdBQHtAFAFAQ/aLiTWwjlJTwRIqzattKOQusN00kgkHpmgGHFpPsswvA7G2df+8Kq61GFGifbzbBQpxnIxtsKwkZ3IbvV7JtewrcW+9zACygYHiIcFkJPsMj3rE4KUeVna2ualvUVSG6/MGN2lyJFyNuhHUHqDVLWpOnLDPp/D7+nd0lOHzXgxeuRPGM0EitmLTg/EjbDPqCOWalRqU5xxU38SjrWl1Qqudphp7xfj5Hni3B5Rxg+7k/sKJUPFmHW4q1pTivmQ/E+I3EbYYqu2RpGR+ual0aNCayjzvEuJ8Ut6nJUko5/tE7XtDIuNQDj8j+dbTs4PbQ5W3tJdU2u0xJfcsCulxHsdj16q3+dV+JUZ6/9nro1KHE7bMH/ACmdW07FDkZdcgj1I6/Ub1ipTXPpsza1u6jt5OazOGjXjjr8xeNwwBHIjIrnKPK8Mn0a0asFOOzOq1Ooy4UfKy9Vkcfrn9jUm4XeT8Uil4PJujUg/wDjKS/f9xayGI1/uiudX42TuHrFtBeQvXPBMFkXrv7/ANf3rJxlIundIhXiUgBOHsyWXkMrOFHsTgncfiNWdlns2vM8B7SY96Tx0+pqPB+FeDCInbxDqd2JGxZpC5wpJwAx2HsKmHn2SVDAUMhQBQBQBQBQBQBQBQBQHEsYYEMAQdiCMg/MGgGNhwlYo2hzrhI0rGwHlQjBTPVfnv7mgEeH2L27COMarbA0gsS0R9AWO8eOQ5ry3GMAZ33v9k4IYWvoMQz61UooGmYs3UdG5nV7GudWEZR7xOsLmvQrJ0Hq9MeJmNnxBXOk+VxzQ+vsetVVWg4arVHv7Hi1Ku+SfdmtGn4+Q8qOW+4UBD9p7fVFq6qf0P8AzxU2yniXKeY9qLZTt1VW8X+pVKtTwQ+4RfmJwc+U7MPauFekqkfMs+FcQlZ11LPde68i1XDaGVwfKSFb5H4T9CR9DVZTXNFwfTY9zdTVGrC5j8MsKXz2f1+x1bP5nTGNJBH91hn/AItVa1VmKl4nWxqYq1KH9ryvR/5yOa5Msxlwwby//eb9lqTcbx9Ck4QtK/8A7v8ARC9mPIvyrlU+JlhY6W8PQdRAf6/18q0JE2c3VyIxqYYGRn26E4/Kt6cHNuKIdzXjQhzy26vyNH7m+HBpbi7AJjCrbRMfvaTqmYb4wZNhj8I65q3ow5KeD55xa895uXLotEWzvC7UHh9sHRQ0sjiOMHlnclj7BQT+VbzkoxciLa28rirGlHdsyKftdxBx5ryXnnyaY/1VQcfM1WyvJ50Pb0fZi1Xxtv54OIO1F8hyt7cZ5eZg4/JwR9cVr75UOlT2Zs2u7lfMkeH94/EoSNTxXK9RInhtz5BkwBtyyOvWpML6L+JYKe69lqsdaMs+T3L32W70bW6dIZQ1tcNtocZUnH3ZBsfrjlUuM4zWYs83cWtW3ly1Y4f51L5mtjgFAFAFAFAFAFAFAFAFAYz3z8XEl1Fbg+W3UyyDH/iMPJv7JqP1qLdN8vKupfcBoc1aVaW0Fn59CwdluwVrccJgjuY8tIPtBcHS6vJ5gQw5YUgY5bbipKSSUfApqtV1KsqvVvJT+0Hdte2hLW5S5t1GfO6xyqANyS2lCBv15YqLVtIS1WjLux9obmhiM+9H7lHg41E3Itn00n+mahytKiPT0faK1qLqn6CPFOIRNFIurJxywRvn3FdKFCcKibInFOK2lxazhGWuNNOpUzVojwZ4KAuPC38W2APoV+o5H9jVRWXZ1sn0Hhs/fOGcj3Sx9NhSN94nP310N8+Y/XI+tJLSUPDU6UajU6Nd/wDJckvXp98j+oqPQDPhCeU+rSOf/dj+gqRcfGl5IpeDpqhUk+spP9hbhx1RofVQf0zWlXSciVw+fNaU34xQ9aDV5RnzbDoQTuD6cx8qUmlJJmbqPaUms4eN0RdnJ40RVsat0bHLPLNdakeyqZRCs63v9nKFTV6xfqfRXYGZX4daMoVR4KgqoIUMBhgAd9mBq2znU+cThyScX00Kp362rfZIZwCVgl1Pj8LIVBx18xX8651Ic8WiVYXPu9eNXw1+zMpt3JVSeZAJx7iqWpFKTSPqFpUnUpRnPdrIpWhJTT2Chk4liDDBGR/r8q2hNxeURbm1pXEHCospmk92HbeQyCyu2DHGLeU7Fsf+G5/F6HrVzQrKrHzPm/FOGTsamN4vZmrZrsVZ7QBQBQHEsoUFmIAHMk4A+ppnAKdxvvLsYY5TFMk8sYOIk1eZh93UFK/WsNo6RpTk8JN/JlObvrkHOyHv55P/AOVc+1j+NEz3CWmv/wCZfwO7Pvl1HzWZ65xIR/xIBzrR14rVkijwatWeIPX0kv1Q8/7X03zZzDY7h0bfG22R1xWFdU31M1OA3sNeXPoZhc3PiymW5bHjzoZzzCo8ihh8lQkfSo9OfaV14F5XtZWHCZRXxP4vmfTaAYGOXT5VYnijCu9u/kuOItaux+z26RsEBwGd11am9cch6Y9zmJcVeSOhfcBsIXdZuosqPT1Kb4WssOSLgALtk4BOSPniobnyJPds9VC3VzUnDanF4wtMvzFkgRBsqgD2ri6lST3JqtLWhD4UkhES6vgjyOjHCg/Lr+ldeXl+KRD7VVtaNDK8XhJ+nX7CM9rI3OOD5MC37AVvGtBdWR63D7qsv6dNeqb/AGHHDrTwk07ZJJOOW/QVyrVeeWUWPC7F2dHke7eXjb5CvhKBg4xnIztvnP71jmk3lHTsKNOCpyxjOVn1yEtyqgksuwzjIrNOlJyWVoZuLulTpyfMspeIlZrohXPMJk/PnW0+9VI1pm34enLflbfz1HXZzh91cRxpbWs8hCL5iPDjyo387YB9KlSs3Kbk31POUPaKnQt4Uowy0seRf+z/AHV3EmDfzIkfWCAbt7NIenQgc/pUmnRp09kU93xe5ucxnLC8EVHtlwiOz4ncQxIscTJFLGi8gNOlvl5w21Rr6OY5Lv2Uq4qTp+Kyav3QXBfhkefuyTqvsolbA96lx+Beh5m7/wDkT/8AZ/qV3vz4xlILFDvIwll9o05A/Nv+GtKtRRi2d+G2rubmNNer9Ci8C4FNfzi3gOjbVJLpyI0/+R6CodtQ53zyPWcd4r7tH3ei+9jV+C/kU7R9kZuE6RLpeBjhZ0BHmPSRd9JPryrpc27n3olfwXjdOilRqrCzv5+ZHA1WNNbnt4zUllPQ9obiVwCBqQkSIQ6Ecwy7j9a729RwmmVXGbRXNrKL3SyvVH0b2a4p9qtILjGDLEjkehI36nrmrlny8layAoAoCH7XyRLZXBuI2lhEba41GWZcbgbjf3ztzoDJOz8PF7iH+BBb+A+0M0+nxBERgBjE25ACjzDPKuFe2jVeZP7lhQuKlPr+ohedkOJkkvLChYglYYsgagcgEjA3B5deRqJOnTi33G2WlK7rSSzWx8v5I9uByxr/ABmLMSCCyhfi25D+b9/nUWp8WFHB6SxuuVOLqc/np+xGyDSMkgDqc8q1Sb0wWsq8Ix5pPCGvE/7GTbPkP7c/61vQWKiInFJRlZVGte6fRPAuO2r28JjnXQUAQyMVZgo05xJhjy59edXb1Z8uwzMuK8G8TivFyxzpigcbE7lMgfkp/wCmag3ccw5nphl3wa77CrhdWk/v/JUJ4tLEctz+9Vq1R9EpOLimjrgXBUv76Gzkd0R0kclMZyqkrzBGMjlVjYwTTkeQ9qbqalGjF6YyzRB3Lx/+uuvyT/KpfZQ6o80uI3S2mx2O56wQEvNdNt8TThce/lUD89q2UILZGkry4k8ub+rPG7o+HS+aOW5C8v4dxqGfmwbf605YeCNVd1/739WTvB+7rh1uuBbrKTjLz/xWOPdth9AKyklsaTqTn8Tb9WVXva4fZW1skUNpbpNcOFDLCisqLhnbIGRsAv1rnUqcsWSLG3de5jHz+xnLWpkIiUeaR0jUY28zhdx6aSc7VX2keepk97xyqqNhLHVY+p9NIoAAAwAMAe1Wp82OqAx7vwsCtxZ3I5MHgb2PxL+fm/SuFzHNNouOBVlSvYZ66ET2O7dPw6OSIwPPGza49LKuhj8SnPQnfPua5ULiPJiT2LDjHBa7uXOhHKl9mVi8uZp5nnl/iXM7BVUepOEjXoAPXltXJt3E+VbInUaEOD2rrVP6ktF/BvPYLs0LC1SMgGZhqmfAyznoSOig6R7CrBJJYR42rVnVm5zeW9Sfu7VJUZJFV0YEMrDIIPMEVk5mG9u+wcvD2ae2VpbMnzRjLNAOZb1K8/l1xUevbqotNy74VxmpaSUJ6w8PAq8MoYZUgj1FVE4yi8M+h29xTrQU6byjm6l0oTzOMAdS3QAdSTgVvRg5zSRH4jcwoW8pSfR/U+hOxHDGtbC1hcYdIlDgHOGIy36k1eN4PlWWyeoYCgCgPCM0BWl7CWiljEJYAx1MsM8kSlvxaVYDPy9q1cIvdGyk1sN17tuHn+0hab08aaSXHy1McZ6+uBWcYDnJrDZ7/wBmnC//AEUX/u/+VZNTmXuz4WVIFnGMgjILD/8Aahnma0RiXELM2bNbXPkdMqNYwJEyQHU8mBXHyqrrUZqfNFHueFcVoVLVUa0kmljXqXfuY4ZZxW1zcTLB5ZtInkwRoCB8Bm2GCTnT+HflVnGpJwWTx15ShTrSjTeVndHcF/4ovr7fTczqI9+cEQeJWB5jJLn1+Y5wL2UXT5Or3RZcJoc1VMz6C4LmTP3ZHUeyg4A2qNXik1jqj2nCq8qsZuXSTS+TJnsDOI+NWZx8ayp+cbYqZYvuM817VR/8iD8j6KqajypnnfcXNiiAkRPcRrOeQEZzjUeg1hd/lWlRtRbRItYQnWjGezepnfAorixPi2chh1BdSMpeN8nG4+fUH8qgwuZR+M9RdcFtqv8ARePuiyT9v+JuFRVtIm6vh2JBBwQh5bj33xUiVxFalcuBVOZpzWn1/PmVS4hnlZ55ZTNOQq+JIBgKc+VQPKF3J9OZqvqXKm+9sXlpw+naRfZvMn18PkHBBPbyxTlmnMMiymFV0l8BhsFGSQGJx8+dSLSrBzxFEXitrXnbZnUy15YR9BcI4jHcwxzRHKSKrqfYjO/od+VWL3weOHE8ulSxBOByUFj9ANzQFC7x72C5tHgkiu1c+eJxaSOFkX4T5V65x8iaw1k2hJwfMtzJLW1uXwPsV3rOBp8BsEn3IwBn1qtlZS5tNj3NL2ot+y76fMat3c9gmt3F1d48bTiOPn4OdmOrqxGxxsKnUqSpxwjyvEuIzvavO9EtkaNXUrgoBpdcOWTOTIMjHlldemNgGx+lAZl/2G26uzR3dxGCTgAKcAnlnG9YlGMt0dqNxVovNOTXoTfZvuqtbWVZpHkuZEOYzLjCH1CjYnPU0jGMV3UZr3Nau12sm8eJfaycAoAoAoAoAoAoBK5uFjRndgqqCWYnAAHMk0M4M64n3sxhitvbvKAdndvDU+uBgt8sjf2qPO6px0Li04Fd3C5sYXmVDjPb69nbOYIkz5QIVkIHVdUuQfmFFcHeZ+FFpH2YjT1rVVj6EDHxeBmUzv8AaGUnCSNrCkrjKxDyKQRnIHWubqXMtUdZWnDKfdjJN+Wr38DrjHaOa52RGQbYZvKq4C4IQemnbljNcoU1CXPUll+B3o060k6dtDCenNLw8uoytLcIgUZOOp6nqfzrnUqOcssv7K1ja0Y0103fi+rPOG8V+z8QgmUBzbiSRlyfwkAZUMQSSBy6jOBvVhZR5Yts8f7T1oVK8Yxey1N84d2iuZkhYcPmHiIrMzSxKqalBx8Zcjf8IPtUvqeXJbjHB4rpPDmBeM/EmohW/vAEZwQD8xWdDJmXbLu9tLaJrqa5njhiXAhgOgEk+VV1FsFmIH+VavlW6OsalXOIyf1GPZzgUdhatLOSJCVMhyWcnUuiNfVvOF2Oc5xnmIU32zcY9C2hNUI5fXd7/noe2l3IbtoJLRocQCZdThm8PxCUD6RiPqNPT8q41bSUI5Wvidre+7bKen+dDji3Fmt5mCwERQpE1xMCQ8TO7aCF6qNPMZxk49D3Vs0k1o0aVL7FTkm8xJ/s7xU8OncSY/2fcylo3QeW3lY7q3pG5wQRtk9CTUunNyWpV3NBQeY7Gn1uRAoAoAoAoAoAoAoAoAoAoAoAoAoAoAoBrxOxSeGSGQZSRGRh7MMH60GWYt2g7vLy2b+AjXUOPiXSJBvjBQnzbY3HP023g1bPLzFnrOH+0rpxVOvHKXVFRvE8J/DljdJM/A8bas56DG/0qP7vXWyLhcV4XNJuS+aZJ2XZ27kA8KznOTj+z8MZ9y+kD5mtlaVpfF+pznx3h9BPs1n0X84Jvh/dvxGUjWkMCnmXk1sN/wAKDBPUeau0bGP/ACZW1faqb/p0183+xa+Gd0kAwbmeWb+VP4SZ/wAOWPT73Su8LenDZFNdcavLjSUsLy0LzbcFt41CpBEqryAQbfpXcrJSlJ5bH+KGoUBTu8Xhk832WSGIzpBOJJYAwUyKFOMavKcNg4NYaybQfK8jDs5w+e6uY5ri3e3t7dS0ccunXJO2VLsqk4CIBpz1JO/TWnT5Fg6V6vaPJzxaaG24zJJcSJCs1nGsbyHSpKSnWmo4GcFTjOazJJxaYpSwtN/+zzstJBdX9+qstzEbe1jd8qyMwMuVyuAdiD5RgHPKsrb88DFZ5aY5i7FTrAbP7RE1ppKAtETMIj9zXqCEgYw+nIwNts1kx2rRdoIgiqo5KAB8gMCjOecilAFAFAFAFAFAFAFAFAFAFAFAFAFAFAFAFAeUB7QBQBQBQBQBQBQBQDTiPDYZ10TRJKv4XUMP1+QoDqwsI4ECQxpGg5KihQPoKZyBzQBQBQBQBQBQBQBQBQBQB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224" name="AutoShape 8" descr="data:image/jpeg;base64,/9j/4AAQSkZJRgABAQAAAQABAAD/2wCEAAkGBxQSEhUUExQVFRUXFxgYGBcYFiEYHRoZHhkcHxwaHhocHyggHCElGxgYITIhJSkrMi4uHB8zODMsNygtLisBCgoKDg0OGxAQGzQmICQsNCwsLCwsLCwsLCwsLCwsLCwsLCwsLCwsLCwsLCwsLCwsLCwsLCwsLCwsLCwsLCwsLP/AABEIANUA7AMBEQACEQEDEQH/xAAcAAABBQEBAQAAAAAAAAAAAAAAAwQFBgcCAQj/xABGEAACAQMCAwYDBgMFBQcFAAABAgMABBESIQUxQQYHEyJRYTJxgRRCUpGhsSNiwTNygtHwFZKy4fEXJENTVKLSJXOTwtP/xAAbAQEAAgMBAQAAAAAAAAAAAAAABAUBAgMGB//EADkRAAIBAwIDBQcDAwQCAwAAAAABAgMEESExBRJBEyJRYXEGFDKBkaHwscHRM1LhFSNC8SRyNGKi/9oADAMBAAIRAxEAPwDcKAKAKAKAKAKAKA8NARXGO0tpa4FxcRxE8lZvMf8ACN+o6VhvG5mKcnhLLH1leRzRrJEwdHGVZTkEVkw1jRlL4n3r2UMzxaZpChKlkVNJIOGALOpOCCOXStXUityRTta1TWK+6X6sl+ynbi04gSsLssgBJikGl8A4zgEgj5E1lPKyjlOEoPEtyxSSBQSSABzJOAPrWTQZcM41b3BYQTxSlcavDkD4zyzg7UBIUAUAUAUAUAUAUAUAUAUAUAUAUAUAUAUAUAUAUAUAUAUAUBG9ozP9lm+ygG48NvCB/Hjbntn51gHzpPA6TSLNq+0qwExc5fURndt9scsbY5VU3Pac3e2PonBI2UqP+ystb+JoXdV2rjt1a0uHWNNTPC7HSPMSWjydgdRyPXOKm2tXnjh7o81x7hsres6i+GX2ZnLKrl28rK0srKeeQZGII+mKhXU32mjPT8EtoOxh2kU866ou/c0I1v5QdIY248PbfAfz4/Nc/SpdnJyg8nnfaagqVxHlWE1oNO3fbJ76R4YzptY3KYGCJip+Mn8OeS+2T6DS6r8vdid+AcIjWXb1Vp0XiQPZ/iTWt5bSRAl2lVNC7eIrbMuBzwDke4FaWUpyl5E32lo20KCaSUs6YPpIVZHhz2hgM1gyFZAVhgKAKyAoAoAoAoAoAoAoAoAoAoAoAoAoCL452gt7NQ1xKsec6QT5mx0VRu30rDklubwhKbxFZZW171LHUQROFHJzCSp+QBL/AJqK5dvTfUny4ReRjzOm8Fl4J2gt7xS1vMkoHPSdx8wdx1/KuqZXNNPDJI1kwYp3wSo/EYVjwXSBvGwN9yCgY+uAfpUS8a7M9F7M8/vba2xqUy6sy64OynntzHPHtVdTqKEsns7ygrmHZt6dfM9CYGByG1aN5eWTKcIwgox2R4V3B3yM4IJBGdjuN9xtWY1JR2ZxuLKjcLFWOT1VAAAGAOQrDll5Z2p0o04qMVhI0zuZ4JEVmu2w0vieEuQP4aqAdvQsXzn2FXFquWksdT5rx2rKpeyz00RqVdyoG1+JdP8ABKBv5wSPyUg/660BBC/e5LW7M1peRgSAKwdWXOA65A8SMkFSCAQc8tjWGZJLs/xFpoyJABNG5jmUZwJAAds9CrI49mFarOxglK3AVjACsgKAKAKAKAKAKAKAKAKA8zvigPaAbcQvUhjaWQ4VBk4GT8gOpJ2AHMkCgIrtZ2lSytTMy+dsLHGTgtIRkIcZxjBJPoDWk5cqydqFGVaooR3ZhHEuIS3MrTTvrkb8lH4UH3V/frVPWrSqM+k8N4VSs6eizLqxvXEtcBBLJFIs1vIYpl5MOvsw6jpUmhcOm9dil4pwaldxzHSS2f8AJog72s2LalVb8ERrFk4YtsJR6qNz7bD3q07SLjzHgJWdWFfsJLvZwVDg3DWlc6iZJHYNI58zMX2JPsCcbcvrVPVlKrLQ9vSpUuHUOVb9fNos7dlmKK3QhMsMbasoeW3Pffn9Kz7rUS5iHHiy5mvX+Sm38GhmB+6cflkfTBU7Vzw1oz01vU54KXiMVnBYqNyvP0HsT61s6Ukss0je0p1HTi843fRfMTN9FnHiJn+8P86z2FT+1mj4nZ5x2sc+qLF2N7UNw64187eUqJxn4RyEqjPMZGfUfKptrWx3JHmvaDhqkveqWvj/ACa92+42Lbh88ol8NzGVhbqZGHk0jqc71ObweQjHmeDLeA94d9bMvjSfaYi6hxIBrUHAJVlwNj0IqJSueeXKz0PEeAStqCqwefHPQ2Hj3CjMI3jYJPC2uJjyzjDK2NyrKSD9D0qYjzpKKuM7czk/t+wFDB1QBQBQBQBQBQBQBQBQBQBQBQBQDO54iiSxREnXLq0gDOyjLMfQDIGfVhQEPxaUy8QtYASUjSS5kA5ZBVYg3+JmYDnlM9DQz0My71OK+PxAxj4bVQnt4jgM5+i6B+dV95UaXL4nrPZe1jKcqz6aIqdV2qPcBQyFDBG3qATwNtzK5+m39al0ZN0pI87xOlGN9QqeLwXXs3faHwRsQenPBDDbrtqG2+/5QXlPJ24jb88H+eRerjja+CY10gefB2AyB4gPX25++ehqS68uVR6Y8NmeYhZSVVS16Z9NjMe09zgu68sMQAf8SjltjV69K52/eks+J6iMpUbOUlul/j9itcLtPEiRpDnmdPIHJ5tj4j86m16zjPliV/COHq4t41Kzyt+Xo/N+I8/2fF/5af7oqL7xU/uLr/SbPGOyX0EZOEochS6A8wrbH6HIrpG7kt1kh1eA0ZZVOTjnonp9CQnkkk8MTTSSiNQsaufKgHLCgAZxtnnWal3Oaxsa2Xs9bW1RVNW1tkSFwgmiSTxNGoNIY11MFG+wO2SQBv0zW9rFJ88jjx+vUdP3ajFty3x0RcW7xb37S86MNDbLbPgoq9PMo1BjjJOeprq7xKeFsVlP2ZlK35pPE/A1rspx1L61juE21Ahl6q42Zfof6VPTzqeUnFxk4y3RL0NQoAoAoAoAoAoAoAoAoAoAoAoCEuSP9ow8s/ZbjH/5bflToBKJUTich5PLax4znzeHI+cdPL4i5/vCsdTJlnerwGW2vJLpI3kt5wHcoCxjkAw2roFIAP0PpUe4odpqty84NxeNk3Ga7r/UqFvOrjKkEft7H0qrnTlB4ke+tbylcw56UsoVrUlBWDIx4xbl48r8SEOvzFd7aajPD2ZS8ctpVrfmh8UHzL5DqwvNaBx1G498YP8AWtKtPkk0yVY3MLuhGa+fkx8Lw6cb/wChp/auKgjs6Cbz+eI3d88963i8PKOvZxw1gY2S6GaPp8S/IncfQ12rPmip/Uq+HxdvWnbdPij6PdfJjyoxcBWTIUMHlDXCzk9rKWXhGJyUVl9DXu5O1ZOHF25TTyyp/cOlQfqUJ26EVe01iKTPk17UVS4nOOzbL/W5GCgCgCgCgCgCgCgCgCgCgCgCgE3t1LK5UFlzpbG4zzwffAoBnf8ADBJLDKGKvEWwQAcqwAZDkbA4U5G+1BkoPbrt9Ilw1rZlUMWPHmZQ2knGI0ByC2OZIwKjV6/ZotOGcNneT8luZJxeFg7TxFjISWk1EHxDnLHAGAfkKiRr9q+WoemqcKqWMO2tW8rdeKHtqyyoHXkcfMZ2I+hHOo04uEuVl5a3ka9ONRdf2DTWhN5jysGdyPksmRi0JAycsh5MfUehqXGtGa5ai+ZQ1uH17ebq2TxnVxezOG4vp/tIpEPsMj6Gs+65+CSNP9ddLS4pSi/JZX1HlrdpIMowP7j5io86coPEkW1pfULqPNTfy6/QTlH8ZD6q4/Y1vH+jL1IlZY4hTa6xa/cd1wLdBWDIVkw9hkvEUUESMAykqc8zjrj3qS7eUnmC0ZSUuL0acXGvLEotr1x1+ZauxnYufiTK7q0VlzLHytMPROoH83zqbQtVDvS3PM8W4/O4zSo6Q8erNj41xSDhlpqIVEjULHGuxY/dRR1J/wCdSmzzkYtvCMgftrxJXLm5IcnJi0q0a5wdGNOdhsTnOc1XO8al5HsKHs3Cpbczfff0Nm7LcYF5axT4ALr51ByFcbMv0YHnVimmso8lWpSpVHTlunglqycwoAoAoAoAoAoAoAoAoAoAoDw0B82cesZLW9uIZ862leVXIwJVY51L8uW3Kq69pyymtj2nszd0lB0XpLOfU54Jw2a9uPAtwvlAMsr50RLnrjmx6L1+hI0o265eeo8Ik8W446E+xorL6itpwUW99LZiUTJoEkUgGAxZQTsCcAPtuTyHrWbrlnFThrgruE3VaipwmsZfN98PA5ubEgZxjl6HmOW3XKnb588VXRnrys9PSuMywRbCupYReUeVg2CmTDinoxjeWQz4ieWQb5HX2IqRTrP4J7FNe8Nim7ih3ZrXTZ+TQlY3Amk1jksYH+JtyPpjFb1YdlT5fFkWwuffrtVukIL6vdfIkmOOdREm9j0M6kYLMng9rBuFARTWEck8mtc7IeZHMH0PtU1VpwpRcWeYfDre54hVjVjnRPdr9CV4dNNbHNtcTQnGBpcsMemlsjFaq8mnrqb1/Zm1kn2bcfnn9QfjUxmSS5ZpZh8E7MSBvsAvwIcZGw3rpUqupHMPmQrTh1Kyq8lxHOdpdP8ADOkV5HWONTJI2yIObH68h7nlUejQdR4WxfX1/SsqTk9+i8T6F7LcK+y2sMJxqRBqxyLndyPbUTVzFcqwfM7is61WVSW7eSWrJxCgCgCgCgCgCgCgCgCgCgCgCgMZ71bqKa+MM6Fkgg/h4JUiWXcSalIPlCjY7EnlUW5ruCwkXvBuGe9NyzjlaKZDeC3jZY2MSMQz+c+YjqSeZ/5+tVzlUqvB6+NlZ2ceeePVjvsor/7TjJR9Rt5yNaMuohSdiQM/MVJVOUaDUkea4pd29a7h2T0Sw8epaePxaRspCkt167SLsdxuzeU8sbbLvVST59dyysJ8z310/h/t+Mpt0nmPvv8Anv8A1rtHY9NRl3RGsncKYMDW+utA2Gpzsq9Sf8q7UaXM8vYrOI3qoQ5YrM5aJfnQ84ZZ+EmNtR3bHr/ras16naS8jXhNl7pR5ZfE9X6nHEJPPCvRnJP0G37/AKVtRS5Js48Tqv3i3p9JS1+Q9JxzqPjOC5lNRTb2QA53rGMPAjJSWVsM7DLTTEchpX/dBz+9Sai5aUU/Uo7KfaX1eotliPzRJ3FqyfECPpj96jJ52LinWhP4WNpYwwIIyDWYycXlGK9CFaDhLZmn9y09qUkjESrdxY1OTqeSMjyuCdwOYKrsDv1q7pSjKOUfMOJUatGu6dRt42b8DUBXQgHtAFAFAFAFAFAFAFAFAFAFAFAFAZx3n9i5bl1urUa5VTQ8RbT4iAkgqTsGBPLrmuNaiqqwWXDOJTsqnMtV1RHd3nd22v7TxCIBlyIrdtLhf52xkFvQVmjSVJYQ4nxKd7U5nouiOuP3hfjchUArZ2gVRnSPEk8xXPLdARg7bGuV1zODSeuTWwoqbefQhePXJxp5kEjb+UbfPyYGOYwBvg1RYzUbkz2NhSSfMvzP+SsT8/2/f9iPnXZF9TxgRrOx1Y1ubwKdKjXIeSj9yegrtTotrmloisvOIqlLsqS5pvov38DxYPCUyyeaRsDOOvSNfSuq/wB18kdIohKKtIu4rd6rLT67JeQvbwFVLSHzHLN6KB935AdetcpyUmoxJlpzUabq15avV66JeHyE7+3ZgrKMsh1L77bj8jWaM1FuL6mOI0XVhGrS1lB8y8/+0KwyBlBHI/mPUH3rnKLgyZRrQuaXMtn+YY1tJdJMTc13U/iTpj3HKu04c2Jr5ldaV3QcrWpvHPK/Ff4JTsHIoCtIAdTl2z1DHDc/5T9cY60uf6uOiK6yhOVg5r4ptt+vT8+Za+2MkZHlxvpI/u/CTjruoOemajykpPMUdeERqqS5vMppNYZ6ZCEvEprR1ubeQxyL5SwUNlGIyMHbGQKmWdRp8p5f2ks4zpxrPo8P0ZofBe2PFTuJLS6z9x18Fs7jSCu2c4ODzztUulcwmtXh+B5684LUoap5XoWrsp3hLdTfZp4Wtrg50ITrWQAZJSQDTnmcZ5etSIyUtmVVa2q0l31gu9ZOIUAUAUAUAUAUAUAUAUAUAUA34heJDG8srBI0UszHkAOZrEnhBLJR5u2Mxtp7xjHbwIjtFGU1zSAYCOTqCx6mI8pU8xnFY5kdnRlHdGd8Iv5BGZpG1TXDeLKwA5kkac9Bo04HLc8sb011Wc593oev4Zw7kpLm33+u30Er68Lc+fX3I8vP+7+XvuTHUdcl9b0FHbb8/cjHbqdsV0Sy8Imtxpxy3oM7eR5m8nlj5a8eY7/dHoPWpDjGmu9qyn96rXkv9ru0/wC7q/Tw9Sb4JwMEjSMZK5J5nLFTlifX9jXNynV0yY/2bOL5Fr47vbJJP2eLz2yYJVROznBADArGuSCdwQxxzXzZzjNSFTUac0nqVNe7c68ZvZLO/XTH6vHiOrnhnjSPb28JuJ9I1oGCJGrKQTI+SFJO4QZz7Ut7JrVs4XXGOSDp4zn+f4Gdx2G4naxnxII7lVGcwSFnC7jGhlBc4xyGdq71LOMsyT1OFl7QVKWIVFmP3S/fBXEg1KZIjvnSwIwNQHJgd1bY/wDOoklKPdqI9LQq06yda1er6dH6roJ3VqJBg5BHIjmp9q506jg9NibeWULqniWkujXQb8EkKAxMfNHn5FTyNdblZfOtmV/Bn2cZWlT4oP6royTedj8RLe5OT+vyqKXkaUY7LAnTlZnnj4jXii5hkH8px8+n64rtbf1UV/GOV2NXP9rHEE7IxjbXHKgAdGBVht1B39K2rUpRll7HDht/b3dNQTzJLVMeWBZ7m2GWZzcRaTzOfEBJH+EHNbWifaYWxw9oFShZNNLyPpM1bHzs5DjOMjPpnegOqAKAKAKAKAKAKAKAKAKAonfNK68OwvwtPCsp9Iy2/wCbBR9a0qfAyXYY95p823Ms/UxXjN5JMYoGYlS2tgTzCjbP7D0FVlv3ISnk9nxG3pzuaVvBLV5eF0Q/luM5+ZwOWM/9Bt8qi+p6CFFREmbPPnT0N/h9BgyeOeeYlPIfeYc8/wAo/WpWeyX/ANmUrX+oVG2/9qPT+5+fkSlmSX0oowp8zZwo2yoBA5+45Acq4TjiPNLqbyu06nZ0l3Vv/CNC4bw98eTB+MAbcyoddjyyQMrjfGfu4Otusp4KC7uIN9781w9fImeOv9khln5sFDIuvQHkEilBgAZy8gXOdwcHrVha04JuOM/fUpalfK9DLu8biV1wzwbKKR4ndBcXNwh0vcTuWLkyLhtKtkAfnyFT8LZdCA3k0buO7Q3F5Yv9oYyGKTw1kbOpl0g+Zj8RGcZ58s5O9MGo370OxhOq/tF/jKMzxDlMg+9j8agZzzOPUDPOrSVSOCdY3s7WopR26rxMxjcOgdDkEZH+vrVLOLhLDPpltcwr01OGzIvi9tusoLKVIBK89JP9Cak21TeDKfjNp3oXMG4tNJtb4Op7KZtvHIHsgB/Q0jVpR/4G1Xh9/WWHcYXksP7CC8CHWWQn51s7zwijivZvTMq0si/DYhDPELp2ez8RTKd9QUHltvjOOVd7epTnJPGGVPFba9tKDp87lTfXqj6J7Vdk7biMal/K4w0c6YDD6/eUg/CdqlSipLDPN0qs6U1ODwyO7H93cVlIJnla4mAIVyoRVB56UGcHG2ck8/WtadKNNd1Ei74hcXeO1lnBdq6EMr1r2MtI7w3qIyzEHJ1tpJPUqTjOB8vagLDQBQBQBQBQBQBQBQBQBQDLjXDI7qCSCUEpIpVsHBwfQ9DQymfPHaTgH2K/eEyCXRGpVsYIV2JAbfBbCjcetV11FQhhdWez9n687mu51d4xwvTP+BtUA9iMr6QsREp3YZY/hTr9TyqRRjyx7SXyKTiVWdWpGzpPWWsn4R/ySfBuzk99ILW1wgUKZZSdo4ySOXMsd9h6HlzEq2pc7c5lNxy+VpBWdDTTUle3PZ3h3B0hjdry4ncEjTMIgq5wW+Fhz5Lg5xuRU1xi1jB5SNeomnzNfMs3cr2h+1rJDJlniKsjMoy0OCi5PUqRv/1rkqEYyykdqtw6i1/71LL3k3iRHhwlGY2v4Q3sQGKHORsH0k+wrpGPeyiLnRln4twG2ugBcQRTYzjxEDFc4zpJGVzgcvQVstDUc2VlHCgSJFjReSooVR8gNhWcgXYVqwfO3a7gv2DiM0CjEMo8eEdBqyHUHlsw5emPXNQrynpzI9Z7NXjU3Qb0eq/ciZEDAg8iMGq9PDyj2delGrTcJbM5t1IUBuYGPy60qNOTwc7OFSFGMam6/EKVoSjmRAwIIyCMGsxk4vKOVejGrBwktGbT2HuftXB1jwCyRPbkA4yUBQdcjI0n61fRfNFM+T3NHsa0qfg8Fg4bxdDaxTF8qyoC2D8RIU5AG3nyD6VsR8EtQDLiyzmM/ZmjWXoZVLKfY6SCPn+lNQVLgvbuUtOl5aGBoG/iskiuETTq8VlJD+HgHzqCNj6VnALwjAgEEEEZBG+RWAdUAUAUAUAUAUBxLKqgsxCqBkknAA9STyoCs3Xb21Eghh8W6lKlglvGZBjOBl9kAJ2yTj1xQzgsFhcNIgZ42iJ+4xBYfPSSP1oYMT72YdHFs6SBLbxkHoSjMDj5DTUK9j3MnqPZaso3EoPqv0KvVYlqe6nLlWRlwtdQaQ83J/3QcL+lSa+jUPApuFJzhO6ku9Jv6LY2juQg/wDpxlIAaWeVifUK2kflpIq1hHlgkj5/eVpVa8py3bJztf2GtOJaTcoxZAQro5UgEgkeh5dQeZ5VnYjFH7vZrccYmhs0K21vb+EhyW1kTks+o7sPEZwNyNtsVtH4Wzqs8rRZe9fh8U0Nr46kxreQh8MV0rJmPWWG4Cl1PTljrWi3Ronuh52M7QszyWN0cXlts2cDx4+SzoPRhgkDkT0rYw0W3NDAGgMX77pg19ZoCuqOKV39QrYAz7EqfyNRrj4GXXAl/wCXF9I5b9ClZqpeh9KTT1CsGQrACgLv3OcdENzNaOwCzfxosnGZMBXUdMkAH6delzaT56aXgfNvaC0dG7cuktfn1L3aQBZLiwmU+HOJZYmBIDRyH+JHknZlZmO33TyGN5BSMnuEpMqlZyrMpIDr99ejMuAFboQNtsjGcAYEuJ8dgt3VZ38LUMq7ghCc406/h1b/AA5zjesdQJcR4Fa3ZjkliSQrur+oP3SVPmQ/hOQdtq2TaBLAYrAPaAKAKAKAKAKArnbLgMl2IQjRFY5C7xSgtHL5GVQwU7gM2rB2OBWMPOQP+B8HEAZmbxJpMGSTGkEgYCquToQdFBPuSSSSWDOSUrJgynv24GxjhvowWNudMgH/AJTczj2PX39q0qQUotEqzuXb141V0ZmmoMmRuCNvyqlS5Z4fifT51FWtnKHWOn0G3BpAYUx0GD8xtXS4WKjZC4NUjOxgl0WH6ovXdj26hsIXtp0k0eIzpLGpf4j5kdRuCp6jOf3s6dVOKzueIveH1I1ZOmsxzuv0foOu13eY17mz4erorAia4kGgrHg6woPw+X7x5DO3UbOaRHt7GpUnhrCW78P8nfdk6KZ50BVXxFADufBhUBWxt8RyxB/Xc1GrVXzKK8dyU7fMM40z9tvvuXztDb/bLSe3LKrOp0Pnk4YFDj2bQQc7+1bUavO8N7EB08PQr8vDxxazhmYm24jbEr4qjzRTxkB1IHNGPm077MD85PN1RzcGngiI+9O7sZPs/FLMswJUTwnCyY2BCthTnnkMOfwjlWcmzoz3xuSHEu9n+G32ezn1Y8rz4iiGR8ROSxA9AN/Uc61WqOsLKrJ7aeZlt3cNcSySyN4kkjAyzAYVsbCOMfgAx5uowPWodeqonqOE8Oy8R+HeT/u8l5Lqdmq5t5PYpYQVg2Ebi6RMa2AzXSFOU/hRDur6hbNdpLGRSNwwBUgg8iK1lFxeGdqVaFWKnB5T6idzETgqxR0IZHGxVhyIrpQqulLJB4pw+N5RcXutmbD2I7QJxe28OfyXcDAsVIVlcAgTR/Q49NyORxVympLKPmValKlN05rDReeHJII1EzK8gzqZV0g7nB0knG2MjPPNbHIOJWEc8TRSqHRwQykZzWAZ52RuG4e/2TzFEuEtnG+AZF1QXCZJ0hguh15FzqGNwctmTTKGAoAoAoAoAoAoAoAoAoBvdRJMjxuA6sCjrnoRgg/Q0B869qOz78LuTA+TbuS1vIRtgknwyc81zioN1Qb70dz1fs/xVU37vVenR+HkVywt2SWRVyBnIzuCDy8ufpmtKs4yppsl2FtXo3dSnTeFnOuqafl+5JPbKTkjfrgkZ+eOdRVVnFHoKljRqNyktXvh4z6+Jw0ZwY4xoQ5Dkbagw3UY55GxP0rrCo1328voV9Wz7T/xqcOWC+J439P5Ji27QiIqsUbSsNtMYGANIUKWO23oAcfU1qqUn35PHqQ7ipBPsqMXLHhssP6Fr4d2xaRC0qCBdD7tOrZzoOnBUYyM8zht87nNbRUVJ8j1Kz3CcNascbfv/j0Hd123t8nEsQz4nmVzjLaTuVG3LYncb43AFbN1ubDOcLSHKm5eHVdCK41xZJldZAJFLFgG8w8yqVOT5ea8uuN8YFR6dWpBYz+fn+S2t+HRlFaLDXlrh/n10yU+5sbfOUhQZJONPLkev1oq9bGJMsqHCLaLzKC+h6T+XQVz16lvGKjseVg6BQHBiGc43xj6b/51vzySwiLK1pSqOo1ltYGccfhSgDZJM7dA49PmK7uXa09d0VUKasbtRjpCp08JLw9R/UYvRNJJYZUuLZ/Dnj5How/Cw6g+9Sra4dN4ex5/jXBo3a7SnpNfc3Pu97aJxGHzYS5jGJos7g7eYD8JJ+n5Ztcp6o+fVIShJxksNdCf4TxLxxJ5CjRyNGykgkFeR26MpDD2IrKNGc3PA7eSZZ3iRpUwVcjJBGcH5jUcHpk0GRn24vpILC4liJEiRkoQM+bIwMdcnbFGCU4bdCWKOReTorD6jPSjA5oAoAoAoDmVwoJJwAMknoBzNY2Mlb7K9oGvpbhlVkgiZY0DDBkLKr+JvuBpZMD0bJ54GVnqGWahgoHbbjV3JOllZMItU0cUtxzKs8byaEH4hFGXJPIMuNzReZkuPCeFx26aYxzOpmJ1M7YALsx3Zjgb1jCMHPG+FwXMfh3McciagcOMjVyGPfJx9ayZTwY1267AvYf94g1TWw+PO7wr65Hxp9Miola35k1EvuGcZdGou2WVsn1S/dFWVsgEbg8jVU01oz6HSnGcVKLymN+IuyxOVzkDO3P3x9M11oJOoskHi0pxtJyhvj546nlheRBF0MoAxtnH5+9b1KVRy1RFsbyxVBKnJJY/MicM9wXORG8ecqTy9uW9dJRopdUyJS/1GdWSxGUHs/IXig8xZwm4AKgbMAebeprnKolFRiybQ4e3UlOrFarGFsBttIxEzRf3eX1U7VhVte+sm1ThaUcUJOD8tfsxvHflGCSjHo4+Fv8AI1tKipLmpv5HClxGpQqdjdrHhLo/4H9RXuXqedQobBQDbiNz4cZbBOPTp8/bp9a7UIKcsMq+K3crWg6kUJ8RXVCWXmAHX5gZraj3amH6HHiUe3su0julzL1Hcb6gD6gGuMo4k0WdCp2lOM/FHVanY7sL+SznW6gx4ifEMf2ke2pD8wNjU21ruEuV7M81x3hUa9N1qa76+6N4vrp3ghvLfLYUStGrbSxMnmXfYsNmDc/Ljk1WfU8Ax6eNofsxjzItyToZeQXw2fWc74woHzYVl5TCR32g4Qt3AYmZk8yOGUAlWRw6nDAg4ZRsQRRmB3ZWqxRrGgwqAKo9AKdQL0AUAUAUBW+8HUbJ1AyrPEsvPaEyr4pOCNvD1Z9s0STeplHPYqcS/a50B8Ga61RNjAdFghj1L/LrjfB6gAjbFYWcYf5qYZZqyCuDskguxciSQAStP4Qxo8ZohEXO2o/wwRjO2TQFiFAIX9okyNG4DKwwQf3+YO4NYMkL2WufHtmgny8sP/d7gOM6m0DOejBkZT8m3rJgxPtJwX7DeS233B/EiyRnwmOw25aWDLj0AqsvKeHzHuvZm9UqToN6rVegwqCeqaT0Y1exi3PhITufhG9do1ajaXMV1XhtnFObpJ412WotAylQVxjG2NvpitZqSl3iTbVKU6SdL4RStCQFZBxNEGBVgCD0pGbg8o4XFvSrwcKiymNLZjG3hscqf7Nj/wAJ9x0qROKqR5479SrtalS0q+7VX3X8En+g+qKXeQrBscSxhgVPIjFbweJJke5pKpSlBrdDfh+8Kj+XH5bf0rrV0qlfw9c9govwa+mh1wz+xj/uL+wrFf8AqP1O/Cs+50s/2oc1xLE9UVsc5bGr9znE/EtprV8kwSHAY5zFJ5l26AeZcctqu6Muammj5XxKg6N1OD8c/UXtFdbK2IBVLW9KAg4P2eOZ4lxjY5UqCvUA9a6shF+rBgKYAUAUAUAUB4wzQAigAAbAdBQHtAFAFAQ/aLiTWwjlJTwRIqzattKOQusN00kgkHpmgGHFpPsswvA7G2df+8Kq61GFGifbzbBQpxnIxtsKwkZ3IbvV7JtewrcW+9zACygYHiIcFkJPsMj3rE4KUeVna2ualvUVSG6/MGN2lyJFyNuhHUHqDVLWpOnLDPp/D7+nd0lOHzXgxeuRPGM0EitmLTg/EjbDPqCOWalRqU5xxU38SjrWl1Qqudphp7xfj5Hni3B5Rxg+7k/sKJUPFmHW4q1pTivmQ/E+I3EbYYqu2RpGR+ual0aNCayjzvEuJ8Ut6nJUko5/tE7XtDIuNQDj8j+dbTs4PbQ5W3tJdU2u0xJfcsCulxHsdj16q3+dV+JUZ6/9nro1KHE7bMH/ACmdW07FDkZdcgj1I6/Ub1ipTXPpsza1u6jt5OazOGjXjjr8xeNwwBHIjIrnKPK8Mn0a0asFOOzOq1Ooy4UfKy9Vkcfrn9jUm4XeT8Uil4PJujUg/wDjKS/f9xayGI1/uiudX42TuHrFtBeQvXPBMFkXrv7/ANf3rJxlIundIhXiUgBOHsyWXkMrOFHsTgncfiNWdlns2vM8B7SY96Tx0+pqPB+FeDCInbxDqd2JGxZpC5wpJwAx2HsKmHn2SVDAUMhQBQBQBQBQBQBQBQBQHEsYYEMAQdiCMg/MGgGNhwlYo2hzrhI0rGwHlQjBTPVfnv7mgEeH2L27COMarbA0gsS0R9AWO8eOQ5ry3GMAZ33v9k4IYWvoMQz61UooGmYs3UdG5nV7GudWEZR7xOsLmvQrJ0Hq9MeJmNnxBXOk+VxzQ+vsetVVWg4arVHv7Hi1Ku+SfdmtGn4+Q8qOW+4UBD9p7fVFq6qf0P8AzxU2yniXKeY9qLZTt1VW8X+pVKtTwQ+4RfmJwc+U7MPauFekqkfMs+FcQlZ11LPde68i1XDaGVwfKSFb5H4T9CR9DVZTXNFwfTY9zdTVGrC5j8MsKXz2f1+x1bP5nTGNJBH91hn/AItVa1VmKl4nWxqYq1KH9ryvR/5yOa5Msxlwwby//eb9lqTcbx9Ck4QtK/8A7v8ARC9mPIvyrlU+JlhY6W8PQdRAf6/18q0JE2c3VyIxqYYGRn26E4/Kt6cHNuKIdzXjQhzy26vyNH7m+HBpbi7AJjCrbRMfvaTqmYb4wZNhj8I65q3ow5KeD55xa895uXLotEWzvC7UHh9sHRQ0sjiOMHlnclj7BQT+VbzkoxciLa28rirGlHdsyKftdxBx5ryXnnyaY/1VQcfM1WyvJ50Pb0fZi1Xxtv54OIO1F8hyt7cZ5eZg4/JwR9cVr75UOlT2Zs2u7lfMkeH94/EoSNTxXK9RInhtz5BkwBtyyOvWpML6L+JYKe69lqsdaMs+T3L32W70bW6dIZQ1tcNtocZUnH3ZBsfrjlUuM4zWYs83cWtW3ly1Y4f51L5mtjgFAFAFAFAFAFAFAFAFAYz3z8XEl1Fbg+W3UyyDH/iMPJv7JqP1qLdN8vKupfcBoc1aVaW0Fn59CwdluwVrccJgjuY8tIPtBcHS6vJ5gQw5YUgY5bbipKSSUfApqtV1KsqvVvJT+0Hdte2hLW5S5t1GfO6xyqANyS2lCBv15YqLVtIS1WjLux9obmhiM+9H7lHg41E3Itn00n+mahytKiPT0faK1qLqn6CPFOIRNFIurJxywRvn3FdKFCcKibInFOK2lxazhGWuNNOpUzVojwZ4KAuPC38W2APoV+o5H9jVRWXZ1sn0Hhs/fOGcj3Sx9NhSN94nP310N8+Y/XI+tJLSUPDU6UajU6Nd/wDJckvXp98j+oqPQDPhCeU+rSOf/dj+gqRcfGl5IpeDpqhUk+spP9hbhx1RofVQf0zWlXSciVw+fNaU34xQ9aDV5RnzbDoQTuD6cx8qUmlJJmbqPaUms4eN0RdnJ40RVsat0bHLPLNdakeyqZRCs63v9nKFTV6xfqfRXYGZX4daMoVR4KgqoIUMBhgAd9mBq2znU+cThyScX00Kp362rfZIZwCVgl1Pj8LIVBx18xX8651Ic8WiVYXPu9eNXw1+zMpt3JVSeZAJx7iqWpFKTSPqFpUnUpRnPdrIpWhJTT2Chk4liDDBGR/r8q2hNxeURbm1pXEHCospmk92HbeQyCyu2DHGLeU7Fsf+G5/F6HrVzQrKrHzPm/FOGTsamN4vZmrZrsVZ7QBQBQHEsoUFmIAHMk4A+ppnAKdxvvLsYY5TFMk8sYOIk1eZh93UFK/WsNo6RpTk8JN/JlObvrkHOyHv55P/AOVc+1j+NEz3CWmv/wCZfwO7Pvl1HzWZ65xIR/xIBzrR14rVkijwatWeIPX0kv1Q8/7X03zZzDY7h0bfG22R1xWFdU31M1OA3sNeXPoZhc3PiymW5bHjzoZzzCo8ihh8lQkfSo9OfaV14F5XtZWHCZRXxP4vmfTaAYGOXT5VYnijCu9u/kuOItaux+z26RsEBwGd11am9cch6Y9zmJcVeSOhfcBsIXdZuosqPT1Kb4WssOSLgALtk4BOSPniobnyJPds9VC3VzUnDanF4wtMvzFkgRBsqgD2ri6lST3JqtLWhD4UkhES6vgjyOjHCg/Lr+ldeXl+KRD7VVtaNDK8XhJ+nX7CM9rI3OOD5MC37AVvGtBdWR63D7qsv6dNeqb/AGHHDrTwk07ZJJOOW/QVyrVeeWUWPC7F2dHke7eXjb5CvhKBg4xnIztvnP71jmk3lHTsKNOCpyxjOVn1yEtyqgksuwzjIrNOlJyWVoZuLulTpyfMspeIlZrohXPMJk/PnW0+9VI1pm34enLflbfz1HXZzh91cRxpbWs8hCL5iPDjyo387YB9KlSs3Kbk31POUPaKnQt4Uowy0seRf+z/AHV3EmDfzIkfWCAbt7NIenQgc/pUmnRp09kU93xe5ucxnLC8EVHtlwiOz4ncQxIscTJFLGi8gNOlvl5w21Rr6OY5Lv2Uq4qTp+Kyav3QXBfhkefuyTqvsolbA96lx+Beh5m7/wDkT/8AZ/qV3vz4xlILFDvIwll9o05A/Nv+GtKtRRi2d+G2rubmNNer9Ci8C4FNfzi3gOjbVJLpyI0/+R6CodtQ53zyPWcd4r7tH3ei+9jV+C/kU7R9kZuE6RLpeBjhZ0BHmPSRd9JPryrpc27n3olfwXjdOilRqrCzv5+ZHA1WNNbnt4zUllPQ9obiVwCBqQkSIQ6Ecwy7j9a729RwmmVXGbRXNrKL3SyvVH0b2a4p9qtILjGDLEjkehI36nrmrlny8layAoAoCH7XyRLZXBuI2lhEba41GWZcbgbjf3ztzoDJOz8PF7iH+BBb+A+0M0+nxBERgBjE25ACjzDPKuFe2jVeZP7lhQuKlPr+ohedkOJkkvLChYglYYsgagcgEjA3B5deRqJOnTi33G2WlK7rSSzWx8v5I9uByxr/ABmLMSCCyhfi25D+b9/nUWp8WFHB6SxuuVOLqc/np+xGyDSMkgDqc8q1Sb0wWsq8Ix5pPCGvE/7GTbPkP7c/61vQWKiInFJRlZVGte6fRPAuO2r28JjnXQUAQyMVZgo05xJhjy59edXb1Z8uwzMuK8G8TivFyxzpigcbE7lMgfkp/wCmag3ccw5nphl3wa77CrhdWk/v/JUJ4tLEctz+9Vq1R9EpOLimjrgXBUv76Gzkd0R0kclMZyqkrzBGMjlVjYwTTkeQ9qbqalGjF6YyzRB3Lx/+uuvyT/KpfZQ6o80uI3S2mx2O56wQEvNdNt8TThce/lUD89q2UILZGkry4k8ub+rPG7o+HS+aOW5C8v4dxqGfmwbf605YeCNVd1/739WTvB+7rh1uuBbrKTjLz/xWOPdth9AKyklsaTqTn8Tb9WVXva4fZW1skUNpbpNcOFDLCisqLhnbIGRsAv1rnUqcsWSLG3de5jHz+xnLWpkIiUeaR0jUY28zhdx6aSc7VX2keepk97xyqqNhLHVY+p9NIoAAAwAMAe1Wp82OqAx7vwsCtxZ3I5MHgb2PxL+fm/SuFzHNNouOBVlSvYZ66ET2O7dPw6OSIwPPGza49LKuhj8SnPQnfPua5ULiPJiT2LDjHBa7uXOhHKl9mVi8uZp5nnl/iXM7BVUepOEjXoAPXltXJt3E+VbInUaEOD2rrVP6ktF/BvPYLs0LC1SMgGZhqmfAyznoSOig6R7CrBJJYR42rVnVm5zeW9Sfu7VJUZJFV0YEMrDIIPMEVk5mG9u+wcvD2ae2VpbMnzRjLNAOZb1K8/l1xUevbqotNy74VxmpaSUJ6w8PAq8MoYZUgj1FVE4yi8M+h29xTrQU6byjm6l0oTzOMAdS3QAdSTgVvRg5zSRH4jcwoW8pSfR/U+hOxHDGtbC1hcYdIlDgHOGIy36k1eN4PlWWyeoYCgCgPCM0BWl7CWiljEJYAx1MsM8kSlvxaVYDPy9q1cIvdGyk1sN17tuHn+0hab08aaSXHy1McZ6+uBWcYDnJrDZ7/wBmnC//AEUX/u/+VZNTmXuz4WVIFnGMgjILD/8Aahnma0RiXELM2bNbXPkdMqNYwJEyQHU8mBXHyqrrUZqfNFHueFcVoVLVUa0kmljXqXfuY4ZZxW1zcTLB5ZtInkwRoCB8Bm2GCTnT+HflVnGpJwWTx15ShTrSjTeVndHcF/4ovr7fTczqI9+cEQeJWB5jJLn1+Y5wL2UXT5Or3RZcJoc1VMz6C4LmTP3ZHUeyg4A2qNXik1jqj2nCq8qsZuXSTS+TJnsDOI+NWZx8ayp+cbYqZYvuM817VR/8iD8j6KqajypnnfcXNiiAkRPcRrOeQEZzjUeg1hd/lWlRtRbRItYQnWjGezepnfAorixPi2chh1BdSMpeN8nG4+fUH8qgwuZR+M9RdcFtqv8ARePuiyT9v+JuFRVtIm6vh2JBBwQh5bj33xUiVxFalcuBVOZpzWn1/PmVS4hnlZ55ZTNOQq+JIBgKc+VQPKF3J9OZqvqXKm+9sXlpw+naRfZvMn18PkHBBPbyxTlmnMMiymFV0l8BhsFGSQGJx8+dSLSrBzxFEXitrXnbZnUy15YR9BcI4jHcwxzRHKSKrqfYjO/od+VWL3weOHE8ulSxBOByUFj9ANzQFC7x72C5tHgkiu1c+eJxaSOFkX4T5V65x8iaw1k2hJwfMtzJLW1uXwPsV3rOBp8BsEn3IwBn1qtlZS5tNj3NL2ot+y76fMat3c9gmt3F1d48bTiOPn4OdmOrqxGxxsKnUqSpxwjyvEuIzvavO9EtkaNXUrgoBpdcOWTOTIMjHlldemNgGx+lAZl/2G26uzR3dxGCTgAKcAnlnG9YlGMt0dqNxVovNOTXoTfZvuqtbWVZpHkuZEOYzLjCH1CjYnPU0jGMV3UZr3Nau12sm8eJfaycAoAoAoAoAoAoBK5uFjRndgqqCWYnAAHMk0M4M64n3sxhitvbvKAdndvDU+uBgt8sjf2qPO6px0Li04Fd3C5sYXmVDjPb69nbOYIkz5QIVkIHVdUuQfmFFcHeZ+FFpH2YjT1rVVj6EDHxeBmUzv8AaGUnCSNrCkrjKxDyKQRnIHWubqXMtUdZWnDKfdjJN+Wr38DrjHaOa52RGQbYZvKq4C4IQemnbljNcoU1CXPUll+B3o060k6dtDCenNLw8uoytLcIgUZOOp6nqfzrnUqOcssv7K1ja0Y0103fi+rPOG8V+z8QgmUBzbiSRlyfwkAZUMQSSBy6jOBvVhZR5Yts8f7T1oVK8Yxey1N84d2iuZkhYcPmHiIrMzSxKqalBx8Zcjf8IPtUvqeXJbjHB4rpPDmBeM/EmohW/vAEZwQD8xWdDJmXbLu9tLaJrqa5njhiXAhgOgEk+VV1FsFmIH+VavlW6OsalXOIyf1GPZzgUdhatLOSJCVMhyWcnUuiNfVvOF2Oc5xnmIU32zcY9C2hNUI5fXd7/noe2l3IbtoJLRocQCZdThm8PxCUD6RiPqNPT8q41bSUI5Wvidre+7bKen+dDji3Fmt5mCwERQpE1xMCQ8TO7aCF6qNPMZxk49D3Vs0k1o0aVL7FTkm8xJ/s7xU8OncSY/2fcylo3QeW3lY7q3pG5wQRtk9CTUunNyWpV3NBQeY7Gn1uRAoAoAoAoAoAoAoAoAoAoAoAoAoAoAoBrxOxSeGSGQZSRGRh7MMH60GWYt2g7vLy2b+AjXUOPiXSJBvjBQnzbY3HP023g1bPLzFnrOH+0rpxVOvHKXVFRvE8J/DljdJM/A8bas56DG/0qP7vXWyLhcV4XNJuS+aZJ2XZ27kA8KznOTj+z8MZ9y+kD5mtlaVpfF+pznx3h9BPs1n0X84Jvh/dvxGUjWkMCnmXk1sN/wAKDBPUeau0bGP/ACZW1faqb/p0183+xa+Gd0kAwbmeWb+VP4SZ/wAOWPT73Su8LenDZFNdcavLjSUsLy0LzbcFt41CpBEqryAQbfpXcrJSlJ5bH+KGoUBTu8Xhk832WSGIzpBOJJYAwUyKFOMavKcNg4NYaybQfK8jDs5w+e6uY5ri3e3t7dS0ccunXJO2VLsqk4CIBpz1JO/TWnT5Fg6V6vaPJzxaaG24zJJcSJCs1nGsbyHSpKSnWmo4GcFTjOazJJxaYpSwtN/+zzstJBdX9+qstzEbe1jd8qyMwMuVyuAdiD5RgHPKsrb88DFZ5aY5i7FTrAbP7RE1ppKAtETMIj9zXqCEgYw+nIwNts1kx2rRdoIgiqo5KAB8gMCjOecilAFAFAFAFAFAFAFAFAFAFAFAFAFAFAFAFAeUB7QBQBQBQBQBQBQBQDTiPDYZ10TRJKv4XUMP1+QoDqwsI4ECQxpGg5KihQPoKZyBzQBQBQBQBQBQBQBQBQBQB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193" name="Picture 1" descr="C:\Users\Chiara\Pictures\Primo soccorso\crisi ipertensiva.jpg"/>
          <p:cNvPicPr>
            <a:picLocks noChangeAspect="1" noChangeArrowheads="1"/>
          </p:cNvPicPr>
          <p:nvPr/>
        </p:nvPicPr>
        <p:blipFill>
          <a:blip r:embed="rId2" cstate="print"/>
          <a:srcRect/>
          <a:stretch>
            <a:fillRect/>
          </a:stretch>
        </p:blipFill>
        <p:spPr bwMode="auto">
          <a:xfrm>
            <a:off x="5292080" y="2996952"/>
            <a:ext cx="2880320" cy="3053139"/>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248</a:t>
            </a:fld>
            <a:endParaRPr lang="it-IT"/>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AGIRE</a:t>
            </a:r>
            <a:endParaRPr lang="it-IT" sz="6000" b="1" dirty="0">
              <a:solidFill>
                <a:srgbClr val="FF0000"/>
              </a:solidFill>
            </a:endParaRPr>
          </a:p>
        </p:txBody>
      </p:sp>
      <p:sp>
        <p:nvSpPr>
          <p:cNvPr id="3" name="Segnaposto contenuto 2"/>
          <p:cNvSpPr>
            <a:spLocks noGrp="1"/>
          </p:cNvSpPr>
          <p:nvPr>
            <p:ph idx="1"/>
          </p:nvPr>
        </p:nvSpPr>
        <p:spPr>
          <a:xfrm>
            <a:off x="457200" y="1340768"/>
            <a:ext cx="8229600" cy="4785395"/>
          </a:xfrm>
        </p:spPr>
        <p:txBody>
          <a:bodyPr/>
          <a:lstStyle/>
          <a:p>
            <a:r>
              <a:rPr lang="it-IT" dirty="0" smtClean="0"/>
              <a:t>Chiamare il 118</a:t>
            </a:r>
          </a:p>
          <a:p>
            <a:r>
              <a:rPr lang="it-IT" dirty="0" smtClean="0"/>
              <a:t>Porre l’infortunato a riposo in un ambiente tranquillo e confortevole, in quanto solo questo procedimento può abbassare la pressione di 20 mmHg.</a:t>
            </a:r>
          </a:p>
        </p:txBody>
      </p:sp>
      <p:pic>
        <p:nvPicPr>
          <p:cNvPr id="7169" name="Picture 1" descr="C:\Users\Chiara\Pictures\Primo soccorso\ambulanza.jpg"/>
          <p:cNvPicPr>
            <a:picLocks noChangeAspect="1" noChangeArrowheads="1"/>
          </p:cNvPicPr>
          <p:nvPr/>
        </p:nvPicPr>
        <p:blipFill>
          <a:blip r:embed="rId2" cstate="print"/>
          <a:srcRect/>
          <a:stretch>
            <a:fillRect/>
          </a:stretch>
        </p:blipFill>
        <p:spPr bwMode="auto">
          <a:xfrm>
            <a:off x="2051720" y="4005064"/>
            <a:ext cx="4320481" cy="2576492"/>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249</a:t>
            </a:fld>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GUANTI STERILI MONOUSO</a:t>
            </a:r>
            <a:endParaRPr lang="it-IT" sz="5400" b="1" dirty="0">
              <a:solidFill>
                <a:srgbClr val="FF0000"/>
              </a:solidFill>
            </a:endParaRPr>
          </a:p>
        </p:txBody>
      </p:sp>
      <p:sp>
        <p:nvSpPr>
          <p:cNvPr id="3" name="Segnaposto contenuto 2"/>
          <p:cNvSpPr>
            <a:spLocks noGrp="1"/>
          </p:cNvSpPr>
          <p:nvPr>
            <p:ph idx="1"/>
          </p:nvPr>
        </p:nvSpPr>
        <p:spPr>
          <a:xfrm>
            <a:off x="457200" y="1412776"/>
            <a:ext cx="8229600" cy="4713387"/>
          </a:xfrm>
        </p:spPr>
        <p:txBody>
          <a:bodyPr/>
          <a:lstStyle/>
          <a:p>
            <a:pPr algn="ctr">
              <a:buNone/>
            </a:pPr>
            <a:r>
              <a:rPr lang="it-IT" dirty="0" smtClean="0"/>
              <a:t>    I guanti sterili monouso vanno utilizzati ogni qual volta c’è il rischio di contatto con sangue o altri liquidi biologici dell’infortunato.</a:t>
            </a:r>
          </a:p>
          <a:p>
            <a:pPr algn="ctr">
              <a:buNone/>
            </a:pPr>
            <a:r>
              <a:rPr lang="it-IT" dirty="0" smtClean="0"/>
              <a:t>    Dopo averli usati, bisogna sfilarli afferrandoli dal lembo libero all’altezza del polso e lavarsi sempre le mani dopo averli utilizzati!!!</a:t>
            </a:r>
          </a:p>
          <a:p>
            <a:pPr>
              <a:buNone/>
            </a:pPr>
            <a:endParaRPr lang="it-IT" dirty="0"/>
          </a:p>
        </p:txBody>
      </p:sp>
      <p:pic>
        <p:nvPicPr>
          <p:cNvPr id="1026" name="Picture 2" descr="C:\Users\Chiara\Documents\guanti.jpg"/>
          <p:cNvPicPr>
            <a:picLocks noChangeAspect="1" noChangeArrowheads="1"/>
          </p:cNvPicPr>
          <p:nvPr/>
        </p:nvPicPr>
        <p:blipFill>
          <a:blip r:embed="rId2" cstate="print"/>
          <a:srcRect/>
          <a:stretch>
            <a:fillRect/>
          </a:stretch>
        </p:blipFill>
        <p:spPr bwMode="auto">
          <a:xfrm>
            <a:off x="611560" y="4725144"/>
            <a:ext cx="8001000" cy="190500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25</a:t>
            </a:fld>
            <a:endParaRPr lang="it-IT"/>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algn="ctr">
              <a:buNone/>
            </a:pPr>
            <a:r>
              <a:rPr lang="it-IT" sz="8000" b="1" dirty="0" smtClean="0">
                <a:solidFill>
                  <a:srgbClr val="FF0000"/>
                </a:solidFill>
              </a:rPr>
              <a:t>11. IPOTENSIONE ARTERIOSA</a:t>
            </a:r>
            <a:endParaRPr lang="it-IT" sz="80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250</a:t>
            </a:fld>
            <a:endParaRPr lang="it-IT"/>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IPOTENSIONE ARTERIOSA</a:t>
            </a:r>
            <a:endParaRPr lang="it-IT" b="1" dirty="0">
              <a:solidFill>
                <a:srgbClr val="FF0000"/>
              </a:solidFill>
            </a:endParaRPr>
          </a:p>
        </p:txBody>
      </p:sp>
      <p:sp>
        <p:nvSpPr>
          <p:cNvPr id="3" name="Segnaposto contenuto 2"/>
          <p:cNvSpPr>
            <a:spLocks noGrp="1"/>
          </p:cNvSpPr>
          <p:nvPr>
            <p:ph idx="1"/>
          </p:nvPr>
        </p:nvSpPr>
        <p:spPr>
          <a:xfrm>
            <a:off x="457200" y="1268760"/>
            <a:ext cx="8229600" cy="4857403"/>
          </a:xfrm>
        </p:spPr>
        <p:txBody>
          <a:bodyPr>
            <a:normAutofit fontScale="92500" lnSpcReduction="20000"/>
          </a:bodyPr>
          <a:lstStyle/>
          <a:p>
            <a:pPr algn="just">
              <a:buNone/>
            </a:pPr>
            <a:r>
              <a:rPr lang="it-IT" dirty="0" smtClean="0"/>
              <a:t>    È </a:t>
            </a:r>
            <a:r>
              <a:rPr lang="it-IT" dirty="0"/>
              <a:t>un malessere caratterizzato dal calo </a:t>
            </a:r>
            <a:r>
              <a:rPr lang="it-IT" dirty="0" smtClean="0"/>
              <a:t>eccessivo della </a:t>
            </a:r>
            <a:r>
              <a:rPr lang="it-IT" dirty="0"/>
              <a:t>pressione </a:t>
            </a:r>
            <a:r>
              <a:rPr lang="it-IT" dirty="0" smtClean="0"/>
              <a:t>arteriosa (&lt;90-100 per la sistolica &lt; 50 mmHg per la diastolica).</a:t>
            </a:r>
          </a:p>
          <a:p>
            <a:pPr algn="just">
              <a:buNone/>
            </a:pPr>
            <a:r>
              <a:rPr lang="it-IT" dirty="0" smtClean="0"/>
              <a:t>   Si verifica frequentemente in estate, e si manifesta con:</a:t>
            </a:r>
          </a:p>
          <a:p>
            <a:pPr algn="just"/>
            <a:r>
              <a:rPr lang="it-IT" dirty="0" smtClean="0"/>
              <a:t>Astenia</a:t>
            </a:r>
          </a:p>
          <a:p>
            <a:pPr algn="just"/>
            <a:r>
              <a:rPr lang="it-IT" dirty="0" smtClean="0"/>
              <a:t>Mal di testa</a:t>
            </a:r>
          </a:p>
          <a:p>
            <a:pPr algn="just"/>
            <a:r>
              <a:rPr lang="it-IT" dirty="0" smtClean="0"/>
              <a:t>Lipotimia – sincope</a:t>
            </a:r>
          </a:p>
          <a:p>
            <a:pPr algn="just"/>
            <a:r>
              <a:rPr lang="it-IT" dirty="0" smtClean="0"/>
              <a:t>Vertigini</a:t>
            </a:r>
          </a:p>
          <a:p>
            <a:pPr algn="just"/>
            <a:r>
              <a:rPr lang="it-IT" dirty="0" smtClean="0"/>
              <a:t>Acufeni</a:t>
            </a:r>
          </a:p>
          <a:p>
            <a:pPr algn="just"/>
            <a:r>
              <a:rPr lang="it-IT" dirty="0" smtClean="0"/>
              <a:t>Tachicardia</a:t>
            </a:r>
          </a:p>
          <a:p>
            <a:pPr>
              <a:buNone/>
            </a:pPr>
            <a:endParaRPr lang="it-IT" dirty="0"/>
          </a:p>
        </p:txBody>
      </p:sp>
      <p:sp>
        <p:nvSpPr>
          <p:cNvPr id="8194" name="AutoShape 2" descr="data:image/jpeg;base64,/9j/4AAQSkZJRgABAQAAAQABAAD/2wCEAAkGBxMTEhUUExQWFhQXGBcbGBgYGBoYGxcYGxwaGhgXHRsdHCggGBolHBcYITEhJSkrLi4uFx8zODMsNygtLisBCgoKDg0OGxAQGy8lICQvLC80LCwsLCw0LCwsLCwvLCwsLCw0LCwsLCwsLCwsLCwsLCwsLCwsLCwsNCwsLCwsLP/AABEIALQBGQMBIgACEQEDEQH/xAAcAAACAgMBAQAAAAAAAAAAAAAEBQMGAAECBwj/xABDEAABAgQEAwYDBQYEBQUAAAABAhEAAwQhEjFBUQUiYQYTcYGRoTKxwRRCUtHwFSMzYuHxB3KCohZTY5KyJEOTwtL/xAAaAQACAwEBAAAAAAAAAAAAAAABAgADBAUG/8QALxEAAgIBAwIFAgYDAQEAAAAAAAECEQMSITEEQRMiUWHwBbFxgZGhwfEyUtHhFP/aAAwDAQACEQMRAD8AR1MuZPSlaEnEkcwwkcuqiYjQ8rCvCpK0l0qFgDoesS03E8MspDkpABDm5O/SGcqqlqAdDhvhzcxxtHDXYQefa0VdXI70IbBhUoApTk7qctHptHw+UJIlJAVLZs3EeZdiykVAMwApXZlCwHT5Re+KcRRR3cBJBOHw/CN434Wq1MZD+UgJAAyAA9I7hNwrtBLnIEwWSoOBr6QdScRlzP4asW7A2axeNKkmELjIyMgkMjIyMiEMjIyMiEMjIErK5MtnuScnu2p8ohlTVqVyrBQdMOnjA1IgxiKfPShJUogAZmFVfx4SweUliRtcRT+NcZCyUqUyCkEAvdXQaxRl6hQ45CkW+Z2gQUnCHL5fWK9VVCycyQpyXO8IE1KyUoQMJ1c3I3bSGMyaEgkqUToIwZM0p8jqjJ9NLmAGY4U+hbwEC183uAhSQvEVBjmwECU3Ei6glJIIzVcp/KOqrioTKZaSon4X6QsZAbRrjHFVrYgC4s9m3jOEU6GVh/eLAuTv1MKZMxc9goJAyTDKl7yWkowpIe2AsVeX5xXK73JHcOlz5wCkFXIrNCVMH6wsrlzGwLKkoJsAXwnQ2iWqkpU6gFpIzAs+8V/9rzlKVgyAZjn4w0bZHsOqyVTlIQ0xXKHJsVL6NpEFYsolrUuX3TMEosSbZeEV+Rxia5WsJNiC4yO4vnBHFZsxeFX3T45GLRGzZ4qJPIlPMoBzmz5CNyuNS0oaYFKVkW08YTCa+NThwwA18YDlpUbPzE5xNCFtlllolEuQpOLINn56QuraAIJIIIAydznHKaBSClUxWJN2Sklz6QWrhcwh0BTK/GRlA9g7itE0JSwOZNjlG56peEYh6RnFaRYISogKTtceFozEzfA7X1iSSW4rMkyEqQpaElSRbExZz7PCqgpFpCsSS+e+fyiyzKrBJKRaWWJCTYndt4VyqtJLJxAa2eGUtmSzmmCFKQFBRLjLTeLb+z6X8P69Yqc4LA5UuSc2aDv2VP8Ax/OElq7OiBP7MS5UVabexgiTxVLBPdMCGxfXpAHDOPLXykBPjmYyv4lLKcQDLGj7WYhsoene4B0isWfhYNpq2heNzu+Kcai5cXUQT4eEVeTxpSUpcX33Gzaw0kVRmc3eM+QZsoElQbL3w/tI2FkoDIAUE8rt5ZxceA9o6eYRKlhQU3w4T9BHk6P3aQolIsHJNy+wj0j/AA7UhUtSsSVLfMDRrCNGDJJyqxky4IW+/nHUcoUCHF46jcEyMjIyIQyFvGq8y5asDFQBzPw9YOnzcKSc2imTeJ4kLe4WoBShdgcrDYERXklSCLFUUxCEzZhVM7xQZtHzJG0P5FcpMwIUpgQkFKMk3zfSFa+JpkBSEKxpSRfW+geAq7jwM0FDsEsQ2YLZkxlc4w7hDe1lZgUUo5hY7gb+JinzpiSpKphN38QdANoZzq0zJhwhkCx0AhZMkSyvlUyrvyuw1L7xjyTuTYTcjiCUurm1dS9QMmjpHEFJmBeFgwubvEomgsiWEKsylrNidm3gaapKSsSsKiQyhdgcmD6QqoARWLcY0ulT5o1G4jKarIITNU7jNn9doE7yXT3UFgFmBDp6ttE3E5xUglINgXZPoX1iNOwE1HKBUru1BRHxFsh+cQVtQrEnCCFD4RhuT+UL+xSShC14icamY9MzeCuJ8UUVhEhQfYgOT+tIXIvPSGjwaTVze8wT3WVDIWCR4QEnhQmT+5k4gohyX5QjVajsPyGsGUfZriM2Z3glA/zLZCQ+ty58gYtNPRikkLSFJXPmFlKTpsga4Rn1MXQxvl8DwxuboU1vZGSKRKpAXMmJWTMU740glJIS7M7ENe93hJxPh87ByoUQzXBcDbx6R6J2WpFSZYQpRCy8wh7IQ+Q6lvcwHXdo6dUmrmmWSQSlCglV2AGIKZhzOfARo0p1exbLAm3XB5VLoFIQSUqu7vZm+UCU5UEkhJI+sXml4uianmImJOR1/uIrvGKcyyO4LpY56HaBKDiZp4tO6BKPiqUjFgPmWcbCOP8AihWIs6UaA3iBdWZhGNOFIDAtmR4aQMqhUs2whLX6QlRvcq3H0utCxiBI3KgD6DaAa9aFEMWI9D1hTU0UyWzqscmLwXRUQIcklh6eG8CktyWLkrUnEgmzvHfDJ+B2LHfO0Q1k65Cb3sTG6K5beLZLayD/AIWlcw2OIuDcsIsv2Je/vFAVUrQRhPw3gz/iGf8Ai/2mM8sUnwQGpaRYWDa3wh4Zy6FE5krITMc5a+PjAtOuUsJQvFLUlsJd3fpBVXRiXLKkTgohizMc9IuYOSdfZyaEpxcwflILtHH2YBeAqe+m3XaJ6HiasIwgq3Scr5mC6ab8SjLQB428Ir7hJZNPcCygPvZhosqq9KUIlywJYGawSl30N8or0mcpyQlKUpZy7P4QzTNBSk4XBFtXgW48BPS+zHHpa5aUKUEzBZiQH2beLHHnHAuzdPOVdfMObCkkcv8AeL9QUvdoCMSlNqouY6WJya3GCYHq6xEsDGoJcsH1MER5t224l3tR3QciW7YTckgEnyg5cmhWQjm9ql/aZsyWbGwSp7hOjPYdYHVxVwVpCkzbmYfuEG4AG8ZwabT3KgApCVcxuT5awMsqUhU7HiwlOFJASSDqw2jG3JxuyAvEq2XbC4LOp8sXSApBWoi4DnIm6vGOK/iIUEpShJmJDKN/OB51bKllAUTi1G294zzW+yBZYfswShQUp7ucI9B1gWeuVjEhJKHDk7jPPQRFW8TR3QwPzXcF/BMIZIJW5O7g6W06xUlfI7YzqqAAiXJmskDE5IzOYvrEnCDKSCzYnuWPnfWJqFCFO0u2jn4vBhFh4Z2YpFfvJxUoPaU5ADWuBc5Q0E5PSFRb4F6JUyfyypPfIyUzcvnl7w74d2MmJDKmhKdnKyBtoPnFgTXSpaQlGFCRklIYDyEA1fG0jWNKxY4rfcujhbBKXsRRSiVHGskvzKZPklLWhhLm00j+HKloO6UgH1ziq8T7VJDsXaKtUccmTnIxBO7MD5mBLMo7xRb4UIf5F94t2rDEBTecVGl4wEznQCcy2+tvIGKlUVKiokqIT+vOGXZelE6qQjGcDKJORw4TibZ3bzinXKbDHPBbRRZartdJXaz/AHmLm1vL+sQdne1qFLwIWlEsFgMOM+j+8GUHCpaQJKKV5ScY713UokviU9yC+b2htwTgsmm5kIAJ3Dxelvdl9tKiif4h8GXTTFVMkASZhBUEDCELsMQAsArXxioUfGyuYkL+Elj9D9I924vLTUylylJdKg0ef8c7K0lPSzFJQkLlLS6i+IkswxYmUlT5AaRZrTVMolibF1cEkAKUkITqM76QqnVyEuJWJQyD2HrAdfWLW6bJTkwDP18YXFJfC7P11iqGP1Oa3uOzxAlJxSxh1Iu3WFE2rKuW7aNtExSUIYEuc76PtECVM4HmYKS5ABY2VlBqZwFm5jtG5dM5ytBEimBN2HjFkpIAGoqBcZwT+0V/yxzPSUA5H5QPzfhgJKQaJjU4inlAy9rQwkyEnmfEQbjp+UJp8hi6S4tp6w94FWJYoUlrZteFklWxAyTS6ylEg5g6f0iWZMCMNsQv4PrbeJZc1CFLSWxgOLs/lvEctKTLuzu76tGaTphCzTJmgKSqz/Cf1lDBcwyADhDPZnPl0heivQj4E39vGD5fE0l8acQLeRg3sQ9M7DVSiMMxGFTOm2msXGPOew3GJaVkLWSFMmWTpuPl6R6DPnhKcRyjpYJJwHQPxbiKZEszFZDIDU6CPHe+nz6iZMQlSlqUXw2wj8OxtHofavjcgSkFSkKTjSVS35iOkB0PaCnmoPcBElKCCcQCSSdmyyhclSlVgZQTwmYklrnUbO7hoaU3GFSpS0zJdwAhDBr53OsOuI0gqVBVNNSAHEyZ8QBIfDfK+sV3tLxOTLphKkzwsu60EYsSgWKn+7Caa3BwVv8AawK2CHUVbFyYD4iklQKxhJuHDPG+z9QkTzMUWICijYK8tYbVvDJq5QmElgAXURmo2Zrt4wigrF3ZHwuasoAASlKSdLkgQfwqQJvxXW7v/eM4fQzJQXiUycOIJs5fV9Ihp6MarKSoukDTzOnQRjy/5MtQ94hxJEpPMo4sgwYJgOTWKQlMyYS6gwJ1bL2+ULq+cyiP4jeLD2jPtRqFcxCJaQxOYO7Qitbosx5dErDZvE1qDpcwPw+ln1KlJfARklRbHuAcgehzgOXPCFFlBaHspm9jFi4ZXyy2hh4yTe51E1KNpixE/uiqUqWkNZQUGPV45mypc3CZasKSCydouFTLkVKQmeH0CxZQ89R0MKx2JQCUyqxgWZK5YJbYLCvpDyxWtmc6eGafqUXispIXhTzHU7eLRJwOpEiplB7qUEG4+/yjycj0hr2t4TMpSMUv90qwmIZQPidD4tFL4gUBQKHexBe4Iu8Jjg1JJlN6XZ6aioqStQTOCZuI4QO8WhKH5QUBKR8LfeMP0TlZLIJ1awJ3EVXhva+aqWkpSAyU4x1uH8Cx9Y4n8cnTFaJfaLZZEtjsxjrWrsXKdVhKS2xtHi/bLtdNrpoQQlEmUokJQVEKWHGMkm5uQGaPSBSzBJmKJJVgUU9LFo8cVThHI99TvF2J8tmTqnoWxJKqkkuST+tIPk0qZiQW9d4Cou7SVOAX9oJXVlPwsAdCHgSW+xywvDKl+PzhcsAk2tEHeFSibRkyYNXtE00Anly0u2PqPCJJa0ockEjQ5iI0UWPmskDTeGK6Ba0nApPnl5QG13CkLTVPbD5xP3Sd/wDdHC+HTMB5gWN/6QL+zlbwy0+oTrG7ejfWCRNwkHC+8RoktY6+0TLpyAbtZxCOgWTSWuZhO4/KGEpco2JYEa5wnkFSb5t0cQwl1SCR3ibZevyhXsQnmmUlWEFwSL9IeSeGMjvUsUuBmBnlbWIpHZRSpRnSgChioAkYmGZaN0E5OBSM2uH0MI4oJY+z88JmWZsyNfGLZxPi5myhKlWKlDM5BN/pHnlHOmAHChwfWGJqlPhyIz3eLcblFUPF0h9W8PTOklVsYLKIuOqnA0EKaXs0gU86dMWoJS7FIDKI3e4F4np+PrlSzLSHd9N8xC3jHHFVEruQAlyCohw5GUGU4fmRtFdbMImqSHunEQD/AFheaMBVzb39IMmUJfCpQY5nWCpxRLSBLxKJ3GUKpPgQU1DBsALjVmfrDbsVU1CVrShQ5knEFsyhow3HtAq5K1EgpIO+kG9m5IlhYPxZPoxOZgynpja5JHkmkyKpUycqY5SkWJILk+GcFTJRUPj5gRmLdW2DQXV8QKEl1JFsiGDb9YS0nEZi1gBAbTEG/wBRjJJ6nqoeyevXhBCcKyfu3CgN+kKJnFJolCWlIdmuAwvoN4k43xdsUqxmLPPM/C2iYgeWZR7rEQEkqWS3MfHOGiqStCt77As2vmJwoOFxDKlqiwexzaFVBiUwSEgg6XJ9YeSOGpUVJwqQpnSoHPcF8oaSjdFuLPLG9uBjRcYZgTDGbXukEG4NoqPEQmWkkYnT8Sc23MQ0/EiEKUC4Y+unheAtXc6+DqYZNlyWDiXaqYpXdllyxYpNwvd9G+vnCup4TIWCqUopmkBWGY2BKSW+LMBnUBcs28Q8LouXvFDEo/Cn8SjkPDU+cPKSg7sqWSFKljESR8U03cjZOQGUa6R2cv07FkgoyX8HfZ/s5USpU1U9KAhaUhABdRwklyG5RlY3vpDDgvD3mM2V4Y0naan7p50wYtAMy4uOnnCFXaVSz3dKlic1dPMWHh6wsoW7Ofi6HLvjS2XdltRWy0qIXlkOsUvivY2mnrxIK5aXysq36yzhhS06/vKf6n8oMmWENHY1v6diqpblQnf4by2/d1Kiv+dAwnYWLjxvCnjPZafSgLmJSuXYFcskgf5gQCPFmi1VPFCkm+recXSRNk/ZzJUAozEssnUqFx0A+kFzT5MHX/TMOKK08s+fKOXzrD2e0FpmpDhngGakomKGtxBMpyHtneGmu7PO1uTYlBiCwOkaqOIlViADphtfrHdTUvyoQD+s4FWkJF3xQiS7gN00xX4iQM3gn7SOsLQovmxib7Qr9CGlC2A9gqOzNOqQ4wpXhGEm1+sUmomFExUqalKsJa3zj0FXdzFJe7nUHyIjz7t/SIl1I7uzpBPi8c3pcviSaZqzJONoEmTU3SMtYmNAFJBT6wolKJveHfDFKQCblL81rAmNcqRmQRw+e7pK1AMRm1/ygOdiCi6r9DE/cImEghixLjprAXdrxZHP1gQojLJwSuLhiWDesF1q094VBwTn1hHRyiCBcb2yhlPkhYBTdV26tD4+bISVtUcIu/tC9FUlsSyx2YiH/CeEGYP3nKB0uTAnH6XCSlIF2udYSldD6drEU2olrL4vYvBUpSSkh31vmPPaFi5CAbEA+Md1LZAgE5nODXYQnnVY0CsIs5Ni0a4NxJK5hRZIVYkDbIDrC6oUpV8TtEMhaEkKUlVlA8uu/hDONxJZbK8pCCsMUthBWb4hC9fF0BSESySs/Efpf6QOauXMUgd2oy7lsWuzQBVSe+mpSk4VbYcOBPU6mKYwV0yNnC5CvtBUq4zvkAf7QJVcXBJASyBkNzvD2vQkIKO9u1yTdTZMNorQCHFjncnIRdBJ7tAYdw9Vsa8QSdE7bw+qhLOBKVHFmSVabE/SBTUy04UqwgKT8SS/k2kLPtKLqSrmBZIVkYppyd0HhDOetMxK8GMFViSxDjaAqGSpahJSkhJWMThicIc+V/aA51cpF3YkuQMni1dhJ/eGdOWQrCEJSdncn2AjRGLS9jd9N36mO3yiw0FHhAJGXzgqdRqKFAXxZxGK4aR0K0/hPkoQT2ktd2Vus7NKxYi7HMAEn5ND7hNAmWlkoKdyRcwUK46hQ8SDGlVsSyOU5KqJ1kCFVfU5wRNqQYTcTmWsYA2KFbsB4dL7+pSj7oc+l/m0XGXIwqF9RFB7M1J75Z1HL9T9ItFdxLAhS9UpJ82t7kRRldujidbnU8jl2R5fxgfv1sGBWsh9sRaIu7U7MI1OUpwoly5gvGro0a22kjzD5sErVlHwvEKJpWnmzgutW2g+kBoGKGi/LYGRzEv4xH3qtzBBl3jv7MIdNETPS6rtvgTjQgAkhIfM+GwEVRSZtTMXMU6i56t0EPuI9nlqlpCEAFKkqYnYEGGnZzsstEkY5stKi5KSbgxzIrFjj5Gr/Esdt02JOH8MSgATSyybAmzQyq2PdS5aSEzVFK2uAADf1aHVP2UCiozJsp7YS5I8xB/C+Dd2A06WClR8x0i7Fp1apNfsLvFiztFwSXRTZKUcxmSnJVoXufAvl0hSahJXhDPrF27R8Kk1akkzClSUAJUDYX1EKZHYqUllGoBPQRdKWO7tDfgLaWUJikoVlm422MBcPkNPW6mEssNM4s8rsqhMzGipZLNhZ7bRyOx8vGV9/iUS5cDybaKXNb0wSi2Sy6xIwpHk+28Je1Ix81iGzSfbxh5N7NOcQnjpb+saV2cdKgZgJJ0sG1imLjF8r9RqbVFJlcPlBONSs9DvEU6sp0kAJS+pZ4sdT2NmkWmIIGQMJqvsTUi4KFaWLed4d5YXuxJQaVi37RJUwfCLuWzgOtSgAFCiQTnBlX2NrGZMt7/iGUGSux9URzJAYZODD+Lj7S/cQC4bKSZajiYhsvcvE8uvlysjLmF2NuYv1OYhpS9maqWkhKEnFYhwLQuqOx1apUsiWkYMnUIrcoN7sKIK9Eqat0i5FyWFhkLZCEU2mml3YJD+kWbiHZCtWBhlpSrU4xlrZoHmdh+IFIslwLurODimq3kiNblWoacJWgEu6mMc8RkYFKDZKzeLJI7A1oWlWFNiD8Q0MHca7FVc1ZUlKWP8wzjT4+P/AGQ22kpdSSpATiFhlr6xbOAJNPQJUXeataz4DkSP9hPmYgPYGsKnKE6feGcWDilMyESUJUTLQlP8MKFhfMjV/WJ4kJRqLs7H0TFqzufovuV08bY39o6TxmX/ANT2jifwdeZSsf5ZQ+i4g/ZS9BO/+MD/AO0TY9Rry/P7GMvjaNCr/VHX7YfWFSuGKOs1+qR9FQNM4fNH9lfNm94lIDy5FyiySuJPrHa5uIMYrVPTTenqPlDiUnAklWgeAwrK5LdUjfZ9HOttVlon7Y1fdyxLHxTFDyQm59VYfQxnZeW7KOpf1MQ8T4FUzqwzVyFlAsn/ACg29c/OKFTyW+x5Tq8nldd2Varp18iiCAoWPhYwHVTzibaL5VcHqDlKWBezZPeA5nBan/lTP+0GNSyQ7tHP8NCvinDQimxNmzKhTQUpKFHR29ni2cT4NPUgAy5puGADhtT4xGeB1GEDupnoIrhOKjWoXQirdzhSSrfzgb7WPwxaVcCqMzLmHyBjv9jTv+Uv/tH5xYsuPu1+pFjXqeqy+Ey9QR5mJP2bLFvrBih+d/zjUsBi+ccGo8FIMmjRa3vE32RAGTxiVDNx03jalDI5eMKpxohruk7CNCWNBE+AMLP11vlaOCkbfrKC/chwUjaOsAGzRpxb8947xh2tZ8oVSXqSjlQGcbQobRi7eA01jUo+fWJ4iUqIdlY0EdKWm9o0zuBEa05kX84dzpWElKw8dDD0iGUkMT4/0iQJB0yz+g8YaM7VgOmEaEzpEJNwP1vHWK52EK8q7EO+9EbxjeOO6fpcxsS7P7+EFTYTrvRHPeDaI1OHLM0RzbtvZ+kJLNS9wWS1NQyFK2Foryplna/QYvlDirklScAvfIJxn0hDWdlpqubA46yvyL+0dXpYvRb7nqPpChjxXJpN/Pn4kRnoe60jooFJ9xG1KDPZtxl6wtNFMuEkEbCYS3TCQfeAptOtBJwrT1TbzOAk+xjQd+NdmNJ/dm5QD5AwvmqlkshKX2HKfTMxCKwm2JKzsoMr1Sx9Uxrv0ZKdPiMaPUBx5iIMpJHZkXu46GF3HF8oQM1G/wDlEMgoaEEaYS4hbTJ72cSTrhv+t4STowfUsyhi0rmQ37OShiQncj5x6ItafOKXwKnCZoObG8XDCkGwBvHN6iTTR5PrL8p2lTxipibZRGhdnb+8aPhm2T2MZnlVKjCmSOI1gTHJJJsIjIcO99P1vEeZBskEpJ0Ea7lO0aff106xpusMpx9CHSgoafC5G5AjEly4Fi+mjbRKF5jK2XizF/W3jGSpOEAFju2ZtZvSKnj4S4Ac06gXxNYWjkJJBGgO360f0iIrCE3Ys9xoEj3N28oKTOs+RzbbZ+uUKoqvMyErl0jK2WpzMa7rMglyf0frHcs5HZrizMDn0iSqDu+gIAy3vs0a1CLTb3/oIuUogqUzAh7agM56XjEEYiQfws+ru/hkIlKA2JwAzAN002u/p6Rd2Bm5D7PfXxy8oyTg4sBMZoLZAX9sx5xHuLWyP66D3iWXJWCWQpv8rgg5+xjgyebDYjL9eUK4Se8l7BdmTbMxsr2fKOQo2AtffQ/2jJlIQ4fUHPID9PHRLC7bndi1vFjA0O2+wDQmWKms/vEk+YAGD/rrvG5SCA7MLHN8uYFmjJ6nS+Bi/gW+hy9YuSkoUyGJwAWJ36/LaOlT03GhfP5wPUKxKbVrZ3YGxOh0iBMkqUr7uTvoGALdYCnJeWK9iB8pQYKJ2t0y/RjYYa2+R09YGqh8IYktlsAGuYHlqYHErO46C1otjGUpaYRtkGKgDzZufRv00bAQ5xkCWM1KN9GA3yhPxHiyQC2Juge3h+soryauRUF0zgo7FVwfA3EdHB9Ok3qyKl6evI6j6l7n9rKSXypKiB+FBb3aBv8Ajym1Ewf6f6xUVUSRqPX84hm0Z2jq+HE0eIy50/aXhyiVcqVKzKpRc+JCT7xOqio6j+GtAP8A01J/8S49o84qKQ/zD9e0ALpFjJfkofmH9xAeJFkOqyQdpnpVT2LlqB5g/wDMgERVeOdnFSblLDQpPL6ZPCnh3aOpp1cxKkdCfq/s4i5J4+JksEspKxbZQyII30bqIz5Fo5Ot0v1LJfmd/j/0r/ZDheOaZixyS/IFRsnxAuWOwisVcopqJyRZpi//ACLR6LwiRgQlIfCcRc5lyW+RHlFK45TlNbOSQXxE5bh45cOoeXJKuDBm6r/6M8pdu34BHCq4lQf4iQPGPQUTW0BIHlZo897NUxVOBayHUfLKLvgzxWFgQ4zz8YzdXkepRRl6qXCDgLOLEDLqXv5RwsuAwHr7+P5QOli5d2FzlZix9olkzHGV28yGIaM+oyHZSpLp8Mt9BG0SnGg5vMCNYySxzLENfxjS5dyXZzY756n18oeo81aIYJIGYcOddOvtEuOV+EekCmoBdz7aZeto33Z29xCOcI/4r+SGrqRjABS6UgkgK2Ob52ja52fK24JyPTx0iGbTkgHEXOF2OlnJ66+UbXIOEBf3Qb7t6esCct1XL+fOQA82USMSieZwwOWhHz+cS089Nny0bmKtxbIeP0jEzLM4uxFi7E3sbHW8TzJjMzXz5Xd2e+hZxbWDDRdXuqAFU1Q+ctXxH0YnXLLLO8QzJ7i4IGhewY4dNXYeYjdJKYghnuwA+Hq5zg1wQU5AXvv5xrq0k39hgCmTiBKsnOfjc22it9oP8Q0U6jKpkha0/FMIsD0GsDduuPin/wDTy5mFahzKAOFKfuoz2zLRRTNlkfvkM/8A7ku4I6xt6Tp9K1SW5sw4ko3e/v2/9/Ki58C/xIq1zglSkqQcwRkPGLsntJSzXXi5kuFMLncCPH6anQEKMghZUGBe46NpHHZ7vEhSSGIJJfY5+Ma51NbmzwkopTV33R7NwfjFFWumWpSVjRTv49Yln0/dBtHJxWJBu1jrf2jw5M6bIm95KJcFwR8jHrnZztAK+SDdE5NlAiyopy9PjnG4pJ+pnjgjk8r2YfMCioJe97u/U/1idiSzu4P9x5tG6egKw0sp6h2UC2kA1q5tOk4pcwuW5Rk4D3LD5xg8DLqpxf5fP3MU8UoScWjtUpSScnA6nXaIJ864UVNcuLX8wbiEXHeLsEHFZSXBbUWUPERF9qUhJK03BlpIN2xHPbIH1jRg6DHBKWV3b49wUu41q687/r9fKFU+vO8K5VWZgUpPwggDqSQGG5vHFcVSyQUBQH3iSfFgCAw8/eOwnGKqI/AXOrf18vnFa7QUKFgrTyzB94WPnvFl4NM71R5UH90CCwGFYJSHI0cDPpvEkimRLRhWkLUS6iWIBbIdBBhk1Nr0JdlE4TxSoPICZi8khnJizUnAapfNVVK5af8AlSyMXmoWHgHhpQJCVlNPLQFKcnCEpJa5J1y0gimmLKn7sTUsXCVAlt0scxElNR5ZCI08qVLTgGTuVEqUbm5Jd/6wHMq4cTuHBQWElWSmxhjoWPUM2xeK4iQ4WohQCCQUtzDkWtLhv5G84rx5oyvfgCkcz5gVnE/Z6d/El6DnSNrFKm9QYEQpEucUTchbFmAdCR94aEeLQbT0olzSoXBSbAuQVEMx+8khyFdDtFHW5F4TXqg6q4LDT8SASAoB8RB6BlDPL+3WE3FJalrVNYMpxcvnhBfphSD/AKoZd2vJKCEsXxMzgaEHO+UEfs7ILtyaAsSwIYEAuLWz+vAUnB2VqTQFwMiVNLfCoLc3Las3QjzeLIqqOLIG2Ta5n9dekLU8LCuZKmtcEfCbMPfWDzRgJJxHlLlTFmPWFk5tkk3J2yMVigSCAAogEWJs2u14MTVBrAF8wzbi2cD08pKgMJa98nytnYX02jc0lxcAWuRre7aX2cRNMquyHKJpUFKdmLj5E7MLZbx3MmEpO4L3ewL38C8R1iCSAAFYUkFJe4zu2v8ASNUSwFMoABhYXcF7PnCOOny+vcUwyyXbQuogG30jWD+ZXrBci6jysHs938B+mjjv0/zeh/OFjhtW/n2JRxIKvh5Q4Z8mByfXX5xukqe7WEqDgk55AF2LdY6qJqSUrINw1rXtnmRGKkBbKdhexO2r5vFmlxktO9fYmxJOwEhLYjnbKIUTcilw2fW99YgpyVF3Z3Dm1tvGJ1Vf7xSVJsW8toXUpebjf0IFImlRJ0Fy1j4PGTzykm4SCo+RD+OsQ00pWMjQsfJ4knJKTslzt5v5tDptwcpXzuPFOzxTidQuclc/F3oVNIKSLpcYh1sLQlNRhBKCoDVJuL9co9K7W8GTTyZs5CcOIIIIGUwuFKI35oR8E4cmdSTlzLygRMW1iSkHlG3M0d6GdadVbWv3LpZL+fGU6QsJ+ILSdFJLe2sWnsjLVUzu6+0cpSq5TzAgWzzDtFXTSzgSwKQMwbtF07J06UKx4kqW7coa2o8TFmbJGKtmrpm06ey+fNxVTfaipctJSSgHEAkBjl84N7KcSnSprKmEYiUizDvEuw+nnFs4vTFE4VElPLMSU1CRnh/GPDWK12ppVS5aFIAUUTCp9VBgy/Jr+EZI9THI1Fd+/uUSytSq/uelcJ4sifLE9AZQtMTqlQz94fUvG1Ja4Wnrp0ePOOynFB3uMAJ7xIK0bk/ei1lSUqbLFcCLcPUeZw9Dq4Jw6mFTW6LFMp6OqHNTylLDqwqSHJ1I3yHpFW7UcJCgpUtJSla5TgXACAw8BlEkyauWoHUG0WJHEU4UJzKs3ba/lD5ckJqntX3M3V9LDGvL3/Y8xqZC0zu7RLUJSEgJYG6s8btkCxfpC+ZTTKiY4SpKr4X+FknDiD2DEB056h3j0PjysK0hAOFQOX3Wur/SRCCbNmJUpRLSCQyhkVKthB3yivE1F6XLevn4nMcdLoLlcMSEpTLPdlQAKhqsBiWyc+EKJ3D0BwJiyoWLrU/o+H2htQzVKp5iwglaCrCnXED+ReIUyDLPeKS7pBmGwwqsFKGLS75wceZYnJLe3t7gTF3BpE1E5QGFsIcKysXsR8KhcuItU9BK9CpLkFTeDb3fSB5Ehyp2Ughs7PqAGb3gv7TiTcXSBfV3bytGPqOp1u7r5uK2FqnJslScgcy99UvnCutoQpM0pxc+FyACoFJdIL2IcDyMd1LgFKlApcEK2P8AYwbSTmHKHULFtAfugv8AE2vWKIZW50+36/PnuRFJHZOWlLTpipplk/DyWN8BVdy97bw44VRS+6w4MCsgOZTDQcwcPm3jvD2kl4VpBSMAxEWDE721gKRNKlrUAkDJNvpqB9YGXNkcHFvl8fcekdyaVgzMkhiLEEjIAEWZs4yVRjmQ+JGo1T4dYyUg3cHDbUsHudXuwjuoThLPyqFzvlZ9ozwdpOvjF0+hqokkd4BkyQA7ONR1iCkT+7dRISXBBzChl84kNcSQADhFwXa275RHUyja4u9iRZ9urARMtSTlHt/0Xg4knDfLFmd/7QR8Sk4iThbq4fP5W6QPKSrDhws1s3sdomKE92AwxHNs87PFUHW3b39vQiXY3VgklTlKtdL2YwP3Vgpb3NureGQiRM9vuFZ6nJvL5xr7SFYAxcEsXye7fP0gySl5r/uwG0osFF7BksW1uB0z0iX7cj8Y/wCw/wD4gSdNyzs9j+tYh77qPVX5QnjOL8pBpTyhdWqUuNvTKBQcSSDu/reMjI05dnFeqZCZM0kofwyziCpSD3lvgIw9Mo1GRng9WNt/NgvkMpVl5d8xHMuqUtRCmIVn6xkZF0ZNVv8AKQ+PkD7UHvKeYhXw92st1SQQYp6JYlcPkhFhMmEr63y8LxkZHQ1PT+hMW80Ij/BVqyhnsNIvdDSoxIOEDEgEtuG/OMjIGbj8/wDhdkk6fzsO6uiSmdLZxiScXWK92rkJEpSgA6SAPBRZQ84yMjNkSWVJf7fwUFe4vTJp5tKuUMJKUoO2HZouVShu7V/KvwyjIyGcnoT70/ubuidT29Arhs5UySyi/wARfW2j7Q04YcRvoHjIyGyN+PjXuy7rG9Ve5riH3jqEqHkQXELJSEt3OFJl4QcLWvnGRkVZ5SUlv/scyTdsI4WHUQcmNrNnt5RJTIaXPzuWYlwA2QfKMjIOJtwi/aX2EfLOaRZWog5AsGt+jG6hAQBhGamLxkZFHOJz777hrYyehLKJSCxSGItd3jniIwSiU25k2GXhGRkaXFaW69fsOwTiFYtMtJBZ3JtmQY0VWcWIBNoyMjm55O1v6fZFceTjh4xIU+ZUL+UGVicWd8IYDTIGMjIbK2ouvb+S/C+RbTTCSXNtBZgNhE85XyDdHd/lGRkUyb1fkJPlnc9ZEsMWNvyjqlUw/W0ZGRZJ8fl9itcm6tLFgSHwvA9SnCkpFwL3zfJ3jIyGyeXZDJKieYnFKKz8WT9HgK+5jIyLMqSr8EJ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196" name="AutoShape 4" descr="http://www.meteoweb.eu/wp-content/uploads/2014/06/IPO-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145" name="Picture 1" descr="C:\Users\Chiara\Pictures\Primo soccorso\ipotensione 2.jpg"/>
          <p:cNvPicPr>
            <a:picLocks noChangeAspect="1" noChangeArrowheads="1"/>
          </p:cNvPicPr>
          <p:nvPr/>
        </p:nvPicPr>
        <p:blipFill>
          <a:blip r:embed="rId2" cstate="print"/>
          <a:srcRect/>
          <a:stretch>
            <a:fillRect/>
          </a:stretch>
        </p:blipFill>
        <p:spPr bwMode="auto">
          <a:xfrm>
            <a:off x="3995936" y="3212976"/>
            <a:ext cx="4286250" cy="285750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251</a:t>
            </a:fld>
            <a:endParaRPr lang="it-IT"/>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a:t>
            </a:r>
            <a:endParaRPr lang="it-IT" sz="6600" b="1" dirty="0">
              <a:solidFill>
                <a:srgbClr val="FF0000"/>
              </a:solidFill>
            </a:endParaRPr>
          </a:p>
        </p:txBody>
      </p:sp>
      <p:sp>
        <p:nvSpPr>
          <p:cNvPr id="3" name="Segnaposto contenuto 2"/>
          <p:cNvSpPr>
            <a:spLocks noGrp="1"/>
          </p:cNvSpPr>
          <p:nvPr>
            <p:ph idx="1"/>
          </p:nvPr>
        </p:nvSpPr>
        <p:spPr>
          <a:xfrm>
            <a:off x="457200" y="1340768"/>
            <a:ext cx="8229600" cy="3384376"/>
          </a:xfrm>
        </p:spPr>
        <p:txBody>
          <a:bodyPr>
            <a:normAutofit fontScale="85000" lnSpcReduction="10000"/>
          </a:bodyPr>
          <a:lstStyle/>
          <a:p>
            <a:pPr marL="514350" indent="-514350"/>
            <a:r>
              <a:rPr lang="it-IT" dirty="0" smtClean="0"/>
              <a:t>Valutare </a:t>
            </a:r>
            <a:r>
              <a:rPr lang="it-IT" dirty="0"/>
              <a:t>lo stato di coscienza della vittima;</a:t>
            </a:r>
          </a:p>
          <a:p>
            <a:pPr marL="514350" indent="-514350"/>
            <a:r>
              <a:rPr lang="it-IT" dirty="0" smtClean="0"/>
              <a:t>Se </a:t>
            </a:r>
            <a:r>
              <a:rPr lang="it-IT" dirty="0"/>
              <a:t>la vittima è cosciente e </a:t>
            </a:r>
            <a:r>
              <a:rPr lang="it-IT" dirty="0" smtClean="0"/>
              <a:t>lamenta malessere</a:t>
            </a:r>
            <a:r>
              <a:rPr lang="it-IT" dirty="0"/>
              <a:t>, metterla in posizione sdraiata </a:t>
            </a:r>
            <a:r>
              <a:rPr lang="it-IT" dirty="0" smtClean="0"/>
              <a:t>e con </a:t>
            </a:r>
            <a:r>
              <a:rPr lang="it-IT" dirty="0"/>
              <a:t>le gambe </a:t>
            </a:r>
            <a:r>
              <a:rPr lang="it-IT" dirty="0" smtClean="0"/>
              <a:t>alzate </a:t>
            </a:r>
            <a:r>
              <a:rPr lang="it-IT" dirty="0"/>
              <a:t>per favorire </a:t>
            </a:r>
            <a:r>
              <a:rPr lang="it-IT" dirty="0" smtClean="0"/>
              <a:t>l’apporto di </a:t>
            </a:r>
            <a:r>
              <a:rPr lang="it-IT" dirty="0"/>
              <a:t>sangue al cervello;</a:t>
            </a:r>
          </a:p>
          <a:p>
            <a:pPr marL="514350" indent="-514350"/>
            <a:r>
              <a:rPr lang="it-IT" dirty="0" smtClean="0"/>
              <a:t>Se </a:t>
            </a:r>
            <a:r>
              <a:rPr lang="it-IT" dirty="0"/>
              <a:t>la vittima è incosciente, proseguire </a:t>
            </a:r>
            <a:r>
              <a:rPr lang="it-IT" dirty="0" smtClean="0"/>
              <a:t>le valutazioni </a:t>
            </a:r>
            <a:r>
              <a:rPr lang="it-IT" dirty="0"/>
              <a:t>della RCP di base e le </a:t>
            </a:r>
            <a:r>
              <a:rPr lang="it-IT" dirty="0" smtClean="0"/>
              <a:t>eventuali azioni </a:t>
            </a:r>
            <a:r>
              <a:rPr lang="it-IT" dirty="0"/>
              <a:t>necessarie;</a:t>
            </a:r>
          </a:p>
          <a:p>
            <a:pPr marL="514350" indent="-514350"/>
            <a:r>
              <a:rPr lang="it-IT" dirty="0" smtClean="0"/>
              <a:t>Mantenere in osservazione il </a:t>
            </a:r>
            <a:r>
              <a:rPr lang="it-IT" dirty="0"/>
              <a:t>paziente.</a:t>
            </a:r>
          </a:p>
        </p:txBody>
      </p:sp>
      <p:pic>
        <p:nvPicPr>
          <p:cNvPr id="5122" name="Picture 2" descr="C:\Users\Chiara\Pictures\Primo soccorso\ipotensione.jpg"/>
          <p:cNvPicPr>
            <a:picLocks noChangeAspect="1" noChangeArrowheads="1"/>
          </p:cNvPicPr>
          <p:nvPr/>
        </p:nvPicPr>
        <p:blipFill>
          <a:blip r:embed="rId2" cstate="print"/>
          <a:srcRect/>
          <a:stretch>
            <a:fillRect/>
          </a:stretch>
        </p:blipFill>
        <p:spPr bwMode="auto">
          <a:xfrm>
            <a:off x="2843808" y="4293096"/>
            <a:ext cx="3312368" cy="243840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252</a:t>
            </a:fld>
            <a:endParaRPr lang="it-IT"/>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457200" y="260648"/>
            <a:ext cx="8229600" cy="5865515"/>
          </a:xfrm>
        </p:spPr>
        <p:txBody>
          <a:bodyPr/>
          <a:lstStyle/>
          <a:p>
            <a:pPr>
              <a:buNone/>
            </a:pPr>
            <a:endParaRPr lang="it-IT" dirty="0" smtClean="0"/>
          </a:p>
          <a:p>
            <a:pPr>
              <a:buNone/>
            </a:pPr>
            <a:endParaRPr lang="it-IT" dirty="0" smtClean="0"/>
          </a:p>
          <a:p>
            <a:pPr>
              <a:buNone/>
            </a:pPr>
            <a:endParaRPr lang="it-IT" dirty="0" smtClean="0"/>
          </a:p>
          <a:p>
            <a:pPr algn="ctr">
              <a:buNone/>
            </a:pPr>
            <a:r>
              <a:rPr lang="it-IT" sz="7200" b="1" dirty="0" smtClean="0">
                <a:solidFill>
                  <a:srgbClr val="FF0000"/>
                </a:solidFill>
              </a:rPr>
              <a:t>12. REAZIONI ALLERGICHE</a:t>
            </a:r>
            <a:endParaRPr lang="it-IT" sz="72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253</a:t>
            </a:fld>
            <a:endParaRPr lang="it-IT"/>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REAZIONI ALLERGICHE</a:t>
            </a:r>
            <a:endParaRPr lang="it-IT" sz="6000" b="1" dirty="0">
              <a:solidFill>
                <a:srgbClr val="FF0000"/>
              </a:solidFill>
            </a:endParaRPr>
          </a:p>
        </p:txBody>
      </p:sp>
      <p:sp>
        <p:nvSpPr>
          <p:cNvPr id="3" name="Segnaposto contenuto 2"/>
          <p:cNvSpPr>
            <a:spLocks noGrp="1"/>
          </p:cNvSpPr>
          <p:nvPr>
            <p:ph idx="1"/>
          </p:nvPr>
        </p:nvSpPr>
        <p:spPr>
          <a:xfrm>
            <a:off x="457200" y="1600200"/>
            <a:ext cx="8229600" cy="4997152"/>
          </a:xfrm>
        </p:spPr>
        <p:txBody>
          <a:bodyPr/>
          <a:lstStyle/>
          <a:p>
            <a:pPr>
              <a:buNone/>
            </a:pPr>
            <a:r>
              <a:rPr lang="it-IT" dirty="0" smtClean="0"/>
              <a:t>    Le reazioni allergiche sono reazioni anomale del sistema immunitario caratterizzate da risposte eccessive nei confronti di sostanze che, in realtà, non sono così tanto nocive per il nostro organismo (si tratta, dunque, di reazioni spropositate del sistema immunitario nei confronti di sostanze innocue o quasi).</a:t>
            </a:r>
          </a:p>
          <a:p>
            <a:pPr>
              <a:buNone/>
            </a:pPr>
            <a:r>
              <a:rPr lang="it-IT" dirty="0" smtClean="0"/>
              <a:t>    Le reazioni allergiche sono mediate da anticorpi della classe IgE.</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254</a:t>
            </a:fld>
            <a:endParaRPr lang="it-IT"/>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RICONOSCERLE</a:t>
            </a:r>
            <a:endParaRPr lang="it-IT" sz="6000" b="1" dirty="0">
              <a:solidFill>
                <a:srgbClr val="FF0000"/>
              </a:solidFill>
            </a:endParaRPr>
          </a:p>
        </p:txBody>
      </p:sp>
      <p:sp>
        <p:nvSpPr>
          <p:cNvPr id="3" name="Segnaposto contenuto 2"/>
          <p:cNvSpPr>
            <a:spLocks noGrp="1"/>
          </p:cNvSpPr>
          <p:nvPr>
            <p:ph idx="1"/>
          </p:nvPr>
        </p:nvSpPr>
        <p:spPr>
          <a:xfrm>
            <a:off x="457200" y="1412776"/>
            <a:ext cx="8229600" cy="5328592"/>
          </a:xfrm>
        </p:spPr>
        <p:txBody>
          <a:bodyPr>
            <a:normAutofit fontScale="92500" lnSpcReduction="10000"/>
          </a:bodyPr>
          <a:lstStyle/>
          <a:p>
            <a:pPr>
              <a:buNone/>
            </a:pPr>
            <a:r>
              <a:rPr lang="it-IT" dirty="0" smtClean="0"/>
              <a:t>    Le allergie sono caratterizzate da una risposta infiammatoria, nei confronti dell’agente scatenante, che può essere locale o sistemica.</a:t>
            </a:r>
          </a:p>
          <a:p>
            <a:pPr>
              <a:buNone/>
            </a:pPr>
            <a:r>
              <a:rPr lang="it-IT" dirty="0" smtClean="0"/>
              <a:t>    Si manifestano tipicamente con:</a:t>
            </a:r>
          </a:p>
          <a:p>
            <a:r>
              <a:rPr lang="it-IT" dirty="0" smtClean="0"/>
              <a:t>Rinite (rigonfiamento della mucosa nasale che determina starnuti e gocciolamento);</a:t>
            </a:r>
          </a:p>
          <a:p>
            <a:r>
              <a:rPr lang="it-IT" dirty="0" smtClean="0"/>
              <a:t>Congiuntivite (arrossamento e prurito della congiuntiva oculare);</a:t>
            </a:r>
          </a:p>
          <a:p>
            <a:r>
              <a:rPr lang="it-IT" dirty="0" smtClean="0"/>
              <a:t>Broncocostrizione;</a:t>
            </a:r>
          </a:p>
          <a:p>
            <a:r>
              <a:rPr lang="it-IT" dirty="0" smtClean="0"/>
              <a:t>Eczema, orticaria e dermatite;</a:t>
            </a:r>
          </a:p>
          <a:p>
            <a:r>
              <a:rPr lang="it-IT" dirty="0" smtClean="0"/>
              <a:t>Rigurgito, diarrea, stipsi.</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255</a:t>
            </a:fld>
            <a:endParaRPr lang="it-IT"/>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ra\Pictures\rinite.jpg"/>
          <p:cNvPicPr>
            <a:picLocks noChangeAspect="1" noChangeArrowheads="1"/>
          </p:cNvPicPr>
          <p:nvPr/>
        </p:nvPicPr>
        <p:blipFill>
          <a:blip r:embed="rId2" cstate="print"/>
          <a:srcRect/>
          <a:stretch>
            <a:fillRect/>
          </a:stretch>
        </p:blipFill>
        <p:spPr bwMode="auto">
          <a:xfrm>
            <a:off x="611560" y="548680"/>
            <a:ext cx="4286250" cy="2505075"/>
          </a:xfrm>
          <a:prstGeom prst="rect">
            <a:avLst/>
          </a:prstGeom>
          <a:noFill/>
        </p:spPr>
      </p:pic>
      <p:pic>
        <p:nvPicPr>
          <p:cNvPr id="1027" name="Picture 3" descr="C:\Users\Chiara\Pictures\congiuntivite.jpg"/>
          <p:cNvPicPr>
            <a:picLocks noChangeAspect="1" noChangeArrowheads="1"/>
          </p:cNvPicPr>
          <p:nvPr/>
        </p:nvPicPr>
        <p:blipFill>
          <a:blip r:embed="rId3" cstate="print"/>
          <a:srcRect/>
          <a:stretch>
            <a:fillRect/>
          </a:stretch>
        </p:blipFill>
        <p:spPr bwMode="auto">
          <a:xfrm>
            <a:off x="4644008" y="1951730"/>
            <a:ext cx="4285506" cy="3210473"/>
          </a:xfrm>
          <a:prstGeom prst="rect">
            <a:avLst/>
          </a:prstGeom>
          <a:noFill/>
        </p:spPr>
      </p:pic>
      <p:pic>
        <p:nvPicPr>
          <p:cNvPr id="1028" name="Picture 4" descr="C:\Users\Chiara\Pictures\dermatite.jpg"/>
          <p:cNvPicPr>
            <a:picLocks noChangeAspect="1" noChangeArrowheads="1"/>
          </p:cNvPicPr>
          <p:nvPr/>
        </p:nvPicPr>
        <p:blipFill>
          <a:blip r:embed="rId4" cstate="print"/>
          <a:srcRect/>
          <a:stretch>
            <a:fillRect/>
          </a:stretch>
        </p:blipFill>
        <p:spPr bwMode="auto">
          <a:xfrm>
            <a:off x="587558" y="3501008"/>
            <a:ext cx="3840426" cy="2880320"/>
          </a:xfrm>
          <a:prstGeom prst="rect">
            <a:avLst/>
          </a:prstGeom>
          <a:noFill/>
        </p:spPr>
      </p:pic>
      <p:sp>
        <p:nvSpPr>
          <p:cNvPr id="2" name="Slide Number Placeholder 1"/>
          <p:cNvSpPr>
            <a:spLocks noGrp="1"/>
          </p:cNvSpPr>
          <p:nvPr>
            <p:ph type="sldNum" sz="quarter" idx="12"/>
          </p:nvPr>
        </p:nvSpPr>
        <p:spPr/>
        <p:txBody>
          <a:bodyPr/>
          <a:lstStyle/>
          <a:p>
            <a:fld id="{40422247-A824-4162-AD4D-8B4E01F97AD5}" type="slidenum">
              <a:rPr lang="it-IT" smtClean="0"/>
              <a:pPr/>
              <a:t>256</a:t>
            </a:fld>
            <a:endParaRPr lang="it-IT"/>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AGIRE</a:t>
            </a:r>
            <a:endParaRPr lang="it-IT" sz="6000" b="1" dirty="0">
              <a:solidFill>
                <a:srgbClr val="FF0000"/>
              </a:solidFill>
            </a:endParaRPr>
          </a:p>
        </p:txBody>
      </p:sp>
      <p:sp>
        <p:nvSpPr>
          <p:cNvPr id="3" name="Segnaposto contenuto 2"/>
          <p:cNvSpPr>
            <a:spLocks noGrp="1"/>
          </p:cNvSpPr>
          <p:nvPr>
            <p:ph idx="1"/>
          </p:nvPr>
        </p:nvSpPr>
        <p:spPr>
          <a:xfrm>
            <a:off x="457200" y="1556792"/>
            <a:ext cx="8229600" cy="4569371"/>
          </a:xfrm>
        </p:spPr>
        <p:txBody>
          <a:bodyPr/>
          <a:lstStyle/>
          <a:p>
            <a:pPr>
              <a:buNone/>
            </a:pPr>
            <a:r>
              <a:rPr lang="it-IT" dirty="0" smtClean="0"/>
              <a:t>    Nel caso di </a:t>
            </a:r>
            <a:r>
              <a:rPr lang="it-IT" b="1" dirty="0" smtClean="0"/>
              <a:t>REAZIONI ALLERGICHE NON GRAVI </a:t>
            </a:r>
            <a:r>
              <a:rPr lang="it-IT" dirty="0" smtClean="0"/>
              <a:t>(dunque non anafilattiche), si possono trattare singolarmente i sintomi con </a:t>
            </a:r>
            <a:r>
              <a:rPr lang="it-IT" b="1" dirty="0" smtClean="0"/>
              <a:t>ANTISTAMINICI</a:t>
            </a:r>
            <a:r>
              <a:rPr lang="it-IT" dirty="0" smtClean="0"/>
              <a:t>; sono molto efficaci sulle fasi tardive anche i farmaci antiinfiammatori a base di </a:t>
            </a:r>
            <a:r>
              <a:rPr lang="it-IT" b="1" dirty="0" smtClean="0"/>
              <a:t>CORTISONE</a:t>
            </a:r>
            <a:r>
              <a:rPr lang="it-IT" dirty="0" smtClean="0"/>
              <a:t> che agiscono nell’arco di alcune ore (generalmente si usano somministrazioni per via nasale in modo da minimizzare gli effetti collaterali).</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257</a:t>
            </a:fld>
            <a:endParaRPr lang="it-IT"/>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RICONOSCERLE (2)</a:t>
            </a:r>
            <a:endParaRPr lang="it-IT" sz="6000" b="1" dirty="0">
              <a:solidFill>
                <a:srgbClr val="FF0000"/>
              </a:solidFill>
            </a:endParaRPr>
          </a:p>
        </p:txBody>
      </p:sp>
      <p:sp>
        <p:nvSpPr>
          <p:cNvPr id="3" name="Segnaposto contenuto 2"/>
          <p:cNvSpPr>
            <a:spLocks noGrp="1"/>
          </p:cNvSpPr>
          <p:nvPr>
            <p:ph idx="1"/>
          </p:nvPr>
        </p:nvSpPr>
        <p:spPr>
          <a:xfrm>
            <a:off x="457200" y="1340768"/>
            <a:ext cx="8229600" cy="5517232"/>
          </a:xfrm>
        </p:spPr>
        <p:txBody>
          <a:bodyPr/>
          <a:lstStyle/>
          <a:p>
            <a:pPr>
              <a:buNone/>
            </a:pPr>
            <a:r>
              <a:rPr lang="it-IT" dirty="0" smtClean="0"/>
              <a:t>    In casi gravi, le allergie possono manifestarsi con una risposta sistemica importante, definita “</a:t>
            </a:r>
            <a:r>
              <a:rPr lang="it-IT" b="1" dirty="0" smtClean="0"/>
              <a:t>ANAFILASSI</a:t>
            </a:r>
            <a:r>
              <a:rPr lang="it-IT" dirty="0" smtClean="0"/>
              <a:t>”, che può essere perfino letale. L’anafilassi si manifesta con:</a:t>
            </a:r>
          </a:p>
          <a:p>
            <a:r>
              <a:rPr lang="it-IT" dirty="0" smtClean="0"/>
              <a:t>orticaria – prurito – angioedema;</a:t>
            </a:r>
          </a:p>
          <a:p>
            <a:r>
              <a:rPr lang="it-IT" dirty="0" smtClean="0"/>
              <a:t>tosse – broncocostrizione – attacco d’asma;</a:t>
            </a:r>
          </a:p>
          <a:p>
            <a:r>
              <a:rPr lang="it-IT" dirty="0" smtClean="0"/>
              <a:t>ipotensione (fino allo shock);</a:t>
            </a:r>
          </a:p>
          <a:p>
            <a:r>
              <a:rPr lang="it-IT" dirty="0" smtClean="0"/>
              <a:t>spasmo coronarico con infarto acuto del miocardio.</a:t>
            </a:r>
          </a:p>
          <a:p>
            <a:pPr>
              <a:buNone/>
            </a:pPr>
            <a:endParaRPr lang="it-IT" dirty="0" smtClean="0"/>
          </a:p>
          <a:p>
            <a:pPr>
              <a:buNone/>
            </a:pP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258</a:t>
            </a:fld>
            <a:endParaRPr lang="it-IT"/>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mpills.com/wp-content/uploads/blogger/-HBYtNsROp_U/TvyBgZx-NoI/AAAAAAAABeM/GGdmqewEoQ0/s1600/anaphylaxis.png"/>
          <p:cNvPicPr>
            <a:picLocks noChangeAspect="1" noChangeArrowheads="1"/>
          </p:cNvPicPr>
          <p:nvPr/>
        </p:nvPicPr>
        <p:blipFill>
          <a:blip r:embed="rId2" cstate="print"/>
          <a:srcRect/>
          <a:stretch>
            <a:fillRect/>
          </a:stretch>
        </p:blipFill>
        <p:spPr bwMode="auto">
          <a:xfrm>
            <a:off x="899592" y="404664"/>
            <a:ext cx="2448272" cy="2448272"/>
          </a:xfrm>
          <a:prstGeom prst="rect">
            <a:avLst/>
          </a:prstGeom>
          <a:noFill/>
        </p:spPr>
      </p:pic>
      <p:pic>
        <p:nvPicPr>
          <p:cNvPr id="2052" name="Picture 4" descr="http://static.dizio.org/450/anafilassi.jpg"/>
          <p:cNvPicPr>
            <a:picLocks noChangeAspect="1" noChangeArrowheads="1"/>
          </p:cNvPicPr>
          <p:nvPr/>
        </p:nvPicPr>
        <p:blipFill>
          <a:blip r:embed="rId3" cstate="print"/>
          <a:srcRect/>
          <a:stretch>
            <a:fillRect/>
          </a:stretch>
        </p:blipFill>
        <p:spPr bwMode="auto">
          <a:xfrm>
            <a:off x="3923928" y="476672"/>
            <a:ext cx="4286250" cy="2381250"/>
          </a:xfrm>
          <a:prstGeom prst="rect">
            <a:avLst/>
          </a:prstGeom>
          <a:noFill/>
        </p:spPr>
      </p:pic>
      <p:pic>
        <p:nvPicPr>
          <p:cNvPr id="2054" name="Picture 6" descr="http://www.cibo360.it/images/cibo_salute/altrepatologie/anafilassi.jpg"/>
          <p:cNvPicPr>
            <a:picLocks noChangeAspect="1" noChangeArrowheads="1"/>
          </p:cNvPicPr>
          <p:nvPr/>
        </p:nvPicPr>
        <p:blipFill>
          <a:blip r:embed="rId4" cstate="print"/>
          <a:srcRect/>
          <a:stretch>
            <a:fillRect/>
          </a:stretch>
        </p:blipFill>
        <p:spPr bwMode="auto">
          <a:xfrm>
            <a:off x="539552" y="2982432"/>
            <a:ext cx="3303727" cy="3398896"/>
          </a:xfrm>
          <a:prstGeom prst="rect">
            <a:avLst/>
          </a:prstGeom>
          <a:noFill/>
        </p:spPr>
      </p:pic>
      <p:pic>
        <p:nvPicPr>
          <p:cNvPr id="2056" name="Picture 8" descr="http://www.allergiastop.it/wp-content/uploads/2013/05/anafilassi-allergia-grave.jpg"/>
          <p:cNvPicPr>
            <a:picLocks noChangeAspect="1" noChangeArrowheads="1"/>
          </p:cNvPicPr>
          <p:nvPr/>
        </p:nvPicPr>
        <p:blipFill>
          <a:blip r:embed="rId5" cstate="print"/>
          <a:srcRect/>
          <a:stretch>
            <a:fillRect/>
          </a:stretch>
        </p:blipFill>
        <p:spPr bwMode="auto">
          <a:xfrm>
            <a:off x="4716016" y="3004366"/>
            <a:ext cx="2952328" cy="3574632"/>
          </a:xfrm>
          <a:prstGeom prst="rect">
            <a:avLst/>
          </a:prstGeom>
          <a:noFill/>
        </p:spPr>
      </p:pic>
      <p:sp>
        <p:nvSpPr>
          <p:cNvPr id="2" name="Slide Number Placeholder 1"/>
          <p:cNvSpPr>
            <a:spLocks noGrp="1"/>
          </p:cNvSpPr>
          <p:nvPr>
            <p:ph type="sldNum" sz="quarter" idx="12"/>
          </p:nvPr>
        </p:nvSpPr>
        <p:spPr/>
        <p:txBody>
          <a:bodyPr/>
          <a:lstStyle/>
          <a:p>
            <a:fld id="{40422247-A824-4162-AD4D-8B4E01F97AD5}" type="slidenum">
              <a:rPr lang="it-IT" smtClean="0"/>
              <a:pPr/>
              <a:t>259</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VISIERA PARASCHIZZI</a:t>
            </a:r>
            <a:endParaRPr lang="it-IT" sz="6600" b="1" dirty="0">
              <a:solidFill>
                <a:srgbClr val="FF0000"/>
              </a:solidFill>
            </a:endParaRPr>
          </a:p>
        </p:txBody>
      </p:sp>
      <p:sp>
        <p:nvSpPr>
          <p:cNvPr id="3" name="Segnaposto contenuto 2"/>
          <p:cNvSpPr>
            <a:spLocks noGrp="1"/>
          </p:cNvSpPr>
          <p:nvPr>
            <p:ph idx="1"/>
          </p:nvPr>
        </p:nvSpPr>
        <p:spPr>
          <a:xfrm>
            <a:off x="457200" y="1600200"/>
            <a:ext cx="4042792" cy="5069160"/>
          </a:xfrm>
        </p:spPr>
        <p:txBody>
          <a:bodyPr>
            <a:normAutofit fontScale="92500" lnSpcReduction="10000"/>
          </a:bodyPr>
          <a:lstStyle/>
          <a:p>
            <a:pPr>
              <a:buNone/>
            </a:pPr>
            <a:r>
              <a:rPr lang="it-IT" dirty="0" smtClean="0"/>
              <a:t>    La visiera paraschizzi è uno schermo di plastica trasparente che protegge il viso dal rischio di schizzi, per cui va indossata ogni qual volta le ferite dell’infortunato siano a rischio di schizzi alla mucosa orale, nasale o congiuntivale.</a:t>
            </a:r>
            <a:endParaRPr lang="it-IT" dirty="0"/>
          </a:p>
        </p:txBody>
      </p:sp>
      <p:pic>
        <p:nvPicPr>
          <p:cNvPr id="2050" name="Picture 2" descr="http://www.canevari-sicurezza.it/catalog/PRS0212_g.jpg"/>
          <p:cNvPicPr>
            <a:picLocks noChangeAspect="1" noChangeArrowheads="1"/>
          </p:cNvPicPr>
          <p:nvPr/>
        </p:nvPicPr>
        <p:blipFill>
          <a:blip r:embed="rId2" cstate="print"/>
          <a:srcRect/>
          <a:stretch>
            <a:fillRect/>
          </a:stretch>
        </p:blipFill>
        <p:spPr bwMode="auto">
          <a:xfrm>
            <a:off x="4592922" y="1556792"/>
            <a:ext cx="4276150" cy="504056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26</a:t>
            </a:fld>
            <a:endParaRPr lang="it-IT"/>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AGIRE (2)</a:t>
            </a:r>
            <a:endParaRPr lang="it-IT" sz="6000" b="1" dirty="0">
              <a:solidFill>
                <a:srgbClr val="FF0000"/>
              </a:solidFill>
            </a:endParaRPr>
          </a:p>
        </p:txBody>
      </p:sp>
      <p:sp>
        <p:nvSpPr>
          <p:cNvPr id="3" name="Segnaposto contenuto 2"/>
          <p:cNvSpPr>
            <a:spLocks noGrp="1"/>
          </p:cNvSpPr>
          <p:nvPr>
            <p:ph idx="1"/>
          </p:nvPr>
        </p:nvSpPr>
        <p:spPr>
          <a:xfrm>
            <a:off x="457200" y="1600200"/>
            <a:ext cx="8229600" cy="4853136"/>
          </a:xfrm>
        </p:spPr>
        <p:txBody>
          <a:bodyPr/>
          <a:lstStyle/>
          <a:p>
            <a:pPr>
              <a:buNone/>
            </a:pPr>
            <a:r>
              <a:rPr lang="it-IT" dirty="0" smtClean="0"/>
              <a:t>    Nel caso di reazioni allergiche gravi (crisi anafilattiche) è necessario, in primo luogo, allertare i soccorsi (</a:t>
            </a:r>
            <a:r>
              <a:rPr lang="it-IT" b="1" dirty="0" smtClean="0"/>
              <a:t>CHIAMATA AL 118</a:t>
            </a:r>
            <a:r>
              <a:rPr lang="it-IT" dirty="0" smtClean="0"/>
              <a:t>) ed assistere l’infortunato in attesa che arrivino.</a:t>
            </a:r>
          </a:p>
          <a:p>
            <a:pPr>
              <a:buNone/>
            </a:pPr>
            <a:r>
              <a:rPr lang="it-IT" dirty="0" smtClean="0"/>
              <a:t>    Nell’attesa che arrivino i soccorsi, è necessario valutare lo </a:t>
            </a:r>
            <a:r>
              <a:rPr lang="it-IT" b="1" dirty="0" smtClean="0"/>
              <a:t>STATO </a:t>
            </a:r>
            <a:r>
              <a:rPr lang="it-IT" b="1" dirty="0" err="1" smtClean="0"/>
              <a:t>DI</a:t>
            </a:r>
            <a:r>
              <a:rPr lang="it-IT" b="1" dirty="0" smtClean="0"/>
              <a:t> COSCIENZA</a:t>
            </a:r>
            <a:r>
              <a:rPr lang="it-IT" dirty="0" smtClean="0"/>
              <a:t> dell’infortunato e la presenza di </a:t>
            </a:r>
            <a:r>
              <a:rPr lang="it-IT" b="1" dirty="0" smtClean="0"/>
              <a:t>ATTIVITA’ RESPIRATORIA</a:t>
            </a:r>
            <a:r>
              <a:rPr lang="it-IT" dirty="0" smtClean="0"/>
              <a:t> spontanea ed, eventualmente, iniziare la manovra di </a:t>
            </a:r>
            <a:r>
              <a:rPr lang="it-IT" b="1" dirty="0" smtClean="0"/>
              <a:t>RCP</a:t>
            </a:r>
            <a:r>
              <a:rPr lang="it-IT" dirty="0" smtClean="0"/>
              <a:t>.</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260</a:t>
            </a:fld>
            <a:endParaRPr lang="it-IT"/>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Autofit/>
          </a:bodyPr>
          <a:lstStyle/>
          <a:p>
            <a:r>
              <a:rPr lang="it-IT" sz="7200" b="1" dirty="0" smtClean="0">
                <a:solidFill>
                  <a:srgbClr val="FF0000"/>
                </a:solidFill>
              </a:rPr>
              <a:t>GRAZIE PER L’ATTENZIONE</a:t>
            </a:r>
            <a:endParaRPr lang="it-IT" sz="7200" b="1" dirty="0">
              <a:solidFill>
                <a:srgbClr val="FF0000"/>
              </a:solidFill>
            </a:endParaRPr>
          </a:p>
        </p:txBody>
      </p:sp>
      <p:sp>
        <p:nvSpPr>
          <p:cNvPr id="3" name="Sottotitolo 2"/>
          <p:cNvSpPr>
            <a:spLocks noGrp="1"/>
          </p:cNvSpPr>
          <p:nvPr>
            <p:ph type="subTitle" idx="1"/>
          </p:nvPr>
        </p:nvSpPr>
        <p:spPr/>
        <p:txBody>
          <a:bodyPr/>
          <a:lstStyle/>
          <a:p>
            <a:endParaRPr lang="it-IT" dirty="0">
              <a:solidFill>
                <a:schemeClr val="tx1"/>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261</a:t>
            </a:fld>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224136"/>
          </a:xfrm>
        </p:spPr>
        <p:txBody>
          <a:bodyPr>
            <a:normAutofit/>
          </a:bodyPr>
          <a:lstStyle/>
          <a:p>
            <a:r>
              <a:rPr lang="it-IT" sz="4800" b="1" dirty="0" smtClean="0">
                <a:solidFill>
                  <a:srgbClr val="FF0000"/>
                </a:solidFill>
              </a:rPr>
              <a:t>VALUTAZIONE AMBIENTALE</a:t>
            </a:r>
            <a:endParaRPr lang="it-IT" sz="4800" b="1" dirty="0">
              <a:solidFill>
                <a:srgbClr val="FF0000"/>
              </a:solidFill>
            </a:endParaRPr>
          </a:p>
        </p:txBody>
      </p:sp>
      <p:sp>
        <p:nvSpPr>
          <p:cNvPr id="3" name="Segnaposto contenuto 2"/>
          <p:cNvSpPr>
            <a:spLocks noGrp="1"/>
          </p:cNvSpPr>
          <p:nvPr>
            <p:ph idx="1"/>
          </p:nvPr>
        </p:nvSpPr>
        <p:spPr>
          <a:xfrm>
            <a:off x="457200" y="1268760"/>
            <a:ext cx="8229600" cy="5328592"/>
          </a:xfrm>
        </p:spPr>
        <p:txBody>
          <a:bodyPr>
            <a:normAutofit/>
          </a:bodyPr>
          <a:lstStyle/>
          <a:p>
            <a:pPr marL="0" indent="0" algn="just">
              <a:buNone/>
            </a:pPr>
            <a:r>
              <a:rPr lang="it-IT" dirty="0" smtClean="0"/>
              <a:t>Prima di approcciarsi alla vittima, è necessario accertarsi che non sussistano rischi ambientali sia per noi soccorritori che per la vittima stessa; bisogna quindi, osservare attentamente se l’ambiente presenta pericoli (gas, principi d’incendio, linee elettriche scoperte, pericoli di crollo, rischi derivanti dal traffico </a:t>
            </a:r>
            <a:r>
              <a:rPr lang="it-IT" dirty="0" err="1" smtClean="0"/>
              <a:t>ecc…</a:t>
            </a:r>
            <a:r>
              <a:rPr lang="it-IT" dirty="0" smtClean="0"/>
              <a:t>).</a:t>
            </a:r>
          </a:p>
          <a:p>
            <a:pPr marL="0" indent="0" algn="just">
              <a:buNone/>
            </a:pPr>
            <a:r>
              <a:rPr lang="it-IT" dirty="0" smtClean="0"/>
              <a:t>La valutazione ambientale è importante in quanto serve per raccogliere indizi utili a:</a:t>
            </a:r>
          </a:p>
        </p:txBody>
      </p:sp>
      <p:sp>
        <p:nvSpPr>
          <p:cNvPr id="4" name="Slide Number Placeholder 3"/>
          <p:cNvSpPr>
            <a:spLocks noGrp="1"/>
          </p:cNvSpPr>
          <p:nvPr>
            <p:ph type="sldNum" sz="quarter" idx="12"/>
          </p:nvPr>
        </p:nvSpPr>
        <p:spPr/>
        <p:txBody>
          <a:bodyPr/>
          <a:lstStyle/>
          <a:p>
            <a:fld id="{40422247-A824-4162-AD4D-8B4E01F97AD5}" type="slidenum">
              <a:rPr lang="it-IT" smtClean="0"/>
              <a:pPr/>
              <a:t>27</a:t>
            </a:fld>
            <a:endParaRPr lang="it-IT"/>
          </a:p>
        </p:txBody>
      </p:sp>
    </p:spTree>
    <p:extLst>
      <p:ext uri="{BB962C8B-B14F-4D97-AF65-F5344CB8AC3E}">
        <p14:creationId xmlns="" xmlns:p14="http://schemas.microsoft.com/office/powerpoint/2010/main" val="1541720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260648"/>
            <a:ext cx="8229600" cy="6192688"/>
          </a:xfrm>
        </p:spPr>
        <p:txBody>
          <a:bodyPr/>
          <a:lstStyle/>
          <a:p>
            <a:pPr marL="514350" indent="-514350" algn="just">
              <a:buFont typeface="+mj-lt"/>
              <a:buAutoNum type="arabicPeriod"/>
            </a:pPr>
            <a:r>
              <a:rPr lang="it-IT" b="1" dirty="0" smtClean="0"/>
              <a:t>evitare di diventare la 2° vittima</a:t>
            </a:r>
            <a:r>
              <a:rPr lang="it-IT" dirty="0" smtClean="0"/>
              <a:t>;</a:t>
            </a:r>
          </a:p>
          <a:p>
            <a:pPr marL="514350" indent="-514350" algn="just">
              <a:buFont typeface="+mj-lt"/>
              <a:buAutoNum type="arabicPeriod"/>
            </a:pPr>
            <a:r>
              <a:rPr lang="it-IT" b="1" dirty="0" smtClean="0"/>
              <a:t>capire la dinamica dell’incidente</a:t>
            </a:r>
            <a:r>
              <a:rPr lang="it-IT" dirty="0" smtClean="0"/>
              <a:t>;</a:t>
            </a:r>
          </a:p>
          <a:p>
            <a:pPr marL="514350" indent="-514350" algn="just">
              <a:buFont typeface="+mj-lt"/>
              <a:buAutoNum type="arabicPeriod"/>
            </a:pPr>
            <a:r>
              <a:rPr lang="it-IT" b="1" dirty="0" smtClean="0"/>
              <a:t>quantificare il pericolo </a:t>
            </a:r>
            <a:r>
              <a:rPr lang="it-IT" dirty="0" smtClean="0"/>
              <a:t>(bisogna valutare se è possibile allontanare la vittima dal pericolo, o se noi stessi possiamo cercare di eliminare il pericolo es. chiamando i vigili del fuoco).</a:t>
            </a:r>
          </a:p>
          <a:p>
            <a:pPr>
              <a:buNone/>
            </a:pPr>
            <a:endParaRPr lang="it-IT" dirty="0"/>
          </a:p>
        </p:txBody>
      </p:sp>
      <p:pic>
        <p:nvPicPr>
          <p:cNvPr id="1026" name="Picture 2" descr="C:\Users\Chiara\Pictures\fufufufuuf.jpg"/>
          <p:cNvPicPr>
            <a:picLocks noChangeAspect="1" noChangeArrowheads="1"/>
          </p:cNvPicPr>
          <p:nvPr/>
        </p:nvPicPr>
        <p:blipFill>
          <a:blip r:embed="rId2" cstate="print"/>
          <a:srcRect/>
          <a:stretch>
            <a:fillRect/>
          </a:stretch>
        </p:blipFill>
        <p:spPr bwMode="auto">
          <a:xfrm>
            <a:off x="2195736" y="3632195"/>
            <a:ext cx="4608512" cy="2714777"/>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260648"/>
            <a:ext cx="8229600" cy="6336704"/>
          </a:xfrm>
        </p:spPr>
        <p:txBody>
          <a:bodyPr>
            <a:normAutofit fontScale="92500" lnSpcReduction="10000"/>
          </a:bodyPr>
          <a:lstStyle/>
          <a:p>
            <a:r>
              <a:rPr lang="it-IT" dirty="0" smtClean="0"/>
              <a:t>In caso non ci siano situazioni di rischio, ci approcciamo alla vittima cercando di capire come sta e cosa le è successo.</a:t>
            </a:r>
          </a:p>
          <a:p>
            <a:pPr>
              <a:buNone/>
            </a:pPr>
            <a:endParaRPr lang="it-IT" dirty="0" smtClean="0"/>
          </a:p>
          <a:p>
            <a:r>
              <a:rPr lang="it-IT" dirty="0" smtClean="0"/>
              <a:t>In caso di situazioni di rischio elevato, dobbiamo chiamare immediatamente i soccorsi (centrale operativa 118) che attiverà il soccorso tecnico adeguato, dopodiché, è necessario valutare se possiamo cercare di soccorrere la vittima.</a:t>
            </a:r>
          </a:p>
          <a:p>
            <a:endParaRPr lang="it-IT" dirty="0" smtClean="0"/>
          </a:p>
          <a:p>
            <a:pPr algn="ctr">
              <a:buNone/>
            </a:pPr>
            <a:r>
              <a:rPr lang="it-IT" b="1" dirty="0" smtClean="0"/>
              <a:t>ANCHE SUCCESSIVAMENTE, DURANTE TUTTE LE FASI DEL SOCCORSO, VA VALUTATA LA PRESENZA </a:t>
            </a:r>
            <a:r>
              <a:rPr lang="it-IT" b="1" dirty="0" err="1" smtClean="0"/>
              <a:t>DI</a:t>
            </a:r>
            <a:r>
              <a:rPr lang="it-IT" b="1" dirty="0" smtClean="0"/>
              <a:t> POTENZIALI RISCHI AMBIENTALI!!!</a:t>
            </a:r>
          </a:p>
        </p:txBody>
      </p:sp>
      <p:sp>
        <p:nvSpPr>
          <p:cNvPr id="4" name="Slide Number Placeholder 3"/>
          <p:cNvSpPr>
            <a:spLocks noGrp="1"/>
          </p:cNvSpPr>
          <p:nvPr>
            <p:ph type="sldNum" sz="quarter" idx="12"/>
          </p:nvPr>
        </p:nvSpPr>
        <p:spPr/>
        <p:txBody>
          <a:bodyPr/>
          <a:lstStyle/>
          <a:p>
            <a:fld id="{40422247-A824-4162-AD4D-8B4E01F97AD5}" type="slidenum">
              <a:rPr lang="it-IT" smtClean="0"/>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LEGISLAZIONE RELATIVA AL PRIMO SOCCORSO</a:t>
            </a:r>
            <a:endParaRPr lang="it-IT" b="1" dirty="0">
              <a:solidFill>
                <a:srgbClr val="FF0000"/>
              </a:solidFill>
            </a:endParaRPr>
          </a:p>
        </p:txBody>
      </p:sp>
      <p:sp>
        <p:nvSpPr>
          <p:cNvPr id="3" name="Segnaposto contenuto 2"/>
          <p:cNvSpPr>
            <a:spLocks noGrp="1"/>
          </p:cNvSpPr>
          <p:nvPr>
            <p:ph idx="1"/>
          </p:nvPr>
        </p:nvSpPr>
        <p:spPr>
          <a:xfrm>
            <a:off x="457200" y="1600200"/>
            <a:ext cx="8229600" cy="4925144"/>
          </a:xfrm>
        </p:spPr>
        <p:txBody>
          <a:bodyPr>
            <a:normAutofit fontScale="92500" lnSpcReduction="10000"/>
          </a:bodyPr>
          <a:lstStyle/>
          <a:p>
            <a:r>
              <a:rPr lang="it-IT" dirty="0"/>
              <a:t>Art. 388 del D.P.R. n. 547/1955;</a:t>
            </a:r>
          </a:p>
          <a:p>
            <a:r>
              <a:rPr lang="it-IT" dirty="0" smtClean="0"/>
              <a:t>Art</a:t>
            </a:r>
            <a:r>
              <a:rPr lang="it-IT" dirty="0"/>
              <a:t>. 27 del D.P.R. n. 303/1956;</a:t>
            </a:r>
          </a:p>
          <a:p>
            <a:r>
              <a:rPr lang="it-IT" dirty="0" smtClean="0"/>
              <a:t>Art. 45 D. </a:t>
            </a:r>
            <a:r>
              <a:rPr lang="it-IT" dirty="0" err="1" smtClean="0"/>
              <a:t>Lgs</a:t>
            </a:r>
            <a:r>
              <a:rPr lang="it-IT" dirty="0" smtClean="0"/>
              <a:t> 81/2008: </a:t>
            </a:r>
            <a:r>
              <a:rPr lang="it-IT" dirty="0"/>
              <a:t>il datore di </a:t>
            </a:r>
            <a:r>
              <a:rPr lang="it-IT" dirty="0" smtClean="0"/>
              <a:t>lavoro, considerando </a:t>
            </a:r>
            <a:r>
              <a:rPr lang="it-IT" dirty="0"/>
              <a:t>la natura delle attività e le </a:t>
            </a:r>
            <a:r>
              <a:rPr lang="it-IT" dirty="0" smtClean="0"/>
              <a:t>dimensioni dell’azienda</a:t>
            </a:r>
            <a:r>
              <a:rPr lang="it-IT" dirty="0"/>
              <a:t>, sentito il medico competente:</a:t>
            </a:r>
          </a:p>
          <a:p>
            <a:pPr marL="971550" lvl="1" indent="-514350">
              <a:buFont typeface="+mj-lt"/>
              <a:buAutoNum type="arabicPeriod"/>
            </a:pPr>
            <a:r>
              <a:rPr lang="it-IT" dirty="0" smtClean="0"/>
              <a:t>adotta </a:t>
            </a:r>
            <a:r>
              <a:rPr lang="it-IT" dirty="0"/>
              <a:t>i provvedimenti necessari in materia </a:t>
            </a:r>
            <a:r>
              <a:rPr lang="it-IT" dirty="0" smtClean="0"/>
              <a:t>di pronto </a:t>
            </a:r>
            <a:r>
              <a:rPr lang="it-IT" dirty="0"/>
              <a:t>soccorso ed assistenza </a:t>
            </a:r>
            <a:r>
              <a:rPr lang="it-IT" dirty="0" smtClean="0"/>
              <a:t>medica, stabilendo </a:t>
            </a:r>
            <a:r>
              <a:rPr lang="it-IT" dirty="0"/>
              <a:t>i rapporti con i servizi esterni;</a:t>
            </a:r>
          </a:p>
          <a:p>
            <a:pPr marL="971550" lvl="1" indent="-514350">
              <a:buFont typeface="+mj-lt"/>
              <a:buAutoNum type="arabicPeriod"/>
            </a:pPr>
            <a:r>
              <a:rPr lang="it-IT" dirty="0" smtClean="0"/>
              <a:t>designa </a:t>
            </a:r>
            <a:r>
              <a:rPr lang="it-IT" dirty="0"/>
              <a:t>uno o più lavoratori incaricati </a:t>
            </a:r>
            <a:r>
              <a:rPr lang="it-IT" dirty="0" smtClean="0"/>
              <a:t>del pronto </a:t>
            </a:r>
            <a:r>
              <a:rPr lang="it-IT" dirty="0"/>
              <a:t>soccorso, qualora non vi </a:t>
            </a:r>
            <a:r>
              <a:rPr lang="it-IT" dirty="0" smtClean="0"/>
              <a:t>provveda direttamente</a:t>
            </a:r>
            <a:r>
              <a:rPr lang="it-IT" dirty="0"/>
              <a:t>.</a:t>
            </a:r>
          </a:p>
        </p:txBody>
      </p:sp>
      <p:sp>
        <p:nvSpPr>
          <p:cNvPr id="4" name="Slide Number Placeholder 3"/>
          <p:cNvSpPr>
            <a:spLocks noGrp="1"/>
          </p:cNvSpPr>
          <p:nvPr>
            <p:ph type="sldNum" sz="quarter" idx="12"/>
          </p:nvPr>
        </p:nvSpPr>
        <p:spPr/>
        <p:txBody>
          <a:bodyPr/>
          <a:lstStyle/>
          <a:p>
            <a:fld id="{40422247-A824-4162-AD4D-8B4E01F97AD5}" type="slidenum">
              <a:rPr lang="it-IT" smtClean="0"/>
              <a:pPr/>
              <a:t>3</a:t>
            </a:fld>
            <a:endParaRPr lang="it-IT"/>
          </a:p>
        </p:txBody>
      </p:sp>
    </p:spTree>
    <p:extLst>
      <p:ext uri="{BB962C8B-B14F-4D97-AF65-F5344CB8AC3E}">
        <p14:creationId xmlns="" xmlns:p14="http://schemas.microsoft.com/office/powerpoint/2010/main" val="38987851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APPROCCIO ALLA VITTIMA</a:t>
            </a:r>
            <a:endParaRPr lang="it-IT" sz="5400" b="1" dirty="0">
              <a:solidFill>
                <a:srgbClr val="FF0000"/>
              </a:solidFill>
            </a:endParaRPr>
          </a:p>
        </p:txBody>
      </p:sp>
      <p:sp>
        <p:nvSpPr>
          <p:cNvPr id="3" name="Segnaposto contenuto 2"/>
          <p:cNvSpPr>
            <a:spLocks noGrp="1"/>
          </p:cNvSpPr>
          <p:nvPr>
            <p:ph idx="1"/>
          </p:nvPr>
        </p:nvSpPr>
        <p:spPr>
          <a:xfrm>
            <a:off x="357158" y="1340769"/>
            <a:ext cx="8229600" cy="2952327"/>
          </a:xfrm>
        </p:spPr>
        <p:txBody>
          <a:bodyPr>
            <a:normAutofit fontScale="85000" lnSpcReduction="20000"/>
          </a:bodyPr>
          <a:lstStyle/>
          <a:p>
            <a:pPr marL="514350" indent="-514350">
              <a:buNone/>
            </a:pPr>
            <a:r>
              <a:rPr lang="it-IT" sz="4000" dirty="0" smtClean="0"/>
              <a:t>     Dopo una rapida valutazione ambientale, ci avviciniamo alla vittima, per cui bisogna:</a:t>
            </a:r>
          </a:p>
          <a:p>
            <a:pPr marL="514350" indent="-514350">
              <a:buFont typeface="+mj-lt"/>
              <a:buAutoNum type="arabicPeriod"/>
            </a:pPr>
            <a:r>
              <a:rPr lang="it-IT" sz="4000" dirty="0" smtClean="0"/>
              <a:t>Presentarsi;</a:t>
            </a:r>
          </a:p>
          <a:p>
            <a:pPr marL="514350" indent="-514350">
              <a:buFont typeface="+mj-lt"/>
              <a:buAutoNum type="arabicPeriod"/>
            </a:pPr>
            <a:r>
              <a:rPr lang="it-IT" sz="4000" dirty="0" smtClean="0"/>
              <a:t>Offrire alla vittima il soccorso e non imporlo;</a:t>
            </a:r>
          </a:p>
          <a:p>
            <a:pPr marL="514350" indent="-514350">
              <a:buFont typeface="+mj-lt"/>
              <a:buAutoNum type="arabicPeriod"/>
            </a:pPr>
            <a:r>
              <a:rPr lang="it-IT" sz="4000" dirty="0" smtClean="0"/>
              <a:t>Spiegare alla vittima cosa si sta facendo.</a:t>
            </a:r>
          </a:p>
          <a:p>
            <a:pPr marL="514350" indent="-514350">
              <a:buNone/>
            </a:pPr>
            <a:endParaRPr lang="it-IT" dirty="0"/>
          </a:p>
        </p:txBody>
      </p:sp>
      <p:pic>
        <p:nvPicPr>
          <p:cNvPr id="1026" name="Picture 2" descr="C:\Users\Chiara\Pictures\Primo soccorso\approccio alla vittima.jpg"/>
          <p:cNvPicPr>
            <a:picLocks noChangeAspect="1" noChangeArrowheads="1"/>
          </p:cNvPicPr>
          <p:nvPr/>
        </p:nvPicPr>
        <p:blipFill>
          <a:blip r:embed="rId2" cstate="print"/>
          <a:srcRect/>
          <a:stretch>
            <a:fillRect/>
          </a:stretch>
        </p:blipFill>
        <p:spPr bwMode="auto">
          <a:xfrm>
            <a:off x="3059832" y="4149080"/>
            <a:ext cx="2808312" cy="2557357"/>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30</a:t>
            </a:fld>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ATTENZIONE: FIDARSI E’ BENE, NON FIDARSI E’ MEGLIO!!!</a:t>
            </a:r>
            <a:endParaRPr lang="it-IT" b="1" dirty="0">
              <a:solidFill>
                <a:srgbClr val="FF0000"/>
              </a:solidFill>
            </a:endParaRPr>
          </a:p>
        </p:txBody>
      </p:sp>
      <p:sp>
        <p:nvSpPr>
          <p:cNvPr id="3" name="Segnaposto contenuto 2"/>
          <p:cNvSpPr>
            <a:spLocks noGrp="1"/>
          </p:cNvSpPr>
          <p:nvPr>
            <p:ph idx="1"/>
          </p:nvPr>
        </p:nvSpPr>
        <p:spPr>
          <a:xfrm>
            <a:off x="467544" y="1556792"/>
            <a:ext cx="5040560" cy="5112568"/>
          </a:xfrm>
        </p:spPr>
        <p:txBody>
          <a:bodyPr>
            <a:normAutofit fontScale="92500" lnSpcReduction="20000"/>
          </a:bodyPr>
          <a:lstStyle/>
          <a:p>
            <a:pPr marL="0" indent="0" algn="just">
              <a:buNone/>
            </a:pPr>
            <a:r>
              <a:rPr lang="it-IT" dirty="0" smtClean="0"/>
              <a:t>Purtroppo, le vittime non sono </a:t>
            </a:r>
            <a:r>
              <a:rPr lang="it-IT" dirty="0"/>
              <a:t>sempre </a:t>
            </a:r>
            <a:r>
              <a:rPr lang="it-IT" dirty="0" smtClean="0"/>
              <a:t>attendibili perché, a causa dell’incidente, possono </a:t>
            </a:r>
            <a:r>
              <a:rPr lang="it-IT" dirty="0"/>
              <a:t>avere un’alterazione della </a:t>
            </a:r>
            <a:r>
              <a:rPr lang="it-IT" dirty="0" smtClean="0"/>
              <a:t>sfera emotiva</a:t>
            </a:r>
            <a:r>
              <a:rPr lang="it-IT" dirty="0"/>
              <a:t>, con reazioni caratterizzate </a:t>
            </a:r>
            <a:r>
              <a:rPr lang="it-IT" dirty="0" smtClean="0"/>
              <a:t>da perdita </a:t>
            </a:r>
            <a:r>
              <a:rPr lang="it-IT" dirty="0"/>
              <a:t>di </a:t>
            </a:r>
            <a:r>
              <a:rPr lang="it-IT" dirty="0" smtClean="0"/>
              <a:t>controllo, ansia</a:t>
            </a:r>
            <a:r>
              <a:rPr lang="it-IT" dirty="0"/>
              <a:t> </a:t>
            </a:r>
            <a:r>
              <a:rPr lang="it-IT" dirty="0" smtClean="0"/>
              <a:t>e</a:t>
            </a:r>
            <a:r>
              <a:rPr lang="it-IT" dirty="0"/>
              <a:t> </a:t>
            </a:r>
            <a:r>
              <a:rPr lang="it-IT" dirty="0" smtClean="0"/>
              <a:t>reazione </a:t>
            </a:r>
            <a:r>
              <a:rPr lang="it-IT" dirty="0"/>
              <a:t>ostile al soccorritore.</a:t>
            </a:r>
          </a:p>
          <a:p>
            <a:pPr marL="0" indent="0" algn="just">
              <a:buNone/>
            </a:pPr>
            <a:r>
              <a:rPr lang="it-IT" dirty="0"/>
              <a:t>In questi casi è indispensabile mostrare </a:t>
            </a:r>
            <a:r>
              <a:rPr lang="it-IT" dirty="0" smtClean="0"/>
              <a:t>sensibilità e </a:t>
            </a:r>
            <a:r>
              <a:rPr lang="it-IT" dirty="0"/>
              <a:t>buon senso, mantenendo sempre </a:t>
            </a:r>
            <a:r>
              <a:rPr lang="it-IT" dirty="0" smtClean="0"/>
              <a:t>un comportamento </a:t>
            </a:r>
            <a:r>
              <a:rPr lang="it-IT" dirty="0"/>
              <a:t>calmo, gentile e deciso.</a:t>
            </a:r>
          </a:p>
        </p:txBody>
      </p:sp>
      <p:pic>
        <p:nvPicPr>
          <p:cNvPr id="4098" name="Picture 2" descr="C:\Users\Chiara\Pictures\vittima.jpg"/>
          <p:cNvPicPr>
            <a:picLocks noChangeAspect="1" noChangeArrowheads="1"/>
          </p:cNvPicPr>
          <p:nvPr/>
        </p:nvPicPr>
        <p:blipFill>
          <a:blip r:embed="rId2" cstate="print"/>
          <a:srcRect/>
          <a:stretch>
            <a:fillRect/>
          </a:stretch>
        </p:blipFill>
        <p:spPr bwMode="auto">
          <a:xfrm>
            <a:off x="5724128" y="1484784"/>
            <a:ext cx="3243496" cy="5076072"/>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31</a:t>
            </a:fld>
            <a:endParaRPr lang="it-IT"/>
          </a:p>
        </p:txBody>
      </p:sp>
    </p:spTree>
    <p:extLst>
      <p:ext uri="{BB962C8B-B14F-4D97-AF65-F5344CB8AC3E}">
        <p14:creationId xmlns="" xmlns:p14="http://schemas.microsoft.com/office/powerpoint/2010/main" val="3626419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435280" cy="1143000"/>
          </a:xfrm>
        </p:spPr>
        <p:txBody>
          <a:bodyPr>
            <a:normAutofit fontScale="90000"/>
          </a:bodyPr>
          <a:lstStyle/>
          <a:p>
            <a:r>
              <a:rPr lang="it-IT" b="1" dirty="0">
                <a:solidFill>
                  <a:srgbClr val="FF0000"/>
                </a:solidFill>
              </a:rPr>
              <a:t>QUANDO SPOSTARE </a:t>
            </a:r>
            <a:r>
              <a:rPr lang="it-IT" b="1" dirty="0" smtClean="0">
                <a:solidFill>
                  <a:srgbClr val="FF0000"/>
                </a:solidFill>
              </a:rPr>
              <a:t>L’INFORTUNATO?</a:t>
            </a:r>
            <a:endParaRPr lang="it-IT" dirty="0">
              <a:solidFill>
                <a:srgbClr val="FF0000"/>
              </a:solidFill>
            </a:endParaRPr>
          </a:p>
        </p:txBody>
      </p:sp>
      <p:sp>
        <p:nvSpPr>
          <p:cNvPr id="3" name="Segnaposto contenuto 2"/>
          <p:cNvSpPr>
            <a:spLocks noGrp="1"/>
          </p:cNvSpPr>
          <p:nvPr>
            <p:ph idx="1"/>
          </p:nvPr>
        </p:nvSpPr>
        <p:spPr>
          <a:xfrm>
            <a:off x="457200" y="1340768"/>
            <a:ext cx="8219256" cy="5256584"/>
          </a:xfrm>
        </p:spPr>
        <p:txBody>
          <a:bodyPr>
            <a:normAutofit fontScale="92500" lnSpcReduction="10000"/>
          </a:bodyPr>
          <a:lstStyle/>
          <a:p>
            <a:pPr fontAlgn="base">
              <a:buNone/>
            </a:pPr>
            <a:r>
              <a:rPr lang="it-IT" dirty="0" smtClean="0"/>
              <a:t>    Chi effettua il primo soccorso </a:t>
            </a:r>
            <a:r>
              <a:rPr lang="it-IT" u="sng" dirty="0" smtClean="0"/>
              <a:t>generalmente  NON dovrebbe in nessun caso spostare l’infortunato</a:t>
            </a:r>
            <a:r>
              <a:rPr lang="it-IT" dirty="0" smtClean="0"/>
              <a:t> dalla scena dell’evento, poiché un’azione errata può comportare gravi danni (soprattutto in caso di trauma alla colonna vertebrale); </a:t>
            </a:r>
            <a:r>
              <a:rPr lang="it-IT" u="sng" dirty="0" smtClean="0"/>
              <a:t>tuttavia, in alcuni casi, può essere necessario effettuare uno spostamento d’emergenza</a:t>
            </a:r>
            <a:r>
              <a:rPr lang="it-IT" dirty="0" smtClean="0"/>
              <a:t> per allontanare l’infortunato da un’area ad alto rischio ambientale (crolli, incendi, gas tossici o radiazioni, traffico veicolare incontrollato, </a:t>
            </a:r>
            <a:r>
              <a:rPr lang="it-IT" dirty="0" err="1" smtClean="0"/>
              <a:t>ecc…</a:t>
            </a:r>
            <a:r>
              <a:rPr lang="it-IT" dirty="0" smtClean="0"/>
              <a:t>) in cui la sua vita e quella del soccorritore possano trovarsi  in </a:t>
            </a:r>
            <a:r>
              <a:rPr lang="it-IT" u="sng" dirty="0" smtClean="0"/>
              <a:t>immediato pericolo</a:t>
            </a:r>
            <a:r>
              <a:rPr lang="it-IT" dirty="0" smtClean="0"/>
              <a:t>.</a:t>
            </a:r>
          </a:p>
        </p:txBody>
      </p:sp>
      <p:sp>
        <p:nvSpPr>
          <p:cNvPr id="4" name="Slide Number Placeholder 3"/>
          <p:cNvSpPr>
            <a:spLocks noGrp="1"/>
          </p:cNvSpPr>
          <p:nvPr>
            <p:ph type="sldNum" sz="quarter" idx="12"/>
          </p:nvPr>
        </p:nvSpPr>
        <p:spPr/>
        <p:txBody>
          <a:bodyPr/>
          <a:lstStyle/>
          <a:p>
            <a:fld id="{40422247-A824-4162-AD4D-8B4E01F97AD5}" type="slidenum">
              <a:rPr lang="it-IT" smtClean="0"/>
              <a:pPr/>
              <a:t>32</a:t>
            </a:fld>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720080"/>
          </a:xfrm>
        </p:spPr>
        <p:txBody>
          <a:bodyPr>
            <a:normAutofit fontScale="90000"/>
          </a:bodyPr>
          <a:lstStyle/>
          <a:p>
            <a:r>
              <a:rPr lang="it-IT" b="1" dirty="0" smtClean="0">
                <a:solidFill>
                  <a:srgbClr val="FF0000"/>
                </a:solidFill>
              </a:rPr>
              <a:t>COME SPOSTARE L’INFORTUNATO</a:t>
            </a:r>
            <a:endParaRPr lang="it-IT" b="1" dirty="0">
              <a:solidFill>
                <a:srgbClr val="FF0000"/>
              </a:solidFill>
            </a:endParaRPr>
          </a:p>
        </p:txBody>
      </p:sp>
      <p:sp>
        <p:nvSpPr>
          <p:cNvPr id="3" name="Segnaposto contenuto 2"/>
          <p:cNvSpPr>
            <a:spLocks noGrp="1"/>
          </p:cNvSpPr>
          <p:nvPr>
            <p:ph idx="1"/>
          </p:nvPr>
        </p:nvSpPr>
        <p:spPr>
          <a:xfrm>
            <a:off x="467544" y="836712"/>
            <a:ext cx="8208912" cy="3960440"/>
          </a:xfrm>
        </p:spPr>
        <p:txBody>
          <a:bodyPr>
            <a:normAutofit lnSpcReduction="10000"/>
          </a:bodyPr>
          <a:lstStyle/>
          <a:p>
            <a:pPr>
              <a:buNone/>
            </a:pPr>
            <a:r>
              <a:rPr lang="it-IT" dirty="0" smtClean="0"/>
              <a:t>    </a:t>
            </a:r>
            <a:r>
              <a:rPr lang="it-IT" u="sng" dirty="0" smtClean="0"/>
              <a:t>Nel caso in cui fosse assolutamente necessario spostare la vittima</a:t>
            </a:r>
            <a:r>
              <a:rPr lang="it-IT" dirty="0" smtClean="0"/>
              <a:t>, lo spostamento dev’essere effettuato con la </a:t>
            </a:r>
            <a:r>
              <a:rPr lang="it-IT" u="sng" dirty="0" smtClean="0"/>
              <a:t>MASSIMA CAUTELA</a:t>
            </a:r>
            <a:r>
              <a:rPr lang="it-IT" dirty="0" smtClean="0"/>
              <a:t>: </a:t>
            </a:r>
            <a:r>
              <a:rPr lang="it-IT" u="sng" dirty="0" smtClean="0"/>
              <a:t>la colonna vertebrale</a:t>
            </a:r>
            <a:r>
              <a:rPr lang="it-IT" dirty="0" smtClean="0"/>
              <a:t> non deve mai essere piegata né torta (</a:t>
            </a:r>
            <a:r>
              <a:rPr lang="it-IT" u="sng" dirty="0" smtClean="0"/>
              <a:t>deve rimanere sempre sullo stesso asse</a:t>
            </a:r>
            <a:r>
              <a:rPr lang="it-IT" dirty="0" smtClean="0"/>
              <a:t>!!!) ed </a:t>
            </a:r>
            <a:r>
              <a:rPr lang="it-IT" u="sng" dirty="0" smtClean="0"/>
              <a:t>il collo dev’essere immobilizzato</a:t>
            </a:r>
            <a:r>
              <a:rPr lang="it-IT" dirty="0" smtClean="0"/>
              <a:t> anche utilizzando mezzi di fortuna.</a:t>
            </a:r>
            <a:endParaRPr lang="it-IT" dirty="0"/>
          </a:p>
        </p:txBody>
      </p:sp>
      <p:pic>
        <p:nvPicPr>
          <p:cNvPr id="7" name="Picture 6" descr="spostamento-ferito.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509120"/>
            <a:ext cx="9144000" cy="1965770"/>
          </a:xfrm>
          <a:prstGeom prst="rect">
            <a:avLst/>
          </a:prstGeom>
        </p:spPr>
      </p:pic>
      <p:sp>
        <p:nvSpPr>
          <p:cNvPr id="8" name="Slide Number Placeholder 7"/>
          <p:cNvSpPr>
            <a:spLocks noGrp="1"/>
          </p:cNvSpPr>
          <p:nvPr>
            <p:ph type="sldNum" sz="quarter" idx="12"/>
          </p:nvPr>
        </p:nvSpPr>
        <p:spPr/>
        <p:txBody>
          <a:bodyPr/>
          <a:lstStyle/>
          <a:p>
            <a:fld id="{40422247-A824-4162-AD4D-8B4E01F97AD5}" type="slidenum">
              <a:rPr lang="it-IT" smtClean="0"/>
              <a:pPr/>
              <a:t>33</a:t>
            </a:fld>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hiara\Pictures\Primo soccorso\spostamento.jpg"/>
          <p:cNvPicPr>
            <a:picLocks noChangeAspect="1" noChangeArrowheads="1"/>
          </p:cNvPicPr>
          <p:nvPr/>
        </p:nvPicPr>
        <p:blipFill>
          <a:blip r:embed="rId2" cstate="print"/>
          <a:srcRect/>
          <a:stretch>
            <a:fillRect/>
          </a:stretch>
        </p:blipFill>
        <p:spPr bwMode="auto">
          <a:xfrm>
            <a:off x="1331640" y="1001858"/>
            <a:ext cx="6508929" cy="4875414"/>
          </a:xfrm>
          <a:prstGeom prst="rect">
            <a:avLst/>
          </a:prstGeom>
          <a:noFill/>
        </p:spPr>
      </p:pic>
      <p:sp>
        <p:nvSpPr>
          <p:cNvPr id="2" name="Slide Number Placeholder 1"/>
          <p:cNvSpPr>
            <a:spLocks noGrp="1"/>
          </p:cNvSpPr>
          <p:nvPr>
            <p:ph type="sldNum" sz="quarter" idx="12"/>
          </p:nvPr>
        </p:nvSpPr>
        <p:spPr/>
        <p:txBody>
          <a:bodyPr/>
          <a:lstStyle/>
          <a:p>
            <a:fld id="{40422247-A824-4162-AD4D-8B4E01F97AD5}" type="slidenum">
              <a:rPr lang="it-IT" smtClean="0"/>
              <a:pPr/>
              <a:t>34</a:t>
            </a:fld>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VALUTAZIONE DELLA VITTIMA</a:t>
            </a:r>
            <a:endParaRPr lang="it-IT" b="1" dirty="0">
              <a:solidFill>
                <a:srgbClr val="FF0000"/>
              </a:solidFill>
            </a:endParaRPr>
          </a:p>
        </p:txBody>
      </p:sp>
      <p:sp>
        <p:nvSpPr>
          <p:cNvPr id="3" name="Segnaposto contenuto 2"/>
          <p:cNvSpPr>
            <a:spLocks noGrp="1"/>
          </p:cNvSpPr>
          <p:nvPr>
            <p:ph idx="1"/>
          </p:nvPr>
        </p:nvSpPr>
        <p:spPr>
          <a:xfrm>
            <a:off x="457200" y="1196752"/>
            <a:ext cx="8229600" cy="5472608"/>
          </a:xfrm>
        </p:spPr>
        <p:txBody>
          <a:bodyPr>
            <a:normAutofit/>
          </a:bodyPr>
          <a:lstStyle/>
          <a:p>
            <a:pPr>
              <a:buNone/>
            </a:pPr>
            <a:r>
              <a:rPr lang="it-IT" dirty="0" smtClean="0"/>
              <a:t>Nell’approccio alla vittima è necessario valutare:</a:t>
            </a:r>
          </a:p>
          <a:p>
            <a:pPr marL="514350" indent="-514350">
              <a:buNone/>
            </a:pPr>
            <a:r>
              <a:rPr lang="it-IT" b="1" dirty="0" smtClean="0"/>
              <a:t>STATO </a:t>
            </a:r>
            <a:r>
              <a:rPr lang="it-IT" b="1" dirty="0" err="1" smtClean="0"/>
              <a:t>DI</a:t>
            </a:r>
            <a:r>
              <a:rPr lang="it-IT" b="1" dirty="0" smtClean="0"/>
              <a:t> COSCIENZA </a:t>
            </a:r>
            <a:r>
              <a:rPr lang="it-IT" dirty="0" smtClean="0">
                <a:sym typeface="Wingdings" pitchFamily="2" charset="2"/>
              </a:rPr>
              <a:t> INTEGRITA’ DEL SISTEMA NERVOSO</a:t>
            </a:r>
          </a:p>
          <a:p>
            <a:pPr marL="514350" indent="-514350">
              <a:buNone/>
            </a:pPr>
            <a:endParaRPr lang="it-IT" b="1" dirty="0" smtClean="0">
              <a:sym typeface="Wingdings" pitchFamily="2" charset="2"/>
            </a:endParaRPr>
          </a:p>
          <a:p>
            <a:pPr marL="514350" indent="-514350">
              <a:buNone/>
            </a:pPr>
            <a:r>
              <a:rPr lang="it-IT" b="1" dirty="0" smtClean="0">
                <a:sym typeface="Wingdings" pitchFamily="2" charset="2"/>
              </a:rPr>
              <a:t>ATTIVITA’ RESPIRATORIA </a:t>
            </a:r>
            <a:r>
              <a:rPr lang="it-IT" dirty="0" smtClean="0">
                <a:sym typeface="Wingdings" pitchFamily="2" charset="2"/>
              </a:rPr>
              <a:t> INTEGRITA’ DELL’APPARATO RESPIRATORIO</a:t>
            </a:r>
          </a:p>
          <a:p>
            <a:pPr marL="514350" indent="-514350">
              <a:buNone/>
            </a:pPr>
            <a:endParaRPr lang="it-IT" dirty="0" smtClean="0">
              <a:sym typeface="Wingdings" pitchFamily="2" charset="2"/>
            </a:endParaRPr>
          </a:p>
          <a:p>
            <a:pPr marL="514350" indent="-514350">
              <a:buNone/>
            </a:pPr>
            <a:r>
              <a:rPr lang="it-IT" b="1" dirty="0" smtClean="0">
                <a:sym typeface="Wingdings" pitchFamily="2" charset="2"/>
              </a:rPr>
              <a:t>CIRCOLAZIONE </a:t>
            </a:r>
            <a:r>
              <a:rPr lang="it-IT" dirty="0" smtClean="0">
                <a:sym typeface="Wingdings" pitchFamily="2" charset="2"/>
              </a:rPr>
              <a:t> INTEGRITA’ DELLO</a:t>
            </a:r>
          </a:p>
          <a:p>
            <a:pPr marL="514350" indent="-514350">
              <a:buNone/>
            </a:pPr>
            <a:r>
              <a:rPr lang="it-IT" dirty="0" smtClean="0">
                <a:sym typeface="Wingdings" pitchFamily="2" charset="2"/>
              </a:rPr>
              <a:t> APPARATO CARDIOVASCOLARE</a:t>
            </a:r>
            <a:endParaRPr lang="it-IT" dirty="0"/>
          </a:p>
        </p:txBody>
      </p:sp>
      <p:pic>
        <p:nvPicPr>
          <p:cNvPr id="1026" name="Picture 2" descr="C:\Users\Chiara\Pictures\Primo soccorso\cervello 2.jpg"/>
          <p:cNvPicPr>
            <a:picLocks noChangeAspect="1" noChangeArrowheads="1"/>
          </p:cNvPicPr>
          <p:nvPr/>
        </p:nvPicPr>
        <p:blipFill>
          <a:blip r:embed="rId2" cstate="print"/>
          <a:srcRect/>
          <a:stretch>
            <a:fillRect/>
          </a:stretch>
        </p:blipFill>
        <p:spPr bwMode="auto">
          <a:xfrm>
            <a:off x="7164288" y="1700808"/>
            <a:ext cx="1979712" cy="1585346"/>
          </a:xfrm>
          <a:prstGeom prst="rect">
            <a:avLst/>
          </a:prstGeom>
          <a:noFill/>
        </p:spPr>
      </p:pic>
      <p:pic>
        <p:nvPicPr>
          <p:cNvPr id="1027" name="Picture 3" descr="C:\Users\Chiara\Pictures\Primo soccorso\polmoni.jpg"/>
          <p:cNvPicPr>
            <a:picLocks noChangeAspect="1" noChangeArrowheads="1"/>
          </p:cNvPicPr>
          <p:nvPr/>
        </p:nvPicPr>
        <p:blipFill>
          <a:blip r:embed="rId3" cstate="print"/>
          <a:srcRect/>
          <a:stretch>
            <a:fillRect/>
          </a:stretch>
        </p:blipFill>
        <p:spPr bwMode="auto">
          <a:xfrm>
            <a:off x="7020273" y="3326064"/>
            <a:ext cx="2123728" cy="1590746"/>
          </a:xfrm>
          <a:prstGeom prst="rect">
            <a:avLst/>
          </a:prstGeom>
          <a:noFill/>
        </p:spPr>
      </p:pic>
      <p:pic>
        <p:nvPicPr>
          <p:cNvPr id="1028" name="Picture 4" descr="C:\Users\Chiara\Pictures\Primo soccorso\cuore.jpg"/>
          <p:cNvPicPr>
            <a:picLocks noChangeAspect="1" noChangeArrowheads="1"/>
          </p:cNvPicPr>
          <p:nvPr/>
        </p:nvPicPr>
        <p:blipFill>
          <a:blip r:embed="rId4" cstate="print"/>
          <a:srcRect/>
          <a:stretch>
            <a:fillRect/>
          </a:stretch>
        </p:blipFill>
        <p:spPr bwMode="auto">
          <a:xfrm>
            <a:off x="6804248" y="5205198"/>
            <a:ext cx="2052228" cy="1368152"/>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35</a:t>
            </a:fld>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VALUTAZIONE DELLO STATO </a:t>
            </a:r>
            <a:r>
              <a:rPr lang="it-IT" b="1" dirty="0" err="1" smtClean="0">
                <a:solidFill>
                  <a:srgbClr val="FF0000"/>
                </a:solidFill>
              </a:rPr>
              <a:t>DI</a:t>
            </a:r>
            <a:r>
              <a:rPr lang="it-IT" b="1" dirty="0" smtClean="0">
                <a:solidFill>
                  <a:srgbClr val="FF0000"/>
                </a:solidFill>
              </a:rPr>
              <a:t> COSCIENZA</a:t>
            </a:r>
            <a:endParaRPr lang="it-IT" b="1" dirty="0">
              <a:solidFill>
                <a:srgbClr val="FF0000"/>
              </a:solidFill>
            </a:endParaRPr>
          </a:p>
        </p:txBody>
      </p:sp>
      <p:sp>
        <p:nvSpPr>
          <p:cNvPr id="3" name="Segnaposto contenuto 2"/>
          <p:cNvSpPr>
            <a:spLocks noGrp="1"/>
          </p:cNvSpPr>
          <p:nvPr>
            <p:ph idx="1"/>
          </p:nvPr>
        </p:nvSpPr>
        <p:spPr>
          <a:xfrm>
            <a:off x="457200" y="1340769"/>
            <a:ext cx="7931224" cy="3024335"/>
          </a:xfrm>
        </p:spPr>
        <p:txBody>
          <a:bodyPr>
            <a:normAutofit fontScale="85000" lnSpcReduction="10000"/>
          </a:bodyPr>
          <a:lstStyle/>
          <a:p>
            <a:pPr algn="just">
              <a:buNone/>
            </a:pPr>
            <a:r>
              <a:rPr lang="it-IT" dirty="0" smtClean="0"/>
              <a:t>    Bisogna chiamare </a:t>
            </a:r>
            <a:r>
              <a:rPr lang="it-IT" dirty="0"/>
              <a:t>la persona a </a:t>
            </a:r>
            <a:r>
              <a:rPr lang="it-IT" dirty="0" smtClean="0"/>
              <a:t>voce ferma </a:t>
            </a:r>
            <a:r>
              <a:rPr lang="it-IT" dirty="0"/>
              <a:t>e decisa, con </a:t>
            </a:r>
            <a:r>
              <a:rPr lang="it-IT" dirty="0" smtClean="0"/>
              <a:t>un tono di voce alto e chiaro, anche più di </a:t>
            </a:r>
            <a:r>
              <a:rPr lang="it-IT" dirty="0"/>
              <a:t>una </a:t>
            </a:r>
            <a:r>
              <a:rPr lang="it-IT" dirty="0" smtClean="0"/>
              <a:t>volta e chiederle se </a:t>
            </a:r>
            <a:r>
              <a:rPr lang="it-IT" dirty="0"/>
              <a:t>sente </a:t>
            </a:r>
            <a:r>
              <a:rPr lang="it-IT" dirty="0" smtClean="0"/>
              <a:t>e se </a:t>
            </a:r>
            <a:r>
              <a:rPr lang="it-IT" dirty="0"/>
              <a:t>riesce a </a:t>
            </a:r>
            <a:r>
              <a:rPr lang="it-IT" dirty="0" smtClean="0"/>
              <a:t>rispondere.</a:t>
            </a:r>
          </a:p>
          <a:p>
            <a:pPr algn="just">
              <a:buNone/>
            </a:pPr>
            <a:r>
              <a:rPr lang="it-IT" dirty="0" smtClean="0"/>
              <a:t>     Se risponde (anche con mugugni, versi o movimenti), chiederle </a:t>
            </a:r>
            <a:r>
              <a:rPr lang="it-IT" dirty="0"/>
              <a:t>di aprire gli occhi </a:t>
            </a:r>
            <a:r>
              <a:rPr lang="it-IT" dirty="0" smtClean="0"/>
              <a:t>o di muovere </a:t>
            </a:r>
            <a:r>
              <a:rPr lang="it-IT" dirty="0"/>
              <a:t>un </a:t>
            </a:r>
            <a:r>
              <a:rPr lang="it-IT" dirty="0" smtClean="0"/>
              <a:t>braccio.</a:t>
            </a:r>
          </a:p>
          <a:p>
            <a:pPr algn="just">
              <a:buNone/>
            </a:pPr>
            <a:r>
              <a:rPr lang="it-IT" dirty="0" smtClean="0"/>
              <a:t>    Se non risponde, afferrare la vittima </a:t>
            </a:r>
            <a:r>
              <a:rPr lang="it-IT" dirty="0"/>
              <a:t>per le spalle e </a:t>
            </a:r>
            <a:r>
              <a:rPr lang="it-IT" dirty="0" smtClean="0"/>
              <a:t>scuoterla </a:t>
            </a:r>
            <a:r>
              <a:rPr lang="it-IT" u="sng" dirty="0" smtClean="0"/>
              <a:t>CON GENTILEZZA</a:t>
            </a:r>
            <a:r>
              <a:rPr lang="it-IT" dirty="0" smtClean="0"/>
              <a:t>.</a:t>
            </a:r>
            <a:endParaRPr lang="it-IT" dirty="0"/>
          </a:p>
        </p:txBody>
      </p:sp>
      <p:pic>
        <p:nvPicPr>
          <p:cNvPr id="5" name="Picture 2" descr="C:\Users\Chiara\Pictures\Primo soccorso\presentarsi.jpg"/>
          <p:cNvPicPr>
            <a:picLocks noChangeAspect="1" noChangeArrowheads="1"/>
          </p:cNvPicPr>
          <p:nvPr/>
        </p:nvPicPr>
        <p:blipFill>
          <a:blip r:embed="rId2" cstate="print"/>
          <a:srcRect/>
          <a:stretch>
            <a:fillRect/>
          </a:stretch>
        </p:blipFill>
        <p:spPr bwMode="auto">
          <a:xfrm>
            <a:off x="2699792" y="4293096"/>
            <a:ext cx="4032895" cy="2392265"/>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36</a:t>
            </a:fld>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lstStyle/>
          <a:p>
            <a:endParaRPr lang="it-IT" dirty="0"/>
          </a:p>
        </p:txBody>
      </p:sp>
      <p:sp>
        <p:nvSpPr>
          <p:cNvPr id="3" name="Segnaposto contenuto 2"/>
          <p:cNvSpPr>
            <a:spLocks noGrp="1"/>
          </p:cNvSpPr>
          <p:nvPr>
            <p:ph idx="1"/>
          </p:nvPr>
        </p:nvSpPr>
        <p:spPr>
          <a:xfrm>
            <a:off x="457200" y="260648"/>
            <a:ext cx="8229600" cy="6408712"/>
          </a:xfrm>
        </p:spPr>
        <p:txBody>
          <a:bodyPr>
            <a:normAutofit/>
          </a:bodyPr>
          <a:lstStyle/>
          <a:p>
            <a:r>
              <a:rPr lang="it-IT" sz="3600" dirty="0" smtClean="0"/>
              <a:t>Se la persona risponde (anche con versi, movimenti o aprendo gli occhi), significa che respira ed ha una circolazione attiva!!! In questo caso è necessario allertare i soccorsi ed assistere l’infortunato fino al loro arrivo.</a:t>
            </a:r>
          </a:p>
          <a:p>
            <a:endParaRPr lang="it-IT" dirty="0" smtClean="0"/>
          </a:p>
          <a:p>
            <a:r>
              <a:rPr lang="it-IT" sz="3600" dirty="0" smtClean="0"/>
              <a:t>Se, invece, la persona non presenta alcuna risposta verbale, motoria o oculare, è da considerarsi incosciente ed è necessario valutare la respirazione!!!</a:t>
            </a:r>
            <a:endParaRPr lang="it-IT" sz="3600"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37</a:t>
            </a:fld>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p:nvPr/>
        </p:nvSpPr>
        <p:spPr>
          <a:xfrm>
            <a:off x="3211560" y="3519360"/>
            <a:ext cx="1369800" cy="455400"/>
          </a:xfrm>
          <a:prstGeom prst="rect">
            <a:avLst/>
          </a:prstGeom>
          <a:noFill/>
          <a:ln>
            <a:noFill/>
          </a:ln>
        </p:spPr>
      </p:sp>
      <p:sp>
        <p:nvSpPr>
          <p:cNvPr id="252" name="CustomShape 2"/>
          <p:cNvSpPr/>
          <p:nvPr/>
        </p:nvSpPr>
        <p:spPr>
          <a:xfrm>
            <a:off x="936000" y="1020600"/>
            <a:ext cx="1163520" cy="396720"/>
          </a:xfrm>
          <a:prstGeom prst="rect">
            <a:avLst/>
          </a:prstGeom>
          <a:noFill/>
          <a:ln>
            <a:noFill/>
          </a:ln>
        </p:spPr>
        <p:txBody>
          <a:bodyPr lIns="90000" tIns="46800" rIns="90000" bIns="46800"/>
          <a:lstStyle/>
          <a:p>
            <a:pPr>
              <a:lnSpc>
                <a:spcPct val="100000"/>
              </a:lnSpc>
            </a:pPr>
            <a:r>
              <a:rPr lang="it-IT" sz="2000" b="1">
                <a:solidFill>
                  <a:srgbClr val="002F8C"/>
                </a:solidFill>
                <a:latin typeface="Arial"/>
                <a:ea typeface="Microsoft YaHei"/>
              </a:rPr>
              <a:t>SCENA</a:t>
            </a:r>
            <a:endParaRPr/>
          </a:p>
        </p:txBody>
      </p:sp>
      <p:sp>
        <p:nvSpPr>
          <p:cNvPr id="253" name="Line 3"/>
          <p:cNvSpPr/>
          <p:nvPr/>
        </p:nvSpPr>
        <p:spPr>
          <a:xfrm>
            <a:off x="1986840" y="1249200"/>
            <a:ext cx="419040" cy="1440"/>
          </a:xfrm>
          <a:prstGeom prst="line">
            <a:avLst/>
          </a:prstGeom>
          <a:ln w="19080">
            <a:solidFill>
              <a:srgbClr val="002F8C"/>
            </a:solidFill>
            <a:miter/>
            <a:tailEnd type="triangle" w="med" len="med"/>
          </a:ln>
        </p:spPr>
      </p:sp>
      <p:sp>
        <p:nvSpPr>
          <p:cNvPr id="254" name="CustomShape 4"/>
          <p:cNvSpPr/>
          <p:nvPr/>
        </p:nvSpPr>
        <p:spPr>
          <a:xfrm>
            <a:off x="2406240" y="1020600"/>
            <a:ext cx="4875120" cy="396720"/>
          </a:xfrm>
          <a:prstGeom prst="rect">
            <a:avLst/>
          </a:prstGeom>
          <a:noFill/>
          <a:ln>
            <a:noFill/>
          </a:ln>
        </p:spPr>
        <p:txBody>
          <a:bodyPr lIns="90000" tIns="46800" rIns="90000" bIns="46800"/>
          <a:lstStyle/>
          <a:p>
            <a:pPr>
              <a:lnSpc>
                <a:spcPct val="100000"/>
              </a:lnSpc>
            </a:pPr>
            <a:r>
              <a:rPr lang="it-IT" sz="2000" b="1">
                <a:solidFill>
                  <a:srgbClr val="002F8C"/>
                </a:solidFill>
                <a:latin typeface="Arial"/>
                <a:ea typeface="Microsoft YaHei"/>
              </a:rPr>
              <a:t>VALUTAZIONE STATO DI COSCIENZA</a:t>
            </a:r>
            <a:endParaRPr/>
          </a:p>
        </p:txBody>
      </p:sp>
      <p:sp>
        <p:nvSpPr>
          <p:cNvPr id="255" name="Line 5"/>
          <p:cNvSpPr/>
          <p:nvPr/>
        </p:nvSpPr>
        <p:spPr>
          <a:xfrm flipH="1">
            <a:off x="2480400" y="1401480"/>
            <a:ext cx="1160640" cy="380880"/>
          </a:xfrm>
          <a:prstGeom prst="line">
            <a:avLst/>
          </a:prstGeom>
          <a:ln w="19080">
            <a:solidFill>
              <a:srgbClr val="002F8C"/>
            </a:solidFill>
            <a:miter/>
            <a:tailEnd type="triangle" w="med" len="med"/>
          </a:ln>
        </p:spPr>
      </p:sp>
      <p:sp>
        <p:nvSpPr>
          <p:cNvPr id="256" name="CustomShape 6"/>
          <p:cNvSpPr/>
          <p:nvPr/>
        </p:nvSpPr>
        <p:spPr>
          <a:xfrm>
            <a:off x="1047240" y="1858680"/>
            <a:ext cx="1890360" cy="396720"/>
          </a:xfrm>
          <a:prstGeom prst="rect">
            <a:avLst/>
          </a:prstGeom>
          <a:noFill/>
          <a:ln>
            <a:noFill/>
          </a:ln>
        </p:spPr>
        <p:txBody>
          <a:bodyPr lIns="90000" tIns="46800" rIns="90000" bIns="46800"/>
          <a:lstStyle/>
          <a:p>
            <a:pPr>
              <a:lnSpc>
                <a:spcPct val="100000"/>
              </a:lnSpc>
            </a:pPr>
            <a:r>
              <a:rPr lang="it-IT" sz="2000" b="1">
                <a:solidFill>
                  <a:srgbClr val="002F8C"/>
                </a:solidFill>
                <a:latin typeface="Arial"/>
                <a:ea typeface="Microsoft YaHei"/>
              </a:rPr>
              <a:t>COSCIENTE</a:t>
            </a:r>
            <a:endParaRPr/>
          </a:p>
        </p:txBody>
      </p:sp>
      <p:sp>
        <p:nvSpPr>
          <p:cNvPr id="257" name="Line 7"/>
          <p:cNvSpPr/>
          <p:nvPr/>
        </p:nvSpPr>
        <p:spPr>
          <a:xfrm>
            <a:off x="4158720" y="1401480"/>
            <a:ext cx="838080" cy="380880"/>
          </a:xfrm>
          <a:prstGeom prst="line">
            <a:avLst/>
          </a:prstGeom>
          <a:ln w="19080">
            <a:solidFill>
              <a:srgbClr val="002F8C"/>
            </a:solidFill>
            <a:miter/>
            <a:tailEnd type="triangle" w="med" len="med"/>
          </a:ln>
        </p:spPr>
      </p:sp>
      <p:sp>
        <p:nvSpPr>
          <p:cNvPr id="258" name="CustomShape 8"/>
          <p:cNvSpPr/>
          <p:nvPr/>
        </p:nvSpPr>
        <p:spPr>
          <a:xfrm>
            <a:off x="4082400" y="1782720"/>
            <a:ext cx="2109600" cy="396720"/>
          </a:xfrm>
          <a:prstGeom prst="rect">
            <a:avLst/>
          </a:prstGeom>
          <a:noFill/>
          <a:ln>
            <a:noFill/>
          </a:ln>
        </p:spPr>
        <p:txBody>
          <a:bodyPr lIns="90000" tIns="46800" rIns="90000" bIns="46800"/>
          <a:lstStyle/>
          <a:p>
            <a:pPr>
              <a:lnSpc>
                <a:spcPct val="100000"/>
              </a:lnSpc>
            </a:pPr>
            <a:r>
              <a:rPr lang="it-IT" sz="2000" b="1">
                <a:solidFill>
                  <a:srgbClr val="002F8C"/>
                </a:solidFill>
                <a:latin typeface="Arial"/>
                <a:ea typeface="Microsoft YaHei"/>
              </a:rPr>
              <a:t>INCOSCIENTE</a:t>
            </a:r>
            <a:endParaRPr/>
          </a:p>
        </p:txBody>
      </p:sp>
      <p:sp>
        <p:nvSpPr>
          <p:cNvPr id="259" name="Line 9"/>
          <p:cNvSpPr/>
          <p:nvPr/>
        </p:nvSpPr>
        <p:spPr>
          <a:xfrm>
            <a:off x="5149080" y="2087280"/>
            <a:ext cx="1800" cy="345960"/>
          </a:xfrm>
          <a:prstGeom prst="line">
            <a:avLst/>
          </a:prstGeom>
          <a:ln w="19080">
            <a:solidFill>
              <a:srgbClr val="002F8C"/>
            </a:solidFill>
            <a:miter/>
            <a:tailEnd type="triangle" w="med" len="med"/>
          </a:ln>
        </p:spPr>
      </p:sp>
      <p:sp>
        <p:nvSpPr>
          <p:cNvPr id="260" name="CustomShape 10"/>
          <p:cNvSpPr/>
          <p:nvPr/>
        </p:nvSpPr>
        <p:spPr>
          <a:xfrm>
            <a:off x="4844520" y="2392200"/>
            <a:ext cx="725400" cy="396720"/>
          </a:xfrm>
          <a:prstGeom prst="rect">
            <a:avLst/>
          </a:prstGeom>
          <a:noFill/>
          <a:ln>
            <a:noFill/>
          </a:ln>
        </p:spPr>
        <p:txBody>
          <a:bodyPr lIns="90000" tIns="46800" rIns="90000" bIns="46800"/>
          <a:lstStyle/>
          <a:p>
            <a:pPr>
              <a:lnSpc>
                <a:spcPct val="100000"/>
              </a:lnSpc>
            </a:pPr>
            <a:r>
              <a:rPr lang="it-IT" sz="2000" b="1">
                <a:solidFill>
                  <a:srgbClr val="002F8C"/>
                </a:solidFill>
                <a:latin typeface="Arial"/>
                <a:ea typeface="Microsoft YaHei"/>
              </a:rPr>
              <a:t>118</a:t>
            </a:r>
            <a:endParaRPr/>
          </a:p>
        </p:txBody>
      </p:sp>
      <p:sp>
        <p:nvSpPr>
          <p:cNvPr id="261" name="Line 11"/>
          <p:cNvSpPr/>
          <p:nvPr/>
        </p:nvSpPr>
        <p:spPr>
          <a:xfrm>
            <a:off x="5149080" y="2696760"/>
            <a:ext cx="1800" cy="274680"/>
          </a:xfrm>
          <a:prstGeom prst="line">
            <a:avLst/>
          </a:prstGeom>
          <a:ln w="19080">
            <a:solidFill>
              <a:srgbClr val="002F8C"/>
            </a:solidFill>
            <a:miter/>
            <a:tailEnd type="triangle" w="med" len="med"/>
          </a:ln>
        </p:spPr>
      </p:sp>
      <p:sp>
        <p:nvSpPr>
          <p:cNvPr id="262" name="CustomShape 12"/>
          <p:cNvSpPr/>
          <p:nvPr/>
        </p:nvSpPr>
        <p:spPr>
          <a:xfrm>
            <a:off x="3003120" y="5258520"/>
            <a:ext cx="1152360" cy="458280"/>
          </a:xfrm>
          <a:prstGeom prst="rect">
            <a:avLst/>
          </a:prstGeom>
          <a:solidFill>
            <a:srgbClr val="FFFFFF"/>
          </a:solidFill>
          <a:ln w="9360">
            <a:solidFill>
              <a:srgbClr val="3333CC"/>
            </a:solidFill>
            <a:round/>
          </a:ln>
        </p:spPr>
        <p:txBody>
          <a:bodyPr lIns="90000" tIns="46800" rIns="90000" bIns="46800"/>
          <a:lstStyle/>
          <a:p>
            <a:pPr>
              <a:lnSpc>
                <a:spcPct val="100000"/>
              </a:lnSpc>
            </a:pPr>
            <a:r>
              <a:rPr lang="it-IT" sz="2400" b="1">
                <a:solidFill>
                  <a:srgbClr val="FF9900"/>
                </a:solidFill>
                <a:latin typeface="Arial"/>
                <a:ea typeface="Microsoft YaHei"/>
              </a:rPr>
              <a:t> </a:t>
            </a:r>
            <a:r>
              <a:rPr lang="it-IT" sz="2400" b="1">
                <a:solidFill>
                  <a:srgbClr val="2D2DB9"/>
                </a:solidFill>
                <a:latin typeface="Arial"/>
                <a:ea typeface="Microsoft YaHei"/>
              </a:rPr>
              <a:t>PLS</a:t>
            </a:r>
            <a:endParaRPr/>
          </a:p>
        </p:txBody>
      </p:sp>
      <p:sp>
        <p:nvSpPr>
          <p:cNvPr id="263" name="Line 13"/>
          <p:cNvSpPr/>
          <p:nvPr/>
        </p:nvSpPr>
        <p:spPr>
          <a:xfrm>
            <a:off x="3476160" y="5044320"/>
            <a:ext cx="1440" cy="276120"/>
          </a:xfrm>
          <a:prstGeom prst="line">
            <a:avLst/>
          </a:prstGeom>
          <a:ln w="19080">
            <a:solidFill>
              <a:srgbClr val="002F8C"/>
            </a:solidFill>
            <a:miter/>
            <a:tailEnd type="triangle" w="med" len="med"/>
          </a:ln>
        </p:spPr>
      </p:sp>
      <p:sp>
        <p:nvSpPr>
          <p:cNvPr id="264" name="CustomShape 14"/>
          <p:cNvSpPr/>
          <p:nvPr/>
        </p:nvSpPr>
        <p:spPr>
          <a:xfrm>
            <a:off x="3434760" y="3024000"/>
            <a:ext cx="3273120" cy="762480"/>
          </a:xfrm>
          <a:prstGeom prst="rect">
            <a:avLst/>
          </a:prstGeom>
          <a:noFill/>
          <a:ln>
            <a:noFill/>
          </a:ln>
        </p:spPr>
        <p:txBody>
          <a:bodyPr lIns="90000" tIns="46800" rIns="90000" bIns="46800"/>
          <a:lstStyle/>
          <a:p>
            <a:pPr algn="ctr">
              <a:lnSpc>
                <a:spcPct val="100000"/>
              </a:lnSpc>
            </a:pPr>
            <a:r>
              <a:rPr lang="it-IT" sz="2000" b="1">
                <a:solidFill>
                  <a:srgbClr val="002F8C"/>
                </a:solidFill>
                <a:latin typeface="Arial"/>
                <a:ea typeface="Microsoft YaHei"/>
              </a:rPr>
              <a:t>VALUTAZIONE DEI SEGNI VITALI:</a:t>
            </a:r>
            <a:r>
              <a:rPr lang="it-IT" sz="2400" b="1">
                <a:solidFill>
                  <a:srgbClr val="FF9900"/>
                </a:solidFill>
                <a:latin typeface="Arial"/>
                <a:ea typeface="Microsoft YaHei"/>
              </a:rPr>
              <a:t> </a:t>
            </a:r>
            <a:r>
              <a:rPr lang="it-IT" sz="2000" b="1">
                <a:solidFill>
                  <a:srgbClr val="002F8C"/>
                </a:solidFill>
                <a:latin typeface="Arial"/>
                <a:ea typeface="Microsoft YaHei"/>
              </a:rPr>
              <a:t>GAS</a:t>
            </a:r>
            <a:endParaRPr/>
          </a:p>
        </p:txBody>
      </p:sp>
      <p:sp>
        <p:nvSpPr>
          <p:cNvPr id="265" name="Line 15"/>
          <p:cNvSpPr/>
          <p:nvPr/>
        </p:nvSpPr>
        <p:spPr>
          <a:xfrm flipH="1">
            <a:off x="3973320" y="4010760"/>
            <a:ext cx="613080" cy="381240"/>
          </a:xfrm>
          <a:prstGeom prst="line">
            <a:avLst/>
          </a:prstGeom>
          <a:ln w="19080">
            <a:solidFill>
              <a:srgbClr val="002F8C"/>
            </a:solidFill>
            <a:miter/>
            <a:tailEnd type="triangle" w="med" len="med"/>
          </a:ln>
        </p:spPr>
      </p:sp>
      <p:sp>
        <p:nvSpPr>
          <p:cNvPr id="266" name="CustomShape 16"/>
          <p:cNvSpPr/>
          <p:nvPr/>
        </p:nvSpPr>
        <p:spPr>
          <a:xfrm>
            <a:off x="3242880" y="4599720"/>
            <a:ext cx="1454040" cy="396720"/>
          </a:xfrm>
          <a:prstGeom prst="rect">
            <a:avLst/>
          </a:prstGeom>
          <a:noFill/>
          <a:ln>
            <a:noFill/>
          </a:ln>
        </p:spPr>
        <p:txBody>
          <a:bodyPr lIns="90000" tIns="46800" rIns="90000" bIns="46800"/>
          <a:lstStyle/>
          <a:p>
            <a:pPr>
              <a:lnSpc>
                <a:spcPct val="100000"/>
              </a:lnSpc>
            </a:pPr>
            <a:r>
              <a:rPr lang="it-IT" sz="2000" b="1">
                <a:solidFill>
                  <a:srgbClr val="002F8C"/>
                </a:solidFill>
                <a:latin typeface="Arial"/>
                <a:ea typeface="Microsoft YaHei"/>
              </a:rPr>
              <a:t>SI</a:t>
            </a:r>
            <a:endParaRPr/>
          </a:p>
        </p:txBody>
      </p:sp>
      <p:sp>
        <p:nvSpPr>
          <p:cNvPr id="267" name="Line 17"/>
          <p:cNvSpPr/>
          <p:nvPr/>
        </p:nvSpPr>
        <p:spPr>
          <a:xfrm>
            <a:off x="5681160" y="3990240"/>
            <a:ext cx="654120" cy="345960"/>
          </a:xfrm>
          <a:prstGeom prst="line">
            <a:avLst/>
          </a:prstGeom>
          <a:ln w="19080">
            <a:solidFill>
              <a:srgbClr val="002F8C"/>
            </a:solidFill>
            <a:miter/>
            <a:tailEnd type="triangle" w="med" len="med"/>
          </a:ln>
        </p:spPr>
      </p:sp>
      <p:sp>
        <p:nvSpPr>
          <p:cNvPr id="268" name="CustomShape 18"/>
          <p:cNvSpPr/>
          <p:nvPr/>
        </p:nvSpPr>
        <p:spPr>
          <a:xfrm>
            <a:off x="5681160" y="4371120"/>
            <a:ext cx="1454040" cy="396720"/>
          </a:xfrm>
          <a:prstGeom prst="rect">
            <a:avLst/>
          </a:prstGeom>
          <a:noFill/>
          <a:ln>
            <a:noFill/>
          </a:ln>
        </p:spPr>
        <p:txBody>
          <a:bodyPr lIns="90000" tIns="46800" rIns="90000" bIns="46800"/>
          <a:lstStyle/>
          <a:p>
            <a:pPr>
              <a:lnSpc>
                <a:spcPct val="100000"/>
              </a:lnSpc>
            </a:pPr>
            <a:r>
              <a:rPr lang="it-IT" sz="2000" b="1">
                <a:solidFill>
                  <a:srgbClr val="002F8C"/>
                </a:solidFill>
                <a:latin typeface="Arial"/>
                <a:ea typeface="Microsoft YaHei"/>
              </a:rPr>
              <a:t>     NO</a:t>
            </a:r>
            <a:endParaRPr/>
          </a:p>
        </p:txBody>
      </p:sp>
      <p:sp>
        <p:nvSpPr>
          <p:cNvPr id="269" name="Line 19"/>
          <p:cNvSpPr/>
          <p:nvPr/>
        </p:nvSpPr>
        <p:spPr>
          <a:xfrm>
            <a:off x="6365160" y="4752000"/>
            <a:ext cx="1800" cy="344520"/>
          </a:xfrm>
          <a:prstGeom prst="line">
            <a:avLst/>
          </a:prstGeom>
          <a:ln w="19080">
            <a:solidFill>
              <a:srgbClr val="002F8C"/>
            </a:solidFill>
            <a:miter/>
            <a:tailEnd type="triangle" w="med" len="med"/>
          </a:ln>
        </p:spPr>
      </p:sp>
      <p:sp>
        <p:nvSpPr>
          <p:cNvPr id="270" name="CustomShape 20"/>
          <p:cNvSpPr/>
          <p:nvPr/>
        </p:nvSpPr>
        <p:spPr>
          <a:xfrm>
            <a:off x="5373360" y="5056920"/>
            <a:ext cx="1982520" cy="701640"/>
          </a:xfrm>
          <a:prstGeom prst="rect">
            <a:avLst/>
          </a:prstGeom>
          <a:noFill/>
          <a:ln>
            <a:noFill/>
          </a:ln>
        </p:spPr>
        <p:txBody>
          <a:bodyPr lIns="90000" tIns="46800" rIns="90000" bIns="46800"/>
          <a:lstStyle/>
          <a:p>
            <a:pPr algn="ctr">
              <a:lnSpc>
                <a:spcPct val="100000"/>
              </a:lnSpc>
            </a:pPr>
            <a:r>
              <a:rPr lang="it-IT" sz="2000" b="1">
                <a:solidFill>
                  <a:srgbClr val="002F8C"/>
                </a:solidFill>
                <a:latin typeface="Arial"/>
                <a:ea typeface="Microsoft YaHei"/>
              </a:rPr>
              <a:t>MASSAGGIO CARDIACO</a:t>
            </a:r>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8" presetClass="entr" presetSubtype="6"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strips(downRight)">
                                      <p:cBhvr additive="repl">
                                        <p:cTn id="7" dur="500"/>
                                        <p:tgtEl>
                                          <p:spTgt spid="252"/>
                                        </p:tgtEl>
                                      </p:cBhvr>
                                    </p:animEffect>
                                  </p:childTnLst>
                                </p:cTn>
                              </p:par>
                            </p:childTnLst>
                          </p:cTn>
                        </p:par>
                      </p:childTnLst>
                    </p:cTn>
                  </p:par>
                  <p:par>
                    <p:cTn id="8" fill="hold" nodeType="clickEffect">
                      <p:stCondLst>
                        <p:cond delay="indefinite"/>
                      </p:stCondLst>
                      <p:childTnLst>
                        <p:par>
                          <p:cTn id="9" fill="hold" nodeType="withEffect">
                            <p:stCondLst>
                              <p:cond delay="0"/>
                            </p:stCondLst>
                            <p:childTnLst>
                              <p:par>
                                <p:cTn id="10" presetID="18" presetClass="entr" presetSubtype="6"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Effect transition="in" filter="strips(downRight)">
                                      <p:cBhvr additive="repl">
                                        <p:cTn id="12" dur="500"/>
                                        <p:tgtEl>
                                          <p:spTgt spid="253"/>
                                        </p:tgtEl>
                                      </p:cBhvr>
                                    </p:animEffec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18" presetClass="entr" presetSubtype="6" fill="hold" nodeType="clickEffect">
                                  <p:stCondLst>
                                    <p:cond delay="0"/>
                                  </p:stCondLst>
                                  <p:childTnLst>
                                    <p:set>
                                      <p:cBhvr>
                                        <p:cTn id="16" dur="1" fill="hold">
                                          <p:stCondLst>
                                            <p:cond delay="0"/>
                                          </p:stCondLst>
                                        </p:cTn>
                                        <p:tgtEl>
                                          <p:spTgt spid="254"/>
                                        </p:tgtEl>
                                        <p:attrNameLst>
                                          <p:attrName>style.visibility</p:attrName>
                                        </p:attrNameLst>
                                      </p:cBhvr>
                                      <p:to>
                                        <p:strVal val="visible"/>
                                      </p:to>
                                    </p:set>
                                    <p:animEffect transition="in" filter="strips(downRight)">
                                      <p:cBhvr additive="repl">
                                        <p:cTn id="17" dur="500"/>
                                        <p:tgtEl>
                                          <p:spTgt spid="254"/>
                                        </p:tgtEl>
                                      </p:cBhvr>
                                    </p:animEffect>
                                  </p:childTnLst>
                                </p:cTn>
                              </p:par>
                            </p:childTnLst>
                          </p:cTn>
                        </p:par>
                      </p:childTnLst>
                    </p:cTn>
                  </p:par>
                  <p:par>
                    <p:cTn id="18" fill="hold" nodeType="clickEffect">
                      <p:stCondLst>
                        <p:cond delay="indefinite"/>
                      </p:stCondLst>
                      <p:childTnLst>
                        <p:par>
                          <p:cTn id="19" fill="hold" nodeType="withEffect">
                            <p:stCondLst>
                              <p:cond delay="0"/>
                            </p:stCondLst>
                            <p:childTnLst>
                              <p:par>
                                <p:cTn id="20" presetID="18" presetClass="entr" presetSubtype="6" fill="hold" nodeType="clickEffect">
                                  <p:stCondLst>
                                    <p:cond delay="0"/>
                                  </p:stCondLst>
                                  <p:childTnLst>
                                    <p:set>
                                      <p:cBhvr>
                                        <p:cTn id="21" dur="1" fill="hold">
                                          <p:stCondLst>
                                            <p:cond delay="0"/>
                                          </p:stCondLst>
                                        </p:cTn>
                                        <p:tgtEl>
                                          <p:spTgt spid="255"/>
                                        </p:tgtEl>
                                        <p:attrNameLst>
                                          <p:attrName>style.visibility</p:attrName>
                                        </p:attrNameLst>
                                      </p:cBhvr>
                                      <p:to>
                                        <p:strVal val="visible"/>
                                      </p:to>
                                    </p:set>
                                    <p:animEffect transition="in" filter="strips(downRight)">
                                      <p:cBhvr additive="repl">
                                        <p:cTn id="22" dur="500"/>
                                        <p:tgtEl>
                                          <p:spTgt spid="255"/>
                                        </p:tgtEl>
                                      </p:cBhvr>
                                    </p:animEffect>
                                  </p:childTnLst>
                                </p:cTn>
                              </p:par>
                            </p:childTnLst>
                          </p:cTn>
                        </p:par>
                      </p:childTnLst>
                    </p:cTn>
                  </p:par>
                  <p:par>
                    <p:cTn id="23" fill="hold" nodeType="clickEffect">
                      <p:stCondLst>
                        <p:cond delay="indefinite"/>
                      </p:stCondLst>
                      <p:childTnLst>
                        <p:par>
                          <p:cTn id="24" fill="hold" nodeType="withEffect">
                            <p:stCondLst>
                              <p:cond delay="0"/>
                            </p:stCondLst>
                            <p:childTnLst>
                              <p:par>
                                <p:cTn id="25" presetID="18" presetClass="entr" presetSubtype="6" fill="hold" nodeType="clickEffect">
                                  <p:stCondLst>
                                    <p:cond delay="0"/>
                                  </p:stCondLst>
                                  <p:childTnLst>
                                    <p:set>
                                      <p:cBhvr>
                                        <p:cTn id="26" dur="1" fill="hold">
                                          <p:stCondLst>
                                            <p:cond delay="0"/>
                                          </p:stCondLst>
                                        </p:cTn>
                                        <p:tgtEl>
                                          <p:spTgt spid="256"/>
                                        </p:tgtEl>
                                        <p:attrNameLst>
                                          <p:attrName>style.visibility</p:attrName>
                                        </p:attrNameLst>
                                      </p:cBhvr>
                                      <p:to>
                                        <p:strVal val="visible"/>
                                      </p:to>
                                    </p:set>
                                    <p:animEffect transition="in" filter="strips(downRight)">
                                      <p:cBhvr additive="repl">
                                        <p:cTn id="27" dur="500"/>
                                        <p:tgtEl>
                                          <p:spTgt spid="256"/>
                                        </p:tgtEl>
                                      </p:cBhvr>
                                    </p:animEffect>
                                  </p:childTnLst>
                                </p:cTn>
                              </p:par>
                            </p:childTnLst>
                          </p:cTn>
                        </p:par>
                      </p:childTnLst>
                    </p:cTn>
                  </p:par>
                  <p:par>
                    <p:cTn id="28" fill="hold" nodeType="clickEffect">
                      <p:stCondLst>
                        <p:cond delay="indefinite"/>
                      </p:stCondLst>
                      <p:childTnLst>
                        <p:par>
                          <p:cTn id="29" fill="hold" nodeType="withEffect">
                            <p:stCondLst>
                              <p:cond delay="0"/>
                            </p:stCondLst>
                            <p:childTnLst>
                              <p:par>
                                <p:cTn id="30" presetID="18" presetClass="entr" presetSubtype="6" fill="hold" nodeType="clickEffect">
                                  <p:stCondLst>
                                    <p:cond delay="0"/>
                                  </p:stCondLst>
                                  <p:childTnLst>
                                    <p:set>
                                      <p:cBhvr>
                                        <p:cTn id="31" dur="1" fill="hold">
                                          <p:stCondLst>
                                            <p:cond delay="0"/>
                                          </p:stCondLst>
                                        </p:cTn>
                                        <p:tgtEl>
                                          <p:spTgt spid="257"/>
                                        </p:tgtEl>
                                        <p:attrNameLst>
                                          <p:attrName>style.visibility</p:attrName>
                                        </p:attrNameLst>
                                      </p:cBhvr>
                                      <p:to>
                                        <p:strVal val="visible"/>
                                      </p:to>
                                    </p:set>
                                    <p:animEffect transition="in" filter="strips(downRight)">
                                      <p:cBhvr additive="repl">
                                        <p:cTn id="32" dur="500"/>
                                        <p:tgtEl>
                                          <p:spTgt spid="257"/>
                                        </p:tgtEl>
                                      </p:cBhvr>
                                    </p:animEffect>
                                  </p:childTnLst>
                                </p:cTn>
                              </p:par>
                            </p:childTnLst>
                          </p:cTn>
                        </p:par>
                      </p:childTnLst>
                    </p:cTn>
                  </p:par>
                  <p:par>
                    <p:cTn id="33" fill="hold" nodeType="clickEffect">
                      <p:stCondLst>
                        <p:cond delay="indefinite"/>
                      </p:stCondLst>
                      <p:childTnLst>
                        <p:par>
                          <p:cTn id="34" fill="hold" nodeType="withEffect">
                            <p:stCondLst>
                              <p:cond delay="0"/>
                            </p:stCondLst>
                            <p:childTnLst>
                              <p:par>
                                <p:cTn id="35" presetID="18" presetClass="entr" presetSubtype="6" fill="hold" nodeType="clickEffect">
                                  <p:stCondLst>
                                    <p:cond delay="0"/>
                                  </p:stCondLst>
                                  <p:childTnLst>
                                    <p:set>
                                      <p:cBhvr>
                                        <p:cTn id="36" dur="1" fill="hold">
                                          <p:stCondLst>
                                            <p:cond delay="0"/>
                                          </p:stCondLst>
                                        </p:cTn>
                                        <p:tgtEl>
                                          <p:spTgt spid="258"/>
                                        </p:tgtEl>
                                        <p:attrNameLst>
                                          <p:attrName>style.visibility</p:attrName>
                                        </p:attrNameLst>
                                      </p:cBhvr>
                                      <p:to>
                                        <p:strVal val="visible"/>
                                      </p:to>
                                    </p:set>
                                    <p:animEffect transition="in" filter="strips(downRight)">
                                      <p:cBhvr additive="repl">
                                        <p:cTn id="37" dur="500"/>
                                        <p:tgtEl>
                                          <p:spTgt spid="258"/>
                                        </p:tgtEl>
                                      </p:cBhvr>
                                    </p:animEffect>
                                  </p:childTnLst>
                                </p:cTn>
                              </p:par>
                            </p:childTnLst>
                          </p:cTn>
                        </p:par>
                      </p:childTnLst>
                    </p:cTn>
                  </p:par>
                  <p:par>
                    <p:cTn id="38" fill="hold" nodeType="clickEffect">
                      <p:stCondLst>
                        <p:cond delay="indefinite"/>
                      </p:stCondLst>
                      <p:childTnLst>
                        <p:par>
                          <p:cTn id="39" fill="hold" nodeType="withEffect">
                            <p:stCondLst>
                              <p:cond delay="0"/>
                            </p:stCondLst>
                            <p:childTnLst>
                              <p:par>
                                <p:cTn id="40" presetID="18" presetClass="entr" presetSubtype="6" fill="hold" nodeType="clickEffect">
                                  <p:stCondLst>
                                    <p:cond delay="0"/>
                                  </p:stCondLst>
                                  <p:childTnLst>
                                    <p:set>
                                      <p:cBhvr>
                                        <p:cTn id="41" dur="1" fill="hold">
                                          <p:stCondLst>
                                            <p:cond delay="0"/>
                                          </p:stCondLst>
                                        </p:cTn>
                                        <p:tgtEl>
                                          <p:spTgt spid="259"/>
                                        </p:tgtEl>
                                        <p:attrNameLst>
                                          <p:attrName>style.visibility</p:attrName>
                                        </p:attrNameLst>
                                      </p:cBhvr>
                                      <p:to>
                                        <p:strVal val="visible"/>
                                      </p:to>
                                    </p:set>
                                    <p:animEffect transition="in" filter="strips(downRight)">
                                      <p:cBhvr additive="repl">
                                        <p:cTn id="42" dur="500"/>
                                        <p:tgtEl>
                                          <p:spTgt spid="259"/>
                                        </p:tgtEl>
                                      </p:cBhvr>
                                    </p:animEffect>
                                  </p:childTnLst>
                                </p:cTn>
                              </p:par>
                            </p:childTnLst>
                          </p:cTn>
                        </p:par>
                      </p:childTnLst>
                    </p:cTn>
                  </p:par>
                  <p:par>
                    <p:cTn id="43" fill="hold" nodeType="clickEffect">
                      <p:stCondLst>
                        <p:cond delay="indefinite"/>
                      </p:stCondLst>
                      <p:childTnLst>
                        <p:par>
                          <p:cTn id="44" fill="hold" nodeType="withEffect">
                            <p:stCondLst>
                              <p:cond delay="0"/>
                            </p:stCondLst>
                            <p:childTnLst>
                              <p:par>
                                <p:cTn id="45" presetID="18" presetClass="entr" presetSubtype="6" fill="hold" nodeType="clickEffect">
                                  <p:stCondLst>
                                    <p:cond delay="0"/>
                                  </p:stCondLst>
                                  <p:childTnLst>
                                    <p:set>
                                      <p:cBhvr>
                                        <p:cTn id="46" dur="1" fill="hold">
                                          <p:stCondLst>
                                            <p:cond delay="0"/>
                                          </p:stCondLst>
                                        </p:cTn>
                                        <p:tgtEl>
                                          <p:spTgt spid="260"/>
                                        </p:tgtEl>
                                        <p:attrNameLst>
                                          <p:attrName>style.visibility</p:attrName>
                                        </p:attrNameLst>
                                      </p:cBhvr>
                                      <p:to>
                                        <p:strVal val="visible"/>
                                      </p:to>
                                    </p:set>
                                    <p:animEffect transition="in" filter="strips(downRight)">
                                      <p:cBhvr additive="repl">
                                        <p:cTn id="47" dur="500"/>
                                        <p:tgtEl>
                                          <p:spTgt spid="260"/>
                                        </p:tgtEl>
                                      </p:cBhvr>
                                    </p:animEffect>
                                  </p:childTnLst>
                                </p:cTn>
                              </p:par>
                            </p:childTnLst>
                          </p:cTn>
                        </p:par>
                      </p:childTnLst>
                    </p:cTn>
                  </p:par>
                  <p:par>
                    <p:cTn id="48" fill="hold" nodeType="clickEffect">
                      <p:stCondLst>
                        <p:cond delay="indefinite"/>
                      </p:stCondLst>
                      <p:childTnLst>
                        <p:par>
                          <p:cTn id="49" fill="hold" nodeType="withEffect">
                            <p:stCondLst>
                              <p:cond delay="0"/>
                            </p:stCondLst>
                            <p:childTnLst>
                              <p:par>
                                <p:cTn id="50" presetID="18" presetClass="entr" presetSubtype="6" fill="hold" nodeType="clickEffect">
                                  <p:stCondLst>
                                    <p:cond delay="0"/>
                                  </p:stCondLst>
                                  <p:childTnLst>
                                    <p:set>
                                      <p:cBhvr>
                                        <p:cTn id="51" dur="1" fill="hold">
                                          <p:stCondLst>
                                            <p:cond delay="0"/>
                                          </p:stCondLst>
                                        </p:cTn>
                                        <p:tgtEl>
                                          <p:spTgt spid="261"/>
                                        </p:tgtEl>
                                        <p:attrNameLst>
                                          <p:attrName>style.visibility</p:attrName>
                                        </p:attrNameLst>
                                      </p:cBhvr>
                                      <p:to>
                                        <p:strVal val="visible"/>
                                      </p:to>
                                    </p:set>
                                    <p:animEffect transition="in" filter="strips(downRight)">
                                      <p:cBhvr additive="repl">
                                        <p:cTn id="52" dur="500"/>
                                        <p:tgtEl>
                                          <p:spTgt spid="261"/>
                                        </p:tgtEl>
                                      </p:cBhvr>
                                    </p:animEffect>
                                  </p:childTnLst>
                                </p:cTn>
                              </p:par>
                            </p:childTnLst>
                          </p:cTn>
                        </p:par>
                      </p:childTnLst>
                    </p:cTn>
                  </p:par>
                  <p:par>
                    <p:cTn id="53" fill="hold" nodeType="clickEffect">
                      <p:stCondLst>
                        <p:cond delay="indefinite"/>
                      </p:stCondLst>
                      <p:childTnLst>
                        <p:par>
                          <p:cTn id="54" fill="hold" nodeType="withEffect">
                            <p:stCondLst>
                              <p:cond delay="0"/>
                            </p:stCondLst>
                            <p:childTnLst>
                              <p:par>
                                <p:cTn id="55" presetID="12" presetClass="entr" presetSubtype="4" fill="hold" nodeType="clickEffect">
                                  <p:stCondLst>
                                    <p:cond delay="0"/>
                                  </p:stCondLst>
                                  <p:childTnLst>
                                    <p:set>
                                      <p:cBhvr>
                                        <p:cTn id="56" dur="1" fill="hold">
                                          <p:stCondLst>
                                            <p:cond delay="0"/>
                                          </p:stCondLst>
                                        </p:cTn>
                                        <p:tgtEl>
                                          <p:spTgt spid="264"/>
                                        </p:tgtEl>
                                        <p:attrNameLst>
                                          <p:attrName>style.visibility</p:attrName>
                                        </p:attrNameLst>
                                      </p:cBhvr>
                                      <p:to>
                                        <p:strVal val="visible"/>
                                      </p:to>
                                    </p:set>
                                    <p:animEffect transition="in" filter="slide(fromBottom)">
                                      <p:cBhvr additive="repl">
                                        <p:cTn id="57" dur="500"/>
                                        <p:tgtEl>
                                          <p:spTgt spid="264"/>
                                        </p:tgtEl>
                                      </p:cBhvr>
                                    </p:animEffect>
                                  </p:childTnLst>
                                </p:cTn>
                              </p:par>
                            </p:childTnLst>
                          </p:cTn>
                        </p:par>
                      </p:childTnLst>
                    </p:cTn>
                  </p:par>
                  <p:par>
                    <p:cTn id="58" fill="hold" nodeType="clickEffect">
                      <p:stCondLst>
                        <p:cond delay="indefinite"/>
                      </p:stCondLst>
                      <p:childTnLst>
                        <p:par>
                          <p:cTn id="59" fill="hold" nodeType="withEffect">
                            <p:stCondLst>
                              <p:cond delay="0"/>
                            </p:stCondLst>
                            <p:childTnLst>
                              <p:par>
                                <p:cTn id="60" presetID="12" presetClass="entr" presetSubtype="4" fill="hold" nodeType="clickEffect">
                                  <p:stCondLst>
                                    <p:cond delay="0"/>
                                  </p:stCondLst>
                                  <p:childTnLst>
                                    <p:set>
                                      <p:cBhvr>
                                        <p:cTn id="61" dur="1" fill="hold">
                                          <p:stCondLst>
                                            <p:cond delay="0"/>
                                          </p:stCondLst>
                                        </p:cTn>
                                        <p:tgtEl>
                                          <p:spTgt spid="264"/>
                                        </p:tgtEl>
                                        <p:attrNameLst>
                                          <p:attrName>style.visibility</p:attrName>
                                        </p:attrNameLst>
                                      </p:cBhvr>
                                      <p:to>
                                        <p:strVal val="visible"/>
                                      </p:to>
                                    </p:set>
                                    <p:animEffect transition="in" filter="slide(fromBottom)">
                                      <p:cBhvr additive="repl">
                                        <p:cTn id="62" dur="500"/>
                                        <p:tgtEl>
                                          <p:spTgt spid="264"/>
                                        </p:tgtEl>
                                      </p:cBhvr>
                                    </p:animEffect>
                                  </p:childTnLst>
                                </p:cTn>
                              </p:par>
                            </p:childTnLst>
                          </p:cTn>
                        </p:par>
                      </p:childTnLst>
                    </p:cTn>
                  </p:par>
                  <p:par>
                    <p:cTn id="63" fill="hold" nodeType="clickEffect">
                      <p:stCondLst>
                        <p:cond delay="indefinite"/>
                      </p:stCondLst>
                      <p:childTnLst>
                        <p:par>
                          <p:cTn id="64" fill="hold" nodeType="withEffect">
                            <p:stCondLst>
                              <p:cond delay="0"/>
                            </p:stCondLst>
                            <p:childTnLst>
                              <p:par>
                                <p:cTn id="65" presetID="12" presetClass="entr" presetSubtype="4" fill="hold" nodeType="clickEffect">
                                  <p:stCondLst>
                                    <p:cond delay="0"/>
                                  </p:stCondLst>
                                  <p:childTnLst>
                                    <p:set>
                                      <p:cBhvr>
                                        <p:cTn id="66" dur="1" fill="hold">
                                          <p:stCondLst>
                                            <p:cond delay="0"/>
                                          </p:stCondLst>
                                        </p:cTn>
                                        <p:tgtEl>
                                          <p:spTgt spid="267"/>
                                        </p:tgtEl>
                                        <p:attrNameLst>
                                          <p:attrName>style.visibility</p:attrName>
                                        </p:attrNameLst>
                                      </p:cBhvr>
                                      <p:to>
                                        <p:strVal val="visible"/>
                                      </p:to>
                                    </p:set>
                                    <p:animEffect transition="in" filter="slide(fromBottom)">
                                      <p:cBhvr additive="repl">
                                        <p:cTn id="67" dur="500"/>
                                        <p:tgtEl>
                                          <p:spTgt spid="267"/>
                                        </p:tgtEl>
                                      </p:cBhvr>
                                    </p:animEffect>
                                  </p:childTnLst>
                                </p:cTn>
                              </p:par>
                              <p:par>
                                <p:cTn id="68" presetID="12" presetClass="entr" presetSubtype="4" fill="hold" nodeType="withEffect">
                                  <p:stCondLst>
                                    <p:cond delay="0"/>
                                  </p:stCondLst>
                                  <p:childTnLst>
                                    <p:set>
                                      <p:cBhvr>
                                        <p:cTn id="69" dur="1" fill="hold">
                                          <p:stCondLst>
                                            <p:cond delay="0"/>
                                          </p:stCondLst>
                                        </p:cTn>
                                        <p:tgtEl>
                                          <p:spTgt spid="268"/>
                                        </p:tgtEl>
                                        <p:attrNameLst>
                                          <p:attrName>style.visibility</p:attrName>
                                        </p:attrNameLst>
                                      </p:cBhvr>
                                      <p:to>
                                        <p:strVal val="visible"/>
                                      </p:to>
                                    </p:set>
                                    <p:animEffect transition="in" filter="slide(fromBottom)">
                                      <p:cBhvr additive="repl">
                                        <p:cTn id="70" dur="500"/>
                                        <p:tgtEl>
                                          <p:spTgt spid="268"/>
                                        </p:tgtEl>
                                      </p:cBhvr>
                                    </p:animEffect>
                                  </p:childTnLst>
                                </p:cTn>
                              </p:par>
                            </p:childTnLst>
                          </p:cTn>
                        </p:par>
                      </p:childTnLst>
                    </p:cTn>
                  </p:par>
                  <p:par>
                    <p:cTn id="71" fill="hold" nodeType="clickEffect">
                      <p:stCondLst>
                        <p:cond delay="indefinite"/>
                      </p:stCondLst>
                      <p:childTnLst>
                        <p:par>
                          <p:cTn id="72" fill="hold" nodeType="withEffect">
                            <p:stCondLst>
                              <p:cond delay="0"/>
                            </p:stCondLst>
                            <p:childTnLst>
                              <p:par>
                                <p:cTn id="73" presetID="12" presetClass="entr" presetSubtype="4" fill="hold" nodeType="clickEffect">
                                  <p:stCondLst>
                                    <p:cond delay="0"/>
                                  </p:stCondLst>
                                  <p:childTnLst>
                                    <p:set>
                                      <p:cBhvr>
                                        <p:cTn id="74" dur="1" fill="hold">
                                          <p:stCondLst>
                                            <p:cond delay="0"/>
                                          </p:stCondLst>
                                        </p:cTn>
                                        <p:tgtEl>
                                          <p:spTgt spid="269"/>
                                        </p:tgtEl>
                                        <p:attrNameLst>
                                          <p:attrName>style.visibility</p:attrName>
                                        </p:attrNameLst>
                                      </p:cBhvr>
                                      <p:to>
                                        <p:strVal val="visible"/>
                                      </p:to>
                                    </p:set>
                                    <p:animEffect transition="in" filter="slide(fromBottom)">
                                      <p:cBhvr additive="repl">
                                        <p:cTn id="75" dur="500"/>
                                        <p:tgtEl>
                                          <p:spTgt spid="269"/>
                                        </p:tgtEl>
                                      </p:cBhvr>
                                    </p:animEffect>
                                  </p:childTnLst>
                                </p:cTn>
                              </p:par>
                              <p:par>
                                <p:cTn id="76" presetID="12" presetClass="entr" presetSubtype="4" fill="hold" nodeType="withEffect">
                                  <p:stCondLst>
                                    <p:cond delay="0"/>
                                  </p:stCondLst>
                                  <p:childTnLst>
                                    <p:set>
                                      <p:cBhvr>
                                        <p:cTn id="77" dur="1" fill="hold">
                                          <p:stCondLst>
                                            <p:cond delay="0"/>
                                          </p:stCondLst>
                                        </p:cTn>
                                        <p:tgtEl>
                                          <p:spTgt spid="270"/>
                                        </p:tgtEl>
                                        <p:attrNameLst>
                                          <p:attrName>style.visibility</p:attrName>
                                        </p:attrNameLst>
                                      </p:cBhvr>
                                      <p:to>
                                        <p:strVal val="visible"/>
                                      </p:to>
                                    </p:set>
                                    <p:animEffect transition="in" filter="slide(fromBottom)">
                                      <p:cBhvr additive="repl">
                                        <p:cTn id="78" dur="500"/>
                                        <p:tgtEl>
                                          <p:spTgt spid="270"/>
                                        </p:tgtEl>
                                      </p:cBhvr>
                                    </p:animEffect>
                                  </p:childTnLst>
                                </p:cTn>
                              </p:par>
                            </p:childTnLst>
                          </p:cTn>
                        </p:par>
                      </p:childTnLst>
                    </p:cTn>
                  </p:par>
                  <p:par>
                    <p:cTn id="79" fill="hold" nodeType="clickEffect">
                      <p:stCondLst>
                        <p:cond delay="indefinite"/>
                      </p:stCondLst>
                      <p:childTnLst>
                        <p:par>
                          <p:cTn id="80" fill="hold" nodeType="withEffect">
                            <p:stCondLst>
                              <p:cond delay="0"/>
                            </p:stCondLst>
                            <p:childTnLst>
                              <p:par>
                                <p:cTn id="81" presetID="12" presetClass="entr" presetSubtype="4" fill="hold" nodeType="clickEffect">
                                  <p:stCondLst>
                                    <p:cond delay="0"/>
                                  </p:stCondLst>
                                  <p:childTnLst>
                                    <p:set>
                                      <p:cBhvr>
                                        <p:cTn id="82" dur="1" fill="hold">
                                          <p:stCondLst>
                                            <p:cond delay="0"/>
                                          </p:stCondLst>
                                        </p:cTn>
                                        <p:tgtEl>
                                          <p:spTgt spid="265"/>
                                        </p:tgtEl>
                                        <p:attrNameLst>
                                          <p:attrName>style.visibility</p:attrName>
                                        </p:attrNameLst>
                                      </p:cBhvr>
                                      <p:to>
                                        <p:strVal val="visible"/>
                                      </p:to>
                                    </p:set>
                                    <p:animEffect transition="in" filter="slide(fromBottom)">
                                      <p:cBhvr additive="repl">
                                        <p:cTn id="83" dur="500"/>
                                        <p:tgtEl>
                                          <p:spTgt spid="265"/>
                                        </p:tgtEl>
                                      </p:cBhvr>
                                    </p:animEffect>
                                  </p:childTnLst>
                                </p:cTn>
                              </p:par>
                              <p:par>
                                <p:cTn id="84" presetID="12" presetClass="entr" presetSubtype="4" fill="hold" nodeType="withEffect">
                                  <p:stCondLst>
                                    <p:cond delay="0"/>
                                  </p:stCondLst>
                                  <p:childTnLst>
                                    <p:set>
                                      <p:cBhvr>
                                        <p:cTn id="85" dur="1" fill="hold">
                                          <p:stCondLst>
                                            <p:cond delay="0"/>
                                          </p:stCondLst>
                                        </p:cTn>
                                        <p:tgtEl>
                                          <p:spTgt spid="266"/>
                                        </p:tgtEl>
                                        <p:attrNameLst>
                                          <p:attrName>style.visibility</p:attrName>
                                        </p:attrNameLst>
                                      </p:cBhvr>
                                      <p:to>
                                        <p:strVal val="visible"/>
                                      </p:to>
                                    </p:set>
                                    <p:animEffect transition="in" filter="slide(fromBottom)">
                                      <p:cBhvr additive="repl">
                                        <p:cTn id="86" dur="500"/>
                                        <p:tgtEl>
                                          <p:spTgt spid="266"/>
                                        </p:tgtEl>
                                      </p:cBhvr>
                                    </p:animEffect>
                                  </p:childTnLst>
                                </p:cTn>
                              </p:par>
                            </p:childTnLst>
                          </p:cTn>
                        </p:par>
                      </p:childTnLst>
                    </p:cTn>
                  </p:par>
                  <p:par>
                    <p:cTn id="87" fill="hold" nodeType="clickEffect">
                      <p:stCondLst>
                        <p:cond delay="indefinite"/>
                      </p:stCondLst>
                      <p:childTnLst>
                        <p:par>
                          <p:cTn id="88" fill="hold" nodeType="withEffect">
                            <p:stCondLst>
                              <p:cond delay="0"/>
                            </p:stCondLst>
                            <p:childTnLst>
                              <p:par>
                                <p:cTn id="89" presetID="12" presetClass="entr" presetSubtype="4" fill="hold" nodeType="clickEffect">
                                  <p:stCondLst>
                                    <p:cond delay="0"/>
                                  </p:stCondLst>
                                  <p:childTnLst>
                                    <p:set>
                                      <p:cBhvr>
                                        <p:cTn id="90" dur="1" fill="hold">
                                          <p:stCondLst>
                                            <p:cond delay="0"/>
                                          </p:stCondLst>
                                        </p:cTn>
                                        <p:tgtEl>
                                          <p:spTgt spid="263"/>
                                        </p:tgtEl>
                                        <p:attrNameLst>
                                          <p:attrName>style.visibility</p:attrName>
                                        </p:attrNameLst>
                                      </p:cBhvr>
                                      <p:to>
                                        <p:strVal val="visible"/>
                                      </p:to>
                                    </p:set>
                                    <p:animEffect transition="in" filter="slide(fromBottom)">
                                      <p:cBhvr additive="repl">
                                        <p:cTn id="91" dur="500"/>
                                        <p:tgtEl>
                                          <p:spTgt spid="263"/>
                                        </p:tgtEl>
                                      </p:cBhvr>
                                    </p:animEffect>
                                  </p:childTnLst>
                                </p:cTn>
                              </p:par>
                              <p:par>
                                <p:cTn id="92" presetID="12" presetClass="entr" presetSubtype="4" fill="hold" nodeType="withEffect">
                                  <p:stCondLst>
                                    <p:cond delay="0"/>
                                  </p:stCondLst>
                                  <p:childTnLst>
                                    <p:set>
                                      <p:cBhvr>
                                        <p:cTn id="93" dur="1" fill="hold">
                                          <p:stCondLst>
                                            <p:cond delay="0"/>
                                          </p:stCondLst>
                                        </p:cTn>
                                        <p:tgtEl>
                                          <p:spTgt spid="262"/>
                                        </p:tgtEl>
                                        <p:attrNameLst>
                                          <p:attrName>style.visibility</p:attrName>
                                        </p:attrNameLst>
                                      </p:cBhvr>
                                      <p:to>
                                        <p:strVal val="visible"/>
                                      </p:to>
                                    </p:set>
                                    <p:animEffect transition="in" filter="slide(fromBottom)">
                                      <p:cBhvr additive="repl">
                                        <p:cTn id="94"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080120"/>
          </a:xfrm>
        </p:spPr>
        <p:txBody>
          <a:bodyPr>
            <a:normAutofit fontScale="90000"/>
          </a:bodyPr>
          <a:lstStyle/>
          <a:p>
            <a:r>
              <a:rPr lang="it-IT" b="1" dirty="0" smtClean="0">
                <a:solidFill>
                  <a:srgbClr val="FF0000"/>
                </a:solidFill>
              </a:rPr>
              <a:t>VALUTAZIONE DELLA RESPIRAZIONE</a:t>
            </a:r>
            <a:endParaRPr lang="it-IT" b="1" dirty="0">
              <a:solidFill>
                <a:srgbClr val="FF0000"/>
              </a:solidFill>
            </a:endParaRPr>
          </a:p>
        </p:txBody>
      </p:sp>
      <p:sp>
        <p:nvSpPr>
          <p:cNvPr id="3" name="Segnaposto contenuto 2"/>
          <p:cNvSpPr>
            <a:spLocks noGrp="1"/>
          </p:cNvSpPr>
          <p:nvPr>
            <p:ph idx="1"/>
          </p:nvPr>
        </p:nvSpPr>
        <p:spPr>
          <a:xfrm>
            <a:off x="395536" y="1124744"/>
            <a:ext cx="8229600" cy="3960440"/>
          </a:xfrm>
        </p:spPr>
        <p:txBody>
          <a:bodyPr>
            <a:normAutofit fontScale="92500" lnSpcReduction="10000"/>
          </a:bodyPr>
          <a:lstStyle/>
          <a:p>
            <a:pPr marL="514350" indent="-514350" algn="just">
              <a:buAutoNum type="arabicPeriod"/>
            </a:pPr>
            <a:r>
              <a:rPr lang="it-IT" dirty="0" smtClean="0"/>
              <a:t>Aprire le vie aeree estendendo la testa dell’infortunato all’indietro e sollevando con 2 dita il mento;</a:t>
            </a:r>
          </a:p>
          <a:p>
            <a:pPr marL="514350" indent="-514350" algn="just">
              <a:buAutoNum type="arabicPeriod"/>
            </a:pPr>
            <a:r>
              <a:rPr lang="it-IT" dirty="0" smtClean="0"/>
              <a:t>Avvicinare la propria testa al volto della vittima;</a:t>
            </a:r>
          </a:p>
          <a:p>
            <a:pPr marL="514350" indent="-514350" algn="just">
              <a:buFont typeface="+mj-lt"/>
              <a:buAutoNum type="arabicPeriod"/>
            </a:pPr>
            <a:r>
              <a:rPr lang="it-IT" dirty="0" smtClean="0"/>
              <a:t>Porgere lo sguardo verso il torace della vittima;</a:t>
            </a:r>
          </a:p>
          <a:p>
            <a:pPr marL="514350" indent="-514350" algn="just">
              <a:buFont typeface="+mj-lt"/>
              <a:buAutoNum type="arabicPeriod"/>
            </a:pPr>
            <a:r>
              <a:rPr lang="it-IT" dirty="0" smtClean="0"/>
              <a:t>Valutare per 10 secondi la presenza di atti respiratori e cercare di sentire se esce aria dal naso o dalla bocca della vittima.</a:t>
            </a:r>
            <a:endParaRPr lang="it-IT" dirty="0"/>
          </a:p>
        </p:txBody>
      </p:sp>
      <p:pic>
        <p:nvPicPr>
          <p:cNvPr id="27650" name="Picture 2" descr="http://www.vicenza.cri.it/code_new/websites/376_cri_Matelica/65860.jpg"/>
          <p:cNvPicPr>
            <a:picLocks noChangeAspect="1" noChangeArrowheads="1"/>
          </p:cNvPicPr>
          <p:nvPr/>
        </p:nvPicPr>
        <p:blipFill>
          <a:blip r:embed="rId2" cstate="print"/>
          <a:srcRect/>
          <a:stretch>
            <a:fillRect/>
          </a:stretch>
        </p:blipFill>
        <p:spPr bwMode="auto">
          <a:xfrm>
            <a:off x="2555776" y="4653136"/>
            <a:ext cx="4087940" cy="2025685"/>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39</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ED INFINE</a:t>
            </a:r>
            <a:endParaRPr lang="it-IT" b="1" dirty="0">
              <a:solidFill>
                <a:srgbClr val="FF0000"/>
              </a:solidFill>
            </a:endParaRPr>
          </a:p>
        </p:txBody>
      </p:sp>
      <p:sp>
        <p:nvSpPr>
          <p:cNvPr id="3" name="Segnaposto contenuto 2"/>
          <p:cNvSpPr>
            <a:spLocks noGrp="1"/>
          </p:cNvSpPr>
          <p:nvPr>
            <p:ph idx="1"/>
          </p:nvPr>
        </p:nvSpPr>
        <p:spPr/>
        <p:txBody>
          <a:bodyPr/>
          <a:lstStyle/>
          <a:p>
            <a:pPr marL="0" indent="0" algn="ctr">
              <a:buNone/>
            </a:pPr>
            <a:r>
              <a:rPr lang="it-IT" b="1" dirty="0"/>
              <a:t>D.M. 15 Luglio 2003, n. 388</a:t>
            </a:r>
          </a:p>
          <a:p>
            <a:pPr marL="0" indent="0" algn="ctr">
              <a:buNone/>
            </a:pPr>
            <a:r>
              <a:rPr lang="it-IT" dirty="0"/>
              <a:t>Regolamento recante disposizioni sul</a:t>
            </a:r>
          </a:p>
          <a:p>
            <a:pPr marL="0" indent="0" algn="ctr">
              <a:buNone/>
            </a:pPr>
            <a:r>
              <a:rPr lang="it-IT" dirty="0"/>
              <a:t>pronto soccorso aziendale, in attuazione</a:t>
            </a:r>
          </a:p>
          <a:p>
            <a:pPr marL="0" indent="0" algn="ctr">
              <a:buNone/>
            </a:pPr>
            <a:r>
              <a:rPr lang="it-IT" dirty="0"/>
              <a:t>dell'articolo 15, comma 3, del decreto</a:t>
            </a:r>
          </a:p>
          <a:p>
            <a:pPr marL="0" indent="0" algn="ctr">
              <a:buNone/>
            </a:pPr>
            <a:r>
              <a:rPr lang="it-IT" dirty="0"/>
              <a:t>legislativo 19 settembre 1994, n. 626, e</a:t>
            </a:r>
          </a:p>
          <a:p>
            <a:pPr marL="0" indent="0" algn="ctr">
              <a:buNone/>
            </a:pPr>
            <a:r>
              <a:rPr lang="it-IT" dirty="0"/>
              <a:t>successive modificazioni.</a:t>
            </a:r>
          </a:p>
        </p:txBody>
      </p:sp>
      <p:sp>
        <p:nvSpPr>
          <p:cNvPr id="4" name="Slide Number Placeholder 3"/>
          <p:cNvSpPr>
            <a:spLocks noGrp="1"/>
          </p:cNvSpPr>
          <p:nvPr>
            <p:ph type="sldNum" sz="quarter" idx="12"/>
          </p:nvPr>
        </p:nvSpPr>
        <p:spPr/>
        <p:txBody>
          <a:bodyPr/>
          <a:lstStyle/>
          <a:p>
            <a:fld id="{40422247-A824-4162-AD4D-8B4E01F97AD5}" type="slidenum">
              <a:rPr lang="it-IT" smtClean="0"/>
              <a:pPr/>
              <a:t>4</a:t>
            </a:fld>
            <a:endParaRPr lang="it-IT"/>
          </a:p>
        </p:txBody>
      </p:sp>
    </p:spTree>
    <p:extLst>
      <p:ext uri="{BB962C8B-B14F-4D97-AF65-F5344CB8AC3E}">
        <p14:creationId xmlns="" xmlns:p14="http://schemas.microsoft.com/office/powerpoint/2010/main" val="1907075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G. A. S.</a:t>
            </a:r>
            <a:endParaRPr lang="it-IT" sz="6000" b="1" dirty="0">
              <a:solidFill>
                <a:srgbClr val="FF0000"/>
              </a:solidFill>
            </a:endParaRPr>
          </a:p>
        </p:txBody>
      </p:sp>
      <p:sp>
        <p:nvSpPr>
          <p:cNvPr id="3" name="Segnaposto contenuto 2"/>
          <p:cNvSpPr>
            <a:spLocks noGrp="1"/>
          </p:cNvSpPr>
          <p:nvPr>
            <p:ph idx="1"/>
          </p:nvPr>
        </p:nvSpPr>
        <p:spPr>
          <a:xfrm>
            <a:off x="457200" y="1340768"/>
            <a:ext cx="8229600" cy="4608512"/>
          </a:xfrm>
        </p:spPr>
        <p:txBody>
          <a:bodyPr>
            <a:normAutofit/>
          </a:bodyPr>
          <a:lstStyle/>
          <a:p>
            <a:pPr>
              <a:buNone/>
            </a:pPr>
            <a:r>
              <a:rPr lang="it-IT" dirty="0" smtClean="0"/>
              <a:t>    La manovra per valutare la presenza di respirazione spontanea prende il nome di      </a:t>
            </a:r>
            <a:r>
              <a:rPr lang="it-IT" b="1" dirty="0" smtClean="0"/>
              <a:t>G. A. S. </a:t>
            </a:r>
            <a:r>
              <a:rPr lang="it-IT" dirty="0" smtClean="0"/>
              <a:t>(Guarda, Ascolta, Senti):</a:t>
            </a:r>
          </a:p>
          <a:p>
            <a:r>
              <a:rPr lang="it-IT" b="1" dirty="0" smtClean="0"/>
              <a:t>G</a:t>
            </a:r>
            <a:r>
              <a:rPr lang="it-IT" dirty="0" smtClean="0"/>
              <a:t> </a:t>
            </a:r>
            <a:r>
              <a:rPr lang="it-IT" dirty="0" smtClean="0">
                <a:sym typeface="Wingdings" pitchFamily="2" charset="2"/>
              </a:rPr>
              <a:t> </a:t>
            </a:r>
            <a:r>
              <a:rPr lang="it-IT" b="1" dirty="0" smtClean="0">
                <a:sym typeface="Wingdings" pitchFamily="2" charset="2"/>
              </a:rPr>
              <a:t>GUARDA</a:t>
            </a:r>
            <a:r>
              <a:rPr lang="it-IT" dirty="0" smtClean="0">
                <a:sym typeface="Wingdings" pitchFamily="2" charset="2"/>
              </a:rPr>
              <a:t> se il torace si muove;</a:t>
            </a:r>
          </a:p>
          <a:p>
            <a:r>
              <a:rPr lang="it-IT" b="1" dirty="0" smtClean="0">
                <a:sym typeface="Wingdings" pitchFamily="2" charset="2"/>
              </a:rPr>
              <a:t>A </a:t>
            </a:r>
            <a:r>
              <a:rPr lang="it-IT" dirty="0" smtClean="0">
                <a:sym typeface="Wingdings" pitchFamily="2" charset="2"/>
              </a:rPr>
              <a:t> </a:t>
            </a:r>
            <a:r>
              <a:rPr lang="it-IT" b="1" dirty="0" smtClean="0">
                <a:sym typeface="Wingdings" pitchFamily="2" charset="2"/>
              </a:rPr>
              <a:t>ASCOLTA</a:t>
            </a:r>
            <a:r>
              <a:rPr lang="it-IT" dirty="0" smtClean="0">
                <a:sym typeface="Wingdings" pitchFamily="2" charset="2"/>
              </a:rPr>
              <a:t> se ci sono rumori respiratori a livello della bocca dell’infortunato;</a:t>
            </a:r>
          </a:p>
          <a:p>
            <a:r>
              <a:rPr lang="it-IT" b="1" dirty="0" smtClean="0">
                <a:sym typeface="Wingdings" pitchFamily="2" charset="2"/>
              </a:rPr>
              <a:t>S</a:t>
            </a:r>
            <a:r>
              <a:rPr lang="it-IT" dirty="0" smtClean="0">
                <a:sym typeface="Wingdings" pitchFamily="2" charset="2"/>
              </a:rPr>
              <a:t>  </a:t>
            </a:r>
            <a:r>
              <a:rPr lang="it-IT" b="1" dirty="0" smtClean="0">
                <a:sym typeface="Wingdings" pitchFamily="2" charset="2"/>
              </a:rPr>
              <a:t>SENTI</a:t>
            </a:r>
            <a:r>
              <a:rPr lang="it-IT" dirty="0" smtClean="0">
                <a:sym typeface="Wingdings" pitchFamily="2" charset="2"/>
              </a:rPr>
              <a:t> sulla tua guancia l’eventuale aria espirata.</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40</a:t>
            </a:fld>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6600" b="1" dirty="0" smtClean="0">
                <a:solidFill>
                  <a:srgbClr val="FF0000"/>
                </a:solidFill>
              </a:rPr>
              <a:t>ATTENZIONE</a:t>
            </a:r>
            <a:endParaRPr lang="it-IT" sz="6600" b="1" dirty="0">
              <a:solidFill>
                <a:srgbClr val="FF0000"/>
              </a:solidFill>
            </a:endParaRPr>
          </a:p>
        </p:txBody>
      </p:sp>
      <p:sp>
        <p:nvSpPr>
          <p:cNvPr id="3" name="Segnaposto contenuto 2"/>
          <p:cNvSpPr>
            <a:spLocks noGrp="1"/>
          </p:cNvSpPr>
          <p:nvPr>
            <p:ph idx="1"/>
          </p:nvPr>
        </p:nvSpPr>
        <p:spPr>
          <a:xfrm>
            <a:off x="457200" y="1340768"/>
            <a:ext cx="8229600" cy="3744417"/>
          </a:xfrm>
        </p:spPr>
        <p:txBody>
          <a:bodyPr>
            <a:normAutofit/>
          </a:bodyPr>
          <a:lstStyle/>
          <a:p>
            <a:pPr algn="ctr">
              <a:buNone/>
            </a:pPr>
            <a:r>
              <a:rPr lang="it-IT" dirty="0" smtClean="0"/>
              <a:t>    E’ estremamente importante che la manovra </a:t>
            </a:r>
            <a:r>
              <a:rPr lang="it-IT" b="1" dirty="0" smtClean="0"/>
              <a:t>G. A. S.</a:t>
            </a:r>
            <a:r>
              <a:rPr lang="it-IT" dirty="0" smtClean="0"/>
              <a:t> venga effettuata per </a:t>
            </a:r>
            <a:r>
              <a:rPr lang="it-IT" b="1" dirty="0" smtClean="0"/>
              <a:t>ALMENO 10 SECONDI</a:t>
            </a:r>
            <a:r>
              <a:rPr lang="it-IT" dirty="0" smtClean="0"/>
              <a:t>: la </a:t>
            </a:r>
            <a:r>
              <a:rPr lang="it-IT" b="1" dirty="0" smtClean="0"/>
              <a:t>frequenza respiratoria </a:t>
            </a:r>
            <a:r>
              <a:rPr lang="it-IT" dirty="0" smtClean="0"/>
              <a:t>di un adulto </a:t>
            </a:r>
            <a:r>
              <a:rPr lang="it-IT" b="1" dirty="0" smtClean="0"/>
              <a:t>normale</a:t>
            </a:r>
            <a:r>
              <a:rPr lang="it-IT" dirty="0" smtClean="0"/>
              <a:t>, infatti, va dai </a:t>
            </a:r>
            <a:r>
              <a:rPr lang="it-IT" b="1" dirty="0" smtClean="0"/>
              <a:t>12 ai 16 atti respiratori al minuto</a:t>
            </a:r>
            <a:r>
              <a:rPr lang="it-IT" dirty="0" smtClean="0"/>
              <a:t>, per cui in 10 secondi si dovrebbero vedere circa 2 atti respiratori!!!</a:t>
            </a:r>
            <a:endParaRPr lang="it-IT" dirty="0"/>
          </a:p>
        </p:txBody>
      </p:sp>
      <p:pic>
        <p:nvPicPr>
          <p:cNvPr id="2050" name="Picture 2" descr="C:\Users\Chiara\Pictures\12345678910.jpg"/>
          <p:cNvPicPr>
            <a:picLocks noChangeAspect="1" noChangeArrowheads="1"/>
          </p:cNvPicPr>
          <p:nvPr/>
        </p:nvPicPr>
        <p:blipFill>
          <a:blip r:embed="rId2" cstate="print"/>
          <a:srcRect/>
          <a:stretch>
            <a:fillRect/>
          </a:stretch>
        </p:blipFill>
        <p:spPr bwMode="auto">
          <a:xfrm>
            <a:off x="2699792" y="4293096"/>
            <a:ext cx="3456384" cy="2412879"/>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41</a:t>
            </a:fld>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MO. TO. RE.</a:t>
            </a:r>
            <a:endParaRPr lang="it-IT" sz="6000" b="1" dirty="0">
              <a:solidFill>
                <a:srgbClr val="FF0000"/>
              </a:solidFill>
            </a:endParaRPr>
          </a:p>
        </p:txBody>
      </p:sp>
      <p:sp>
        <p:nvSpPr>
          <p:cNvPr id="3" name="Segnaposto contenuto 2"/>
          <p:cNvSpPr>
            <a:spLocks noGrp="1"/>
          </p:cNvSpPr>
          <p:nvPr>
            <p:ph idx="1"/>
          </p:nvPr>
        </p:nvSpPr>
        <p:spPr>
          <a:xfrm>
            <a:off x="457200" y="1340768"/>
            <a:ext cx="8229600" cy="5256584"/>
          </a:xfrm>
        </p:spPr>
        <p:txBody>
          <a:bodyPr/>
          <a:lstStyle/>
          <a:p>
            <a:pPr>
              <a:buNone/>
            </a:pPr>
            <a:r>
              <a:rPr lang="it-IT" dirty="0" smtClean="0"/>
              <a:t>    Alcune linee guida, invece che G. A. S., definiscono la  manovra per controllare la presenza di respirazione spontanea “</a:t>
            </a:r>
            <a:r>
              <a:rPr lang="it-IT" b="1" dirty="0" smtClean="0"/>
              <a:t>MOTORE</a:t>
            </a:r>
            <a:r>
              <a:rPr lang="it-IT" dirty="0" smtClean="0"/>
              <a:t>”:</a:t>
            </a:r>
          </a:p>
          <a:p>
            <a:r>
              <a:rPr lang="it-IT" b="1" dirty="0" smtClean="0"/>
              <a:t>MO</a:t>
            </a:r>
            <a:r>
              <a:rPr lang="it-IT" dirty="0" smtClean="0"/>
              <a:t> </a:t>
            </a:r>
            <a:r>
              <a:rPr lang="it-IT" dirty="0" smtClean="0">
                <a:sym typeface="Wingdings" pitchFamily="2" charset="2"/>
              </a:rPr>
              <a:t> </a:t>
            </a:r>
            <a:r>
              <a:rPr lang="it-IT" b="1" dirty="0" smtClean="0">
                <a:sym typeface="Wingdings" pitchFamily="2" charset="2"/>
              </a:rPr>
              <a:t>MOVIMENTO</a:t>
            </a:r>
          </a:p>
          <a:p>
            <a:r>
              <a:rPr lang="it-IT" b="1" dirty="0" smtClean="0">
                <a:sym typeface="Wingdings" pitchFamily="2" charset="2"/>
              </a:rPr>
              <a:t>TO </a:t>
            </a:r>
            <a:r>
              <a:rPr lang="it-IT" dirty="0" smtClean="0">
                <a:sym typeface="Wingdings" pitchFamily="2" charset="2"/>
              </a:rPr>
              <a:t></a:t>
            </a:r>
            <a:r>
              <a:rPr lang="it-IT" b="1" dirty="0" smtClean="0">
                <a:sym typeface="Wingdings" pitchFamily="2" charset="2"/>
              </a:rPr>
              <a:t> TOSSE</a:t>
            </a:r>
          </a:p>
          <a:p>
            <a:r>
              <a:rPr lang="it-IT" b="1" dirty="0" smtClean="0">
                <a:sym typeface="Wingdings" pitchFamily="2" charset="2"/>
              </a:rPr>
              <a:t>RE </a:t>
            </a:r>
            <a:r>
              <a:rPr lang="it-IT" dirty="0" smtClean="0">
                <a:sym typeface="Wingdings" pitchFamily="2" charset="2"/>
              </a:rPr>
              <a:t> </a:t>
            </a:r>
            <a:r>
              <a:rPr lang="it-IT" b="1" dirty="0" smtClean="0">
                <a:sym typeface="Wingdings" pitchFamily="2" charset="2"/>
              </a:rPr>
              <a:t>RESPIRO</a:t>
            </a:r>
          </a:p>
          <a:p>
            <a:pPr>
              <a:buNone/>
            </a:pPr>
            <a:endParaRPr lang="it-IT" dirty="0"/>
          </a:p>
        </p:txBody>
      </p:sp>
      <p:pic>
        <p:nvPicPr>
          <p:cNvPr id="4" name="Immagine 3" descr="motore.gif"/>
          <p:cNvPicPr>
            <a:picLocks noChangeAspect="1"/>
          </p:cNvPicPr>
          <p:nvPr/>
        </p:nvPicPr>
        <p:blipFill>
          <a:blip r:embed="rId2" cstate="print"/>
          <a:stretch>
            <a:fillRect/>
          </a:stretch>
        </p:blipFill>
        <p:spPr>
          <a:xfrm>
            <a:off x="4572000" y="2863186"/>
            <a:ext cx="3816424" cy="3544792"/>
          </a:xfrm>
          <a:prstGeom prst="rect">
            <a:avLst/>
          </a:prstGeom>
        </p:spPr>
      </p:pic>
      <p:sp>
        <p:nvSpPr>
          <p:cNvPr id="5" name="Slide Number Placeholder 4"/>
          <p:cNvSpPr>
            <a:spLocks noGrp="1"/>
          </p:cNvSpPr>
          <p:nvPr>
            <p:ph type="sldNum" sz="quarter" idx="12"/>
          </p:nvPr>
        </p:nvSpPr>
        <p:spPr/>
        <p:txBody>
          <a:bodyPr/>
          <a:lstStyle/>
          <a:p>
            <a:fld id="{40422247-A824-4162-AD4D-8B4E01F97AD5}" type="slidenum">
              <a:rPr lang="it-IT" smtClean="0"/>
              <a:pPr/>
              <a:t>42</a:t>
            </a:fld>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260648"/>
            <a:ext cx="8229600" cy="6480720"/>
          </a:xfrm>
        </p:spPr>
        <p:txBody>
          <a:bodyPr>
            <a:normAutofit/>
          </a:bodyPr>
          <a:lstStyle/>
          <a:p>
            <a:pPr algn="ctr">
              <a:buNone/>
            </a:pPr>
            <a:r>
              <a:rPr lang="it-IT" dirty="0" smtClean="0"/>
              <a:t>    Se l’infortunato non è cosciente ma respira, bisogna accertarsi che non abbia subito traumi; se l’infortunato </a:t>
            </a:r>
            <a:r>
              <a:rPr lang="it-IT" b="1" dirty="0" smtClean="0"/>
              <a:t>NON HA SUBITO TRAUMI</a:t>
            </a:r>
            <a:r>
              <a:rPr lang="it-IT" dirty="0" smtClean="0"/>
              <a:t>, allora va messo in posizione laterale di sicurezza</a:t>
            </a:r>
            <a:r>
              <a:rPr lang="it-IT" b="1" dirty="0" smtClean="0"/>
              <a:t> </a:t>
            </a:r>
            <a:r>
              <a:rPr lang="it-IT" dirty="0" smtClean="0"/>
              <a:t>(</a:t>
            </a:r>
            <a:r>
              <a:rPr lang="it-IT" b="1" dirty="0" smtClean="0"/>
              <a:t>PLS</a:t>
            </a:r>
            <a:r>
              <a:rPr lang="it-IT" dirty="0" smtClean="0"/>
              <a:t>), dopodiché, è necessario, allertare i soccorsi (</a:t>
            </a:r>
            <a:r>
              <a:rPr lang="it-IT" b="1" dirty="0" smtClean="0"/>
              <a:t>CHIAMATA AL 118</a:t>
            </a:r>
            <a:r>
              <a:rPr lang="it-IT" dirty="0" smtClean="0"/>
              <a:t>) ed </a:t>
            </a:r>
            <a:r>
              <a:rPr lang="it-IT" b="1" dirty="0" smtClean="0"/>
              <a:t>ASSISTERE L’INFORTUNATO FINO AL LORO ARRIVO</a:t>
            </a:r>
            <a:r>
              <a:rPr lang="it-IT" dirty="0" smtClean="0"/>
              <a:t>.</a:t>
            </a:r>
          </a:p>
          <a:p>
            <a:pPr>
              <a:buNone/>
            </a:pPr>
            <a:endParaRPr lang="it-IT" dirty="0" smtClean="0"/>
          </a:p>
        </p:txBody>
      </p:sp>
      <p:pic>
        <p:nvPicPr>
          <p:cNvPr id="1026" name="Picture 2" descr="http://misebottegone.altervista.org/BLS/clip_image011.jpg"/>
          <p:cNvPicPr>
            <a:picLocks noChangeAspect="1" noChangeArrowheads="1"/>
          </p:cNvPicPr>
          <p:nvPr/>
        </p:nvPicPr>
        <p:blipFill>
          <a:blip r:embed="rId2" cstate="print"/>
          <a:srcRect/>
          <a:stretch>
            <a:fillRect/>
          </a:stretch>
        </p:blipFill>
        <p:spPr bwMode="auto">
          <a:xfrm>
            <a:off x="1835696" y="4365104"/>
            <a:ext cx="5616624" cy="2100234"/>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43</a:t>
            </a:fld>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p:spPr>
        <p:txBody>
          <a:bodyPr>
            <a:noAutofit/>
          </a:bodyPr>
          <a:lstStyle/>
          <a:p>
            <a:r>
              <a:rPr lang="it-IT" sz="4000" b="1" dirty="0">
                <a:solidFill>
                  <a:srgbClr val="FF0000"/>
                </a:solidFill>
              </a:rPr>
              <a:t>POSIZIONE LATERALE </a:t>
            </a:r>
            <a:r>
              <a:rPr lang="it-IT" sz="4000" b="1" dirty="0" err="1" smtClean="0">
                <a:solidFill>
                  <a:srgbClr val="FF0000"/>
                </a:solidFill>
              </a:rPr>
              <a:t>DI</a:t>
            </a:r>
            <a:r>
              <a:rPr lang="it-IT" sz="4000" b="1" dirty="0" smtClean="0">
                <a:solidFill>
                  <a:srgbClr val="FF0000"/>
                </a:solidFill>
              </a:rPr>
              <a:t> SICUREZZA</a:t>
            </a:r>
            <a:endParaRPr lang="it-IT" sz="4000" dirty="0">
              <a:solidFill>
                <a:srgbClr val="FF0000"/>
              </a:solidFill>
            </a:endParaRPr>
          </a:p>
        </p:txBody>
      </p:sp>
      <p:sp>
        <p:nvSpPr>
          <p:cNvPr id="3" name="Segnaposto contenuto 2"/>
          <p:cNvSpPr>
            <a:spLocks noGrp="1"/>
          </p:cNvSpPr>
          <p:nvPr>
            <p:ph idx="1"/>
          </p:nvPr>
        </p:nvSpPr>
        <p:spPr>
          <a:xfrm>
            <a:off x="457200" y="1340768"/>
            <a:ext cx="8229600" cy="5400600"/>
          </a:xfrm>
        </p:spPr>
        <p:txBody>
          <a:bodyPr>
            <a:normAutofit fontScale="77500" lnSpcReduction="20000"/>
          </a:bodyPr>
          <a:lstStyle/>
          <a:p>
            <a:pPr marL="514350" indent="-514350" algn="just">
              <a:buFont typeface="+mj-lt"/>
              <a:buAutoNum type="arabicPeriod"/>
            </a:pPr>
            <a:r>
              <a:rPr lang="it-IT" dirty="0" smtClean="0"/>
              <a:t>Inginocchiarsi </a:t>
            </a:r>
            <a:r>
              <a:rPr lang="it-IT" dirty="0"/>
              <a:t>a lato della </a:t>
            </a:r>
            <a:r>
              <a:rPr lang="it-IT" dirty="0" smtClean="0"/>
              <a:t>vittima controllando che nella bocca non ci siano oggetti che ostruiscano le vie aeree (se ci sono vanno rimossi);</a:t>
            </a:r>
            <a:endParaRPr lang="it-IT" dirty="0"/>
          </a:p>
          <a:p>
            <a:pPr marL="514350" indent="-514350" algn="just">
              <a:buFont typeface="+mj-lt"/>
              <a:buAutoNum type="arabicPeriod"/>
            </a:pPr>
            <a:r>
              <a:rPr lang="it-IT" dirty="0" smtClean="0"/>
              <a:t>Afferrare </a:t>
            </a:r>
            <a:r>
              <a:rPr lang="it-IT" dirty="0"/>
              <a:t>il braccio che si trova dal </a:t>
            </a:r>
            <a:r>
              <a:rPr lang="it-IT" dirty="0" smtClean="0"/>
              <a:t>nostro </a:t>
            </a:r>
            <a:r>
              <a:rPr lang="it-IT" dirty="0"/>
              <a:t>lato e </a:t>
            </a:r>
            <a:r>
              <a:rPr lang="it-IT" dirty="0" smtClean="0"/>
              <a:t>ruotarlo esternamente in </a:t>
            </a:r>
            <a:r>
              <a:rPr lang="it-IT" dirty="0"/>
              <a:t>modo che formi un angolo retto con il </a:t>
            </a:r>
            <a:r>
              <a:rPr lang="it-IT" dirty="0" smtClean="0"/>
              <a:t>torace (lasciando il gomito flesso);</a:t>
            </a:r>
            <a:endParaRPr lang="it-IT" dirty="0"/>
          </a:p>
          <a:p>
            <a:pPr marL="514350" indent="-514350" algn="just">
              <a:buFont typeface="+mj-lt"/>
              <a:buAutoNum type="arabicPeriod"/>
            </a:pPr>
            <a:r>
              <a:rPr lang="it-IT" dirty="0" smtClean="0"/>
              <a:t>Afferrare </a:t>
            </a:r>
            <a:r>
              <a:rPr lang="it-IT" dirty="0"/>
              <a:t>il braccio del lato opposto e, ruotandolo dal </a:t>
            </a:r>
            <a:r>
              <a:rPr lang="it-IT" dirty="0" smtClean="0"/>
              <a:t>nostro lato, posizionare </a:t>
            </a:r>
            <a:r>
              <a:rPr lang="it-IT" dirty="0"/>
              <a:t>il dorso della mano sotto la guancia </a:t>
            </a:r>
            <a:r>
              <a:rPr lang="it-IT" dirty="0" smtClean="0"/>
              <a:t>dell'infortunato;</a:t>
            </a:r>
            <a:endParaRPr lang="it-IT" dirty="0"/>
          </a:p>
          <a:p>
            <a:pPr marL="514350" indent="-514350" algn="just">
              <a:buFont typeface="+mj-lt"/>
              <a:buAutoNum type="arabicPeriod"/>
            </a:pPr>
            <a:r>
              <a:rPr lang="it-IT" dirty="0" smtClean="0"/>
              <a:t>Piegare il ginocchio dell’infortunato a noi più lontano, flettendo </a:t>
            </a:r>
            <a:r>
              <a:rPr lang="it-IT" dirty="0"/>
              <a:t>la </a:t>
            </a:r>
            <a:r>
              <a:rPr lang="it-IT" dirty="0" smtClean="0"/>
              <a:t>gamba ma </a:t>
            </a:r>
            <a:r>
              <a:rPr lang="it-IT" dirty="0"/>
              <a:t>lasciando il piede </a:t>
            </a:r>
            <a:r>
              <a:rPr lang="it-IT" dirty="0" smtClean="0"/>
              <a:t>appoggiato al suolo;</a:t>
            </a:r>
            <a:endParaRPr lang="it-IT" dirty="0"/>
          </a:p>
          <a:p>
            <a:pPr marL="514350" indent="-514350" algn="just">
              <a:buFont typeface="+mj-lt"/>
              <a:buAutoNum type="arabicPeriod"/>
            </a:pPr>
            <a:r>
              <a:rPr lang="it-IT" dirty="0" smtClean="0"/>
              <a:t>Afferrare la </a:t>
            </a:r>
            <a:r>
              <a:rPr lang="it-IT" dirty="0"/>
              <a:t>spalla e </a:t>
            </a:r>
            <a:r>
              <a:rPr lang="it-IT" dirty="0" smtClean="0"/>
              <a:t>il </a:t>
            </a:r>
            <a:r>
              <a:rPr lang="it-IT" dirty="0"/>
              <a:t>bacino </a:t>
            </a:r>
            <a:r>
              <a:rPr lang="it-IT" dirty="0" smtClean="0"/>
              <a:t>dell’infortunato dal lato </a:t>
            </a:r>
            <a:r>
              <a:rPr lang="it-IT" dirty="0"/>
              <a:t>opposto </a:t>
            </a:r>
            <a:r>
              <a:rPr lang="it-IT" dirty="0" smtClean="0"/>
              <a:t>rispetto a dove siamo inginocchiati e, tirando, far ruotare su un fianco il corpo dell’infortunato.</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44</a:t>
            </a:fld>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smtClean="0">
                <a:solidFill>
                  <a:srgbClr val="FF0000"/>
                </a:solidFill>
              </a:rPr>
              <a:t>POSIZIONE LATERALE </a:t>
            </a:r>
            <a:r>
              <a:rPr lang="it-IT" sz="4000" b="1" dirty="0" err="1" smtClean="0">
                <a:solidFill>
                  <a:srgbClr val="FF0000"/>
                </a:solidFill>
              </a:rPr>
              <a:t>DI</a:t>
            </a:r>
            <a:r>
              <a:rPr lang="it-IT" sz="4000" b="1" dirty="0" smtClean="0">
                <a:solidFill>
                  <a:srgbClr val="FF0000"/>
                </a:solidFill>
              </a:rPr>
              <a:t> SICUREZZA</a:t>
            </a:r>
            <a:endParaRPr lang="it-IT" sz="4000" b="1" dirty="0">
              <a:solidFill>
                <a:srgbClr val="FF0000"/>
              </a:solidFill>
            </a:endParaRPr>
          </a:p>
        </p:txBody>
      </p:sp>
      <p:pic>
        <p:nvPicPr>
          <p:cNvPr id="4" name="Picture 2" descr="C:\Users\Chiara\Documents\Lavoro\Fatture anno 2015\PLS.png"/>
          <p:cNvPicPr>
            <a:picLocks noGrp="1" noChangeAspect="1" noChangeArrowheads="1"/>
          </p:cNvPicPr>
          <p:nvPr>
            <p:ph idx="1"/>
          </p:nvPr>
        </p:nvPicPr>
        <p:blipFill>
          <a:blip r:embed="rId2" cstate="print"/>
          <a:srcRect/>
          <a:stretch>
            <a:fillRect/>
          </a:stretch>
        </p:blipFill>
        <p:spPr bwMode="auto">
          <a:xfrm>
            <a:off x="1692889" y="1600200"/>
            <a:ext cx="5758222" cy="4525963"/>
          </a:xfrm>
          <a:prstGeom prst="rect">
            <a:avLst/>
          </a:prstGeom>
          <a:noFill/>
        </p:spPr>
      </p:pic>
      <p:sp>
        <p:nvSpPr>
          <p:cNvPr id="3" name="Slide Number Placeholder 2"/>
          <p:cNvSpPr>
            <a:spLocks noGrp="1"/>
          </p:cNvSpPr>
          <p:nvPr>
            <p:ph type="sldNum" sz="quarter" idx="12"/>
          </p:nvPr>
        </p:nvSpPr>
        <p:spPr/>
        <p:txBody>
          <a:bodyPr/>
          <a:lstStyle/>
          <a:p>
            <a:fld id="{40422247-A824-4162-AD4D-8B4E01F97AD5}" type="slidenum">
              <a:rPr lang="it-IT" smtClean="0"/>
              <a:pPr/>
              <a:t>45</a:t>
            </a:fld>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228998"/>
          </a:xfrm>
        </p:spPr>
        <p:txBody>
          <a:bodyPr>
            <a:normAutofit/>
          </a:bodyPr>
          <a:lstStyle/>
          <a:p>
            <a:r>
              <a:rPr lang="it-IT" sz="4000" b="1" dirty="0" smtClean="0">
                <a:solidFill>
                  <a:srgbClr val="FF0000"/>
                </a:solidFill>
              </a:rPr>
              <a:t>POSIZIONE LATERALE </a:t>
            </a:r>
            <a:r>
              <a:rPr lang="it-IT" sz="4000" b="1" dirty="0" err="1" smtClean="0">
                <a:solidFill>
                  <a:srgbClr val="FF0000"/>
                </a:solidFill>
              </a:rPr>
              <a:t>DI</a:t>
            </a:r>
            <a:r>
              <a:rPr lang="it-IT" sz="4000" b="1" dirty="0" smtClean="0">
                <a:solidFill>
                  <a:srgbClr val="FF0000"/>
                </a:solidFill>
              </a:rPr>
              <a:t> SICUREZZA</a:t>
            </a:r>
            <a:endParaRPr lang="it-IT" sz="4000" b="1" dirty="0">
              <a:solidFill>
                <a:srgbClr val="FF0000"/>
              </a:solidFill>
            </a:endParaRPr>
          </a:p>
        </p:txBody>
      </p:sp>
      <p:sp>
        <p:nvSpPr>
          <p:cNvPr id="3" name="Segnaposto contenuto 2"/>
          <p:cNvSpPr>
            <a:spLocks noGrp="1"/>
          </p:cNvSpPr>
          <p:nvPr>
            <p:ph idx="1"/>
          </p:nvPr>
        </p:nvSpPr>
        <p:spPr>
          <a:xfrm>
            <a:off x="457200" y="1196752"/>
            <a:ext cx="8229600" cy="5400600"/>
          </a:xfrm>
        </p:spPr>
        <p:txBody>
          <a:bodyPr>
            <a:normAutofit/>
          </a:bodyPr>
          <a:lstStyle/>
          <a:p>
            <a:pPr>
              <a:buNone/>
            </a:pPr>
            <a:r>
              <a:rPr lang="it-IT" dirty="0" smtClean="0"/>
              <a:t>    La posizione laterale di sicurezza è utilizzata per permettere ad un infortunato in stato di incoscienza di respirare liberamente, in quanto:</a:t>
            </a:r>
          </a:p>
          <a:p>
            <a:pPr marL="514350" indent="-514350">
              <a:buFont typeface="+mj-lt"/>
              <a:buAutoNum type="arabicPeriod"/>
            </a:pPr>
            <a:r>
              <a:rPr lang="it-IT" b="1" dirty="0" smtClean="0"/>
              <a:t>impedisce alla lingua di scivolare verso la gola </a:t>
            </a:r>
            <a:r>
              <a:rPr lang="it-IT" dirty="0" smtClean="0"/>
              <a:t>(cosa estremamente frequente in caso di incoscienza) e quindi di ostruire le vie aeree;</a:t>
            </a:r>
          </a:p>
          <a:p>
            <a:pPr marL="514350" indent="-514350">
              <a:buFont typeface="+mj-lt"/>
              <a:buAutoNum type="arabicPeriod"/>
            </a:pPr>
            <a:r>
              <a:rPr lang="it-IT" b="1" dirty="0" smtClean="0"/>
              <a:t>in caso di vomito, permette che i liquidi non vadano ad ostruire le vie aeree ma scorrano verso l’esterno del cavo orale</a:t>
            </a:r>
            <a:r>
              <a:rPr lang="it-IT" dirty="0" smtClean="0"/>
              <a:t>.</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46</a:t>
            </a:fld>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0"/>
            <a:ext cx="8229600" cy="6669360"/>
          </a:xfrm>
        </p:spPr>
        <p:txBody>
          <a:bodyPr>
            <a:normAutofit/>
          </a:bodyPr>
          <a:lstStyle/>
          <a:p>
            <a:pPr>
              <a:buNone/>
            </a:pPr>
            <a:r>
              <a:rPr lang="it-IT" dirty="0" smtClean="0"/>
              <a:t>    Se l’infortunato non è cosciente e non respira, è da considerarsi in </a:t>
            </a:r>
            <a:r>
              <a:rPr lang="it-IT" b="1" dirty="0" smtClean="0"/>
              <a:t>ARRESTO CARDIACO </a:t>
            </a:r>
            <a:r>
              <a:rPr lang="it-IT" dirty="0" smtClean="0"/>
              <a:t>(il cuore si è fermato), pertanto, è necessario in primo luogo allertare i soccorsi  (</a:t>
            </a:r>
            <a:r>
              <a:rPr lang="it-IT" b="1" dirty="0" smtClean="0"/>
              <a:t>CHIAMATA AL 118</a:t>
            </a:r>
            <a:r>
              <a:rPr lang="it-IT" dirty="0" smtClean="0"/>
              <a:t>) e, in attesa che arrivino,</a:t>
            </a:r>
          </a:p>
          <a:p>
            <a:pPr>
              <a:buNone/>
            </a:pPr>
            <a:r>
              <a:rPr lang="it-IT" dirty="0" smtClean="0"/>
              <a:t>    iniziare le manovre di </a:t>
            </a:r>
            <a:r>
              <a:rPr lang="it-IT" b="1" dirty="0" smtClean="0"/>
              <a:t>RCP</a:t>
            </a:r>
            <a:endParaRPr lang="it-IT" dirty="0" smtClean="0"/>
          </a:p>
          <a:p>
            <a:pPr>
              <a:buNone/>
            </a:pPr>
            <a:r>
              <a:rPr lang="it-IT" dirty="0" smtClean="0"/>
              <a:t>   (</a:t>
            </a:r>
            <a:r>
              <a:rPr lang="it-IT" b="1" dirty="0" smtClean="0"/>
              <a:t>massaggio cardiaco </a:t>
            </a:r>
            <a:r>
              <a:rPr lang="it-IT" dirty="0" smtClean="0"/>
              <a:t>e</a:t>
            </a:r>
          </a:p>
          <a:p>
            <a:pPr>
              <a:buNone/>
            </a:pPr>
            <a:r>
              <a:rPr lang="it-IT" b="1" dirty="0" smtClean="0"/>
              <a:t>    ventilazione artificiale</a:t>
            </a:r>
            <a:r>
              <a:rPr lang="it-IT" dirty="0" smtClean="0"/>
              <a:t>).</a:t>
            </a:r>
          </a:p>
          <a:p>
            <a:pPr>
              <a:buNone/>
            </a:pPr>
            <a:r>
              <a:rPr lang="it-IT" dirty="0" smtClean="0"/>
              <a:t>    La rianimazione </a:t>
            </a:r>
            <a:r>
              <a:rPr lang="it-IT" dirty="0" err="1" smtClean="0"/>
              <a:t>cardio</a:t>
            </a:r>
            <a:r>
              <a:rPr lang="it-IT" dirty="0" smtClean="0"/>
              <a:t> -</a:t>
            </a:r>
          </a:p>
          <a:p>
            <a:pPr>
              <a:buNone/>
            </a:pPr>
            <a:r>
              <a:rPr lang="it-IT" dirty="0" smtClean="0"/>
              <a:t>    polmonare va continuata</a:t>
            </a:r>
          </a:p>
          <a:p>
            <a:pPr>
              <a:buNone/>
            </a:pPr>
            <a:r>
              <a:rPr lang="it-IT" dirty="0" smtClean="0"/>
              <a:t>    fino a che non arrivi il 118 e DIA ORDINE </a:t>
            </a:r>
            <a:r>
              <a:rPr lang="it-IT" dirty="0" err="1" smtClean="0"/>
              <a:t>DI</a:t>
            </a:r>
            <a:r>
              <a:rPr lang="it-IT" dirty="0" smtClean="0"/>
              <a:t> INTERROMPERLA!</a:t>
            </a:r>
            <a:endParaRPr lang="it-IT" dirty="0"/>
          </a:p>
        </p:txBody>
      </p:sp>
      <p:pic>
        <p:nvPicPr>
          <p:cNvPr id="3074" name="Picture 2" descr="C:\Users\Chiara\Pictures\chiamata al 118.jpg"/>
          <p:cNvPicPr>
            <a:picLocks noChangeAspect="1" noChangeArrowheads="1"/>
          </p:cNvPicPr>
          <p:nvPr/>
        </p:nvPicPr>
        <p:blipFill>
          <a:blip r:embed="rId2" cstate="print"/>
          <a:srcRect/>
          <a:stretch>
            <a:fillRect/>
          </a:stretch>
        </p:blipFill>
        <p:spPr bwMode="auto">
          <a:xfrm>
            <a:off x="5436096" y="2420888"/>
            <a:ext cx="2917726" cy="2952328"/>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47</a:t>
            </a:fld>
            <a:endParaRPr lang="it-IT"/>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solidFill>
                  <a:srgbClr val="FF0000"/>
                </a:solidFill>
              </a:rPr>
              <a:t>BASIC LIFE SUPPORT </a:t>
            </a:r>
            <a:r>
              <a:rPr lang="it-IT" b="1" dirty="0" smtClean="0">
                <a:solidFill>
                  <a:srgbClr val="FF0000"/>
                </a:solidFill>
              </a:rPr>
              <a:t>(BLS)</a:t>
            </a:r>
            <a:endParaRPr lang="it-IT" b="1" dirty="0">
              <a:solidFill>
                <a:srgbClr val="FF0000"/>
              </a:solidFill>
            </a:endParaRPr>
          </a:p>
        </p:txBody>
      </p:sp>
      <p:sp>
        <p:nvSpPr>
          <p:cNvPr id="3" name="Segnaposto contenuto 2"/>
          <p:cNvSpPr>
            <a:spLocks noGrp="1"/>
          </p:cNvSpPr>
          <p:nvPr>
            <p:ph idx="1"/>
          </p:nvPr>
        </p:nvSpPr>
        <p:spPr>
          <a:xfrm>
            <a:off x="457200" y="1340768"/>
            <a:ext cx="8229600" cy="4785395"/>
          </a:xfrm>
        </p:spPr>
        <p:txBody>
          <a:bodyPr/>
          <a:lstStyle/>
          <a:p>
            <a:r>
              <a:rPr lang="it-IT" dirty="0" smtClean="0"/>
              <a:t>Per contrastare l’arresto della funzione cardiorespiratoria, dev’essere attivato nel più breve tempo possibile il sostegno alle funzioni vitali.</a:t>
            </a:r>
          </a:p>
          <a:p>
            <a:r>
              <a:rPr lang="it-IT" dirty="0" smtClean="0"/>
              <a:t>La procedura BLS (</a:t>
            </a:r>
            <a:r>
              <a:rPr lang="it-IT" i="1" dirty="0" err="1" smtClean="0"/>
              <a:t>Basic</a:t>
            </a:r>
            <a:r>
              <a:rPr lang="it-IT" i="1" dirty="0" smtClean="0"/>
              <a:t> Life </a:t>
            </a:r>
            <a:r>
              <a:rPr lang="it-IT" i="1" dirty="0" err="1" smtClean="0"/>
              <a:t>Support</a:t>
            </a:r>
            <a:r>
              <a:rPr lang="it-IT" dirty="0" smtClean="0"/>
              <a:t>) ha dunque lo scopo di assicurare l’ossigenazione e lo scambio gassoso e si suddivide in 3 diverse fasi:</a:t>
            </a:r>
            <a:endParaRPr lang="it-IT" dirty="0"/>
          </a:p>
        </p:txBody>
      </p:sp>
      <p:pic>
        <p:nvPicPr>
          <p:cNvPr id="149506" name="Picture 2" descr="C:\Users\Chiara\Pictures\Primo soccorso\BLS.gif"/>
          <p:cNvPicPr>
            <a:picLocks noChangeAspect="1" noChangeArrowheads="1"/>
          </p:cNvPicPr>
          <p:nvPr/>
        </p:nvPicPr>
        <p:blipFill>
          <a:blip r:embed="rId2" cstate="print"/>
          <a:srcRect/>
          <a:stretch>
            <a:fillRect/>
          </a:stretch>
        </p:blipFill>
        <p:spPr bwMode="auto">
          <a:xfrm>
            <a:off x="3635896" y="4869160"/>
            <a:ext cx="3619500" cy="171450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48</a:t>
            </a:fld>
            <a:endParaRPr 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404664"/>
            <a:ext cx="8229600" cy="6120680"/>
          </a:xfrm>
        </p:spPr>
        <p:txBody>
          <a:bodyPr>
            <a:normAutofit/>
          </a:bodyPr>
          <a:lstStyle/>
          <a:p>
            <a:pPr>
              <a:buNone/>
            </a:pPr>
            <a:r>
              <a:rPr lang="it-IT" b="1" dirty="0" smtClean="0">
                <a:solidFill>
                  <a:srgbClr val="FF0000"/>
                </a:solidFill>
              </a:rPr>
              <a:t>1) SUPPORTO CIRCOLATORIO </a:t>
            </a:r>
            <a:r>
              <a:rPr lang="it-IT" dirty="0" smtClean="0"/>
              <a:t>(</a:t>
            </a:r>
            <a:r>
              <a:rPr lang="it-IT" i="1" dirty="0" err="1" smtClean="0"/>
              <a:t>Circulation</a:t>
            </a:r>
            <a:r>
              <a:rPr lang="it-IT" dirty="0" smtClean="0"/>
              <a:t>): include l’uso di posizioni particolari, il massaggio cardiaco ed il controllo delle emorragie.</a:t>
            </a:r>
          </a:p>
          <a:p>
            <a:pPr>
              <a:buNone/>
            </a:pPr>
            <a:r>
              <a:rPr lang="it-IT" b="1" dirty="0" smtClean="0">
                <a:solidFill>
                  <a:srgbClr val="FF0000"/>
                </a:solidFill>
              </a:rPr>
              <a:t>2) CONTROLLO DELLE VIE AEREE </a:t>
            </a:r>
            <a:r>
              <a:rPr lang="it-IT" dirty="0" smtClean="0"/>
              <a:t>(</a:t>
            </a:r>
            <a:r>
              <a:rPr lang="it-IT" i="1" dirty="0" err="1" smtClean="0"/>
              <a:t>Airways</a:t>
            </a:r>
            <a:r>
              <a:rPr lang="it-IT" dirty="0" smtClean="0"/>
              <a:t>): consiste nel controllo della pervietà delle vie aeree superiori e nell’eventuale rimozione di corpi estranei che le occludono.</a:t>
            </a:r>
          </a:p>
          <a:p>
            <a:pPr>
              <a:buNone/>
            </a:pPr>
            <a:r>
              <a:rPr lang="it-IT" b="1" dirty="0" smtClean="0">
                <a:solidFill>
                  <a:srgbClr val="FF0000"/>
                </a:solidFill>
              </a:rPr>
              <a:t>3) SUPPORTO RESPIRATORIO </a:t>
            </a:r>
            <a:r>
              <a:rPr lang="it-IT" dirty="0" smtClean="0"/>
              <a:t>(</a:t>
            </a:r>
            <a:r>
              <a:rPr lang="it-IT" i="1" dirty="0" err="1" smtClean="0"/>
              <a:t>Breathing</a:t>
            </a:r>
            <a:r>
              <a:rPr lang="it-IT" dirty="0" smtClean="0"/>
              <a:t>): consiste, se necessario, nella ventilazione artificiale.</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49</a:t>
            </a:fld>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0066"/>
          </a:xfrm>
        </p:spPr>
        <p:txBody>
          <a:bodyPr>
            <a:normAutofit fontScale="90000"/>
          </a:bodyPr>
          <a:lstStyle/>
          <a:p>
            <a:endParaRPr lang="it-IT" b="1" dirty="0">
              <a:solidFill>
                <a:srgbClr val="FF0000"/>
              </a:solidFill>
            </a:endParaRPr>
          </a:p>
        </p:txBody>
      </p:sp>
      <p:sp>
        <p:nvSpPr>
          <p:cNvPr id="3" name="Segnaposto contenuto 2"/>
          <p:cNvSpPr>
            <a:spLocks noGrp="1"/>
          </p:cNvSpPr>
          <p:nvPr>
            <p:ph idx="1"/>
          </p:nvPr>
        </p:nvSpPr>
        <p:spPr>
          <a:xfrm>
            <a:off x="457200" y="980728"/>
            <a:ext cx="8229600" cy="5145435"/>
          </a:xfrm>
        </p:spPr>
        <p:txBody>
          <a:bodyPr>
            <a:normAutofit lnSpcReduction="10000"/>
          </a:bodyPr>
          <a:lstStyle/>
          <a:p>
            <a:pPr>
              <a:buNone/>
            </a:pPr>
            <a:r>
              <a:rPr lang="it-IT" dirty="0" smtClean="0"/>
              <a:t>   Il D.M. N° 388 del 15 luglio 2003:</a:t>
            </a:r>
          </a:p>
          <a:p>
            <a:pPr>
              <a:buNone/>
            </a:pPr>
            <a:r>
              <a:rPr lang="it-IT" dirty="0" smtClean="0"/>
              <a:t>1. classifica le attività lavorative </a:t>
            </a:r>
            <a:r>
              <a:rPr lang="it-IT" dirty="0"/>
              <a:t>in 3 </a:t>
            </a:r>
            <a:r>
              <a:rPr lang="it-IT" dirty="0" smtClean="0"/>
              <a:t>gruppi </a:t>
            </a:r>
            <a:r>
              <a:rPr lang="it-IT" dirty="0"/>
              <a:t>in base </a:t>
            </a:r>
            <a:r>
              <a:rPr lang="it-IT" dirty="0" smtClean="0"/>
              <a:t>alla tipologia </a:t>
            </a:r>
            <a:r>
              <a:rPr lang="it-IT" dirty="0"/>
              <a:t>di attività svolta, al numero </a:t>
            </a:r>
            <a:r>
              <a:rPr lang="it-IT" dirty="0" smtClean="0"/>
              <a:t>dei lavoratori </a:t>
            </a:r>
            <a:r>
              <a:rPr lang="it-IT" dirty="0"/>
              <a:t>occupati ed ai fattori di </a:t>
            </a:r>
            <a:r>
              <a:rPr lang="it-IT" dirty="0" smtClean="0"/>
              <a:t>rischio presenti nell’ambiente di lavoro;</a:t>
            </a:r>
            <a:endParaRPr lang="it-IT" dirty="0"/>
          </a:p>
          <a:p>
            <a:pPr>
              <a:buNone/>
            </a:pPr>
            <a:r>
              <a:rPr lang="it-IT" dirty="0" smtClean="0"/>
              <a:t>2. modifica il </a:t>
            </a:r>
            <a:r>
              <a:rPr lang="it-IT" dirty="0"/>
              <a:t>contenuto della cassetta </a:t>
            </a:r>
            <a:r>
              <a:rPr lang="it-IT" dirty="0" smtClean="0"/>
              <a:t>di pronto </a:t>
            </a:r>
            <a:r>
              <a:rPr lang="it-IT" dirty="0"/>
              <a:t>soccorso e del pacchetto </a:t>
            </a:r>
            <a:r>
              <a:rPr lang="it-IT" dirty="0" smtClean="0"/>
              <a:t>di medicazione;</a:t>
            </a:r>
          </a:p>
          <a:p>
            <a:pPr>
              <a:buNone/>
            </a:pPr>
            <a:r>
              <a:rPr lang="it-IT" dirty="0" smtClean="0"/>
              <a:t>3. definisce i </a:t>
            </a:r>
            <a:r>
              <a:rPr lang="it-IT" dirty="0"/>
              <a:t>requisiti degli addetti </a:t>
            </a:r>
            <a:r>
              <a:rPr lang="it-IT" dirty="0" smtClean="0"/>
              <a:t>al pronto </a:t>
            </a:r>
            <a:r>
              <a:rPr lang="it-IT" dirty="0"/>
              <a:t>soccorso </a:t>
            </a:r>
            <a:r>
              <a:rPr lang="it-IT" dirty="0" smtClean="0"/>
              <a:t>ed il programma dettagliato di </a:t>
            </a:r>
            <a:r>
              <a:rPr lang="it-IT" dirty="0"/>
              <a:t>formazione degli addetti.</a:t>
            </a:r>
          </a:p>
        </p:txBody>
      </p:sp>
      <p:sp>
        <p:nvSpPr>
          <p:cNvPr id="4" name="Slide Number Placeholder 3"/>
          <p:cNvSpPr>
            <a:spLocks noGrp="1"/>
          </p:cNvSpPr>
          <p:nvPr>
            <p:ph type="sldNum" sz="quarter" idx="12"/>
          </p:nvPr>
        </p:nvSpPr>
        <p:spPr/>
        <p:txBody>
          <a:bodyPr/>
          <a:lstStyle/>
          <a:p>
            <a:fld id="{40422247-A824-4162-AD4D-8B4E01F97AD5}" type="slidenum">
              <a:rPr lang="it-IT" smtClean="0"/>
              <a:pPr/>
              <a:t>5</a:t>
            </a:fld>
            <a:endParaRPr lang="it-IT"/>
          </a:p>
        </p:txBody>
      </p:sp>
    </p:spTree>
    <p:extLst>
      <p:ext uri="{BB962C8B-B14F-4D97-AF65-F5344CB8AC3E}">
        <p14:creationId xmlns="" xmlns:p14="http://schemas.microsoft.com/office/powerpoint/2010/main" val="36567915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OBIETTIVO DEL BLS</a:t>
            </a:r>
            <a:endParaRPr lang="it-IT" sz="6000" b="1" dirty="0">
              <a:solidFill>
                <a:srgbClr val="FF0000"/>
              </a:solidFill>
            </a:endParaRPr>
          </a:p>
        </p:txBody>
      </p:sp>
      <p:sp>
        <p:nvSpPr>
          <p:cNvPr id="3" name="Segnaposto contenuto 2"/>
          <p:cNvSpPr>
            <a:spLocks noGrp="1"/>
          </p:cNvSpPr>
          <p:nvPr>
            <p:ph idx="1"/>
          </p:nvPr>
        </p:nvSpPr>
        <p:spPr>
          <a:xfrm>
            <a:off x="457200" y="1268760"/>
            <a:ext cx="4762872" cy="5400600"/>
          </a:xfrm>
        </p:spPr>
        <p:txBody>
          <a:bodyPr>
            <a:normAutofit fontScale="92500"/>
          </a:bodyPr>
          <a:lstStyle/>
          <a:p>
            <a:pPr>
              <a:buNone/>
            </a:pPr>
            <a:r>
              <a:rPr lang="it-IT" dirty="0" smtClean="0"/>
              <a:t>    L’obiettivo del BLS è, tramite il massaggio cardiaco e la ventilazione artificiale, quello di portare ossigeno al </a:t>
            </a:r>
            <a:r>
              <a:rPr lang="it-IT" b="1" dirty="0" smtClean="0"/>
              <a:t>cervello</a:t>
            </a:r>
            <a:r>
              <a:rPr lang="it-IT" dirty="0" smtClean="0"/>
              <a:t>.</a:t>
            </a:r>
          </a:p>
          <a:p>
            <a:pPr>
              <a:buNone/>
            </a:pPr>
            <a:r>
              <a:rPr lang="it-IT" dirty="0" smtClean="0"/>
              <a:t>    Le cellule nervose, infatti, sono le più sensibili alla carenza di ossigeno ed, in sua assenza, muoiono dopo circa </a:t>
            </a:r>
            <a:r>
              <a:rPr lang="it-IT" b="1" dirty="0" smtClean="0"/>
              <a:t>4 minuti</a:t>
            </a:r>
            <a:r>
              <a:rPr lang="it-IT" dirty="0" smtClean="0"/>
              <a:t>!</a:t>
            </a:r>
          </a:p>
        </p:txBody>
      </p:sp>
      <p:pic>
        <p:nvPicPr>
          <p:cNvPr id="1026" name="Picture 2" descr="C:\Users\Chiara\Pictures\Primo soccorso\cervello.jpg"/>
          <p:cNvPicPr>
            <a:picLocks noChangeAspect="1" noChangeArrowheads="1"/>
          </p:cNvPicPr>
          <p:nvPr/>
        </p:nvPicPr>
        <p:blipFill>
          <a:blip r:embed="rId2" cstate="print"/>
          <a:srcRect/>
          <a:stretch>
            <a:fillRect/>
          </a:stretch>
        </p:blipFill>
        <p:spPr bwMode="auto">
          <a:xfrm>
            <a:off x="5076056" y="1484784"/>
            <a:ext cx="3810000" cy="459105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50</a:t>
            </a:fld>
            <a:endParaRPr lang="it-IT"/>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solidFill>
                  <a:srgbClr val="FF0000"/>
                </a:solidFill>
              </a:rPr>
              <a:t>1) MASSAGGIO CARDIACO (</a:t>
            </a:r>
            <a:r>
              <a:rPr lang="it-IT" sz="3600" b="1" i="1" dirty="0" err="1" smtClean="0">
                <a:solidFill>
                  <a:srgbClr val="FF0000"/>
                </a:solidFill>
              </a:rPr>
              <a:t>Circulation</a:t>
            </a:r>
            <a:r>
              <a:rPr lang="it-IT" sz="3600" b="1" dirty="0" smtClean="0">
                <a:solidFill>
                  <a:srgbClr val="FF0000"/>
                </a:solidFill>
              </a:rPr>
              <a:t>)</a:t>
            </a:r>
            <a:endParaRPr lang="it-IT" sz="3600" b="1" dirty="0">
              <a:solidFill>
                <a:srgbClr val="FF0000"/>
              </a:solidFill>
            </a:endParaRPr>
          </a:p>
        </p:txBody>
      </p:sp>
      <p:sp>
        <p:nvSpPr>
          <p:cNvPr id="3" name="Segnaposto contenuto 2"/>
          <p:cNvSpPr>
            <a:spLocks noGrp="1"/>
          </p:cNvSpPr>
          <p:nvPr>
            <p:ph idx="1"/>
          </p:nvPr>
        </p:nvSpPr>
        <p:spPr>
          <a:xfrm>
            <a:off x="457200" y="2071678"/>
            <a:ext cx="5410944" cy="4525674"/>
          </a:xfrm>
        </p:spPr>
        <p:txBody>
          <a:bodyPr>
            <a:normAutofit lnSpcReduction="10000"/>
          </a:bodyPr>
          <a:lstStyle/>
          <a:p>
            <a:pPr marL="514350" indent="-514350">
              <a:buFont typeface="+mj-lt"/>
              <a:buAutoNum type="arabicPeriod"/>
            </a:pPr>
            <a:r>
              <a:rPr lang="en-US" dirty="0" err="1" smtClean="0"/>
              <a:t>Inginocchiarsi</a:t>
            </a:r>
            <a:r>
              <a:rPr lang="en-US" dirty="0" smtClean="0"/>
              <a:t> a </a:t>
            </a:r>
            <a:r>
              <a:rPr lang="en-US" dirty="0" err="1" smtClean="0"/>
              <a:t>lato</a:t>
            </a:r>
            <a:r>
              <a:rPr lang="en-US" dirty="0" smtClean="0"/>
              <a:t> </a:t>
            </a:r>
            <a:r>
              <a:rPr lang="en-US" dirty="0" err="1" smtClean="0"/>
              <a:t>della</a:t>
            </a:r>
            <a:r>
              <a:rPr lang="en-US" dirty="0" smtClean="0"/>
              <a:t> </a:t>
            </a:r>
            <a:r>
              <a:rPr lang="en-US" dirty="0" err="1" smtClean="0"/>
              <a:t>vittima</a:t>
            </a:r>
            <a:r>
              <a:rPr lang="en-US" dirty="0" smtClean="0"/>
              <a:t> </a:t>
            </a:r>
            <a:r>
              <a:rPr lang="en-US" dirty="0" err="1" smtClean="0"/>
              <a:t>all’altezza</a:t>
            </a:r>
            <a:r>
              <a:rPr lang="en-US" dirty="0" smtClean="0"/>
              <a:t> </a:t>
            </a:r>
            <a:r>
              <a:rPr lang="en-US" dirty="0" err="1" smtClean="0"/>
              <a:t>delle</a:t>
            </a:r>
            <a:r>
              <a:rPr lang="en-US" dirty="0" smtClean="0"/>
              <a:t> </a:t>
            </a:r>
            <a:r>
              <a:rPr lang="en-US" dirty="0" err="1" smtClean="0"/>
              <a:t>spalle</a:t>
            </a:r>
            <a:r>
              <a:rPr lang="en-US" dirty="0" smtClean="0"/>
              <a:t>;</a:t>
            </a:r>
          </a:p>
          <a:p>
            <a:pPr marL="514350" indent="-514350">
              <a:buNone/>
            </a:pPr>
            <a:endParaRPr lang="en-US" dirty="0"/>
          </a:p>
          <a:p>
            <a:pPr marL="514350" indent="-514350">
              <a:buNone/>
            </a:pPr>
            <a:r>
              <a:rPr lang="en-US" dirty="0" smtClean="0"/>
              <a:t>2.  </a:t>
            </a:r>
            <a:r>
              <a:rPr lang="en-US" dirty="0" err="1" smtClean="0"/>
              <a:t>Posizionare</a:t>
            </a:r>
            <a:r>
              <a:rPr lang="en-US" dirty="0" smtClean="0"/>
              <a:t> </a:t>
            </a:r>
            <a:r>
              <a:rPr lang="en-US" dirty="0" err="1" smtClean="0"/>
              <a:t>il</a:t>
            </a:r>
            <a:r>
              <a:rPr lang="en-US" dirty="0" smtClean="0"/>
              <a:t> </a:t>
            </a:r>
            <a:r>
              <a:rPr lang="en-US" dirty="0" err="1" smtClean="0"/>
              <a:t>palmo</a:t>
            </a:r>
            <a:r>
              <a:rPr lang="en-US" dirty="0" smtClean="0"/>
              <a:t> </a:t>
            </a:r>
            <a:r>
              <a:rPr lang="en-US" dirty="0" err="1" smtClean="0"/>
              <a:t>della</a:t>
            </a:r>
            <a:r>
              <a:rPr lang="en-US" dirty="0" smtClean="0"/>
              <a:t> </a:t>
            </a:r>
            <a:r>
              <a:rPr lang="en-US" dirty="0" err="1" smtClean="0"/>
              <a:t>mano</a:t>
            </a:r>
            <a:r>
              <a:rPr lang="en-US" dirty="0" smtClean="0"/>
              <a:t> al </a:t>
            </a:r>
            <a:r>
              <a:rPr lang="en-US" dirty="0" err="1" smtClean="0"/>
              <a:t>centro</a:t>
            </a:r>
            <a:r>
              <a:rPr lang="en-US" dirty="0" smtClean="0"/>
              <a:t> del </a:t>
            </a:r>
            <a:r>
              <a:rPr lang="en-US" dirty="0" err="1" smtClean="0"/>
              <a:t>torace</a:t>
            </a:r>
            <a:r>
              <a:rPr lang="en-US" dirty="0" smtClean="0"/>
              <a:t> </a:t>
            </a:r>
            <a:r>
              <a:rPr lang="en-US" dirty="0" err="1" smtClean="0"/>
              <a:t>della</a:t>
            </a:r>
            <a:r>
              <a:rPr lang="en-US" dirty="0" smtClean="0"/>
              <a:t> </a:t>
            </a:r>
            <a:r>
              <a:rPr lang="en-US" dirty="0" err="1" smtClean="0"/>
              <a:t>vittima</a:t>
            </a:r>
            <a:r>
              <a:rPr lang="en-US" dirty="0" smtClean="0"/>
              <a:t> (</a:t>
            </a:r>
            <a:r>
              <a:rPr lang="en-US" dirty="0" err="1" smtClean="0"/>
              <a:t>all’altezza</a:t>
            </a:r>
            <a:r>
              <a:rPr lang="en-US" dirty="0" smtClean="0"/>
              <a:t> </a:t>
            </a:r>
            <a:r>
              <a:rPr lang="en-US" dirty="0" err="1" smtClean="0"/>
              <a:t>dei</a:t>
            </a:r>
            <a:r>
              <a:rPr lang="en-US" dirty="0" smtClean="0"/>
              <a:t> </a:t>
            </a:r>
            <a:r>
              <a:rPr lang="en-US" dirty="0" err="1" smtClean="0"/>
              <a:t>capezzoli</a:t>
            </a:r>
            <a:r>
              <a:rPr lang="en-US" dirty="0" smtClean="0"/>
              <a:t> </a:t>
            </a:r>
            <a:r>
              <a:rPr lang="en-US" dirty="0" err="1" smtClean="0"/>
              <a:t>equidistante</a:t>
            </a:r>
            <a:r>
              <a:rPr lang="en-US" dirty="0" smtClean="0"/>
              <a:t> </a:t>
            </a:r>
            <a:r>
              <a:rPr lang="en-US" dirty="0" err="1" smtClean="0"/>
              <a:t>da</a:t>
            </a:r>
            <a:r>
              <a:rPr lang="en-US" dirty="0" smtClean="0"/>
              <a:t> </a:t>
            </a:r>
            <a:r>
              <a:rPr lang="en-US" dirty="0" err="1" smtClean="0"/>
              <a:t>questi</a:t>
            </a:r>
            <a:r>
              <a:rPr lang="en-US" dirty="0" smtClean="0"/>
              <a:t>);</a:t>
            </a:r>
          </a:p>
          <a:p>
            <a:pPr>
              <a:buNone/>
            </a:pPr>
            <a:endParaRPr lang="en-US" dirty="0"/>
          </a:p>
          <a:p>
            <a:endParaRPr lang="it-IT" dirty="0"/>
          </a:p>
        </p:txBody>
      </p:sp>
      <p:sp>
        <p:nvSpPr>
          <p:cNvPr id="5" name="CasellaDiTesto 4"/>
          <p:cNvSpPr txBox="1"/>
          <p:nvPr/>
        </p:nvSpPr>
        <p:spPr>
          <a:xfrm>
            <a:off x="1500166" y="1285860"/>
            <a:ext cx="6143668" cy="584775"/>
          </a:xfrm>
          <a:prstGeom prst="rect">
            <a:avLst/>
          </a:prstGeom>
          <a:noFill/>
        </p:spPr>
        <p:txBody>
          <a:bodyPr wrap="square" rtlCol="0">
            <a:spAutoFit/>
          </a:bodyPr>
          <a:lstStyle/>
          <a:p>
            <a:pPr algn="ctr"/>
            <a:r>
              <a:rPr lang="it-IT" sz="3200" b="1" u="sng" dirty="0" smtClean="0"/>
              <a:t>PREPARAZIONE</a:t>
            </a:r>
            <a:endParaRPr lang="it-IT" sz="3200" b="1" u="sng" dirty="0"/>
          </a:p>
        </p:txBody>
      </p:sp>
      <p:pic>
        <p:nvPicPr>
          <p:cNvPr id="6" name="Picture 5" descr="C:\Users\Chiara\Pictures\Primo soccorso\massaggio cardiaco 3.jpg"/>
          <p:cNvPicPr>
            <a:picLocks noChangeAspect="1" noChangeArrowheads="1"/>
          </p:cNvPicPr>
          <p:nvPr/>
        </p:nvPicPr>
        <p:blipFill>
          <a:blip r:embed="rId2" cstate="print"/>
          <a:srcRect/>
          <a:stretch>
            <a:fillRect/>
          </a:stretch>
        </p:blipFill>
        <p:spPr bwMode="auto">
          <a:xfrm>
            <a:off x="6012160" y="1412776"/>
            <a:ext cx="2669282" cy="2669282"/>
          </a:xfrm>
          <a:prstGeom prst="rect">
            <a:avLst/>
          </a:prstGeom>
          <a:noFill/>
        </p:spPr>
      </p:pic>
      <p:pic>
        <p:nvPicPr>
          <p:cNvPr id="7" name="Picture 4" descr="C:\Users\Chiara\Pictures\Primo soccorso\massaggio cardiaco 2.gif"/>
          <p:cNvPicPr>
            <a:picLocks noChangeAspect="1" noChangeArrowheads="1"/>
          </p:cNvPicPr>
          <p:nvPr/>
        </p:nvPicPr>
        <p:blipFill>
          <a:blip r:embed="rId3" cstate="print"/>
          <a:srcRect/>
          <a:stretch>
            <a:fillRect/>
          </a:stretch>
        </p:blipFill>
        <p:spPr bwMode="auto">
          <a:xfrm>
            <a:off x="6090060" y="4149080"/>
            <a:ext cx="2570685" cy="2376264"/>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51</a:t>
            </a:fld>
            <a:endParaRPr lang="it-IT"/>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457200" y="476672"/>
            <a:ext cx="4402832" cy="5649491"/>
          </a:xfrm>
        </p:spPr>
        <p:txBody>
          <a:bodyPr/>
          <a:lstStyle/>
          <a:p>
            <a:pPr marL="514350" indent="-514350">
              <a:buAutoNum type="arabicPeriod" startAt="3"/>
            </a:pPr>
            <a:r>
              <a:rPr lang="en-US" dirty="0" err="1" smtClean="0"/>
              <a:t>Posizionare</a:t>
            </a:r>
            <a:r>
              <a:rPr lang="en-US" dirty="0" smtClean="0"/>
              <a:t> la </a:t>
            </a:r>
            <a:r>
              <a:rPr lang="en-US" dirty="0" err="1" smtClean="0"/>
              <a:t>seconda</a:t>
            </a:r>
            <a:r>
              <a:rPr lang="en-US" dirty="0" smtClean="0"/>
              <a:t> </a:t>
            </a:r>
            <a:r>
              <a:rPr lang="en-US" dirty="0" err="1" smtClean="0"/>
              <a:t>mano</a:t>
            </a:r>
            <a:r>
              <a:rPr lang="en-US" dirty="0" smtClean="0"/>
              <a:t> </a:t>
            </a:r>
            <a:r>
              <a:rPr lang="en-US" dirty="0" err="1" smtClean="0"/>
              <a:t>sopra</a:t>
            </a:r>
            <a:r>
              <a:rPr lang="en-US" dirty="0" smtClean="0"/>
              <a:t> la prima;</a:t>
            </a:r>
          </a:p>
          <a:p>
            <a:pPr marL="514350" indent="-514350">
              <a:buNone/>
            </a:pPr>
            <a:endParaRPr lang="en-US" dirty="0" smtClean="0"/>
          </a:p>
          <a:p>
            <a:pPr marL="514350" indent="-514350">
              <a:buNone/>
            </a:pPr>
            <a:endParaRPr lang="en-US" dirty="0" smtClean="0"/>
          </a:p>
          <a:p>
            <a:pPr marL="514350" indent="-514350">
              <a:buNone/>
            </a:pPr>
            <a:r>
              <a:rPr lang="en-US" dirty="0" smtClean="0"/>
              <a:t>4.  </a:t>
            </a:r>
            <a:r>
              <a:rPr lang="en-US" dirty="0" err="1" smtClean="0"/>
              <a:t>Mantenere</a:t>
            </a:r>
            <a:r>
              <a:rPr lang="en-US" dirty="0" smtClean="0"/>
              <a:t> </a:t>
            </a:r>
            <a:r>
              <a:rPr lang="en-US" dirty="0" err="1" smtClean="0"/>
              <a:t>i</a:t>
            </a:r>
            <a:r>
              <a:rPr lang="en-US" dirty="0" smtClean="0"/>
              <a:t> </a:t>
            </a:r>
            <a:r>
              <a:rPr lang="en-US" dirty="0" err="1" smtClean="0"/>
              <a:t>gomiti</a:t>
            </a:r>
            <a:r>
              <a:rPr lang="en-US" dirty="0" smtClean="0"/>
              <a:t> </a:t>
            </a:r>
            <a:r>
              <a:rPr lang="en-US" dirty="0" err="1" smtClean="0"/>
              <a:t>estesi</a:t>
            </a:r>
            <a:r>
              <a:rPr lang="en-US" dirty="0" smtClean="0"/>
              <a:t> e  </a:t>
            </a:r>
            <a:r>
              <a:rPr lang="en-US" dirty="0" err="1" smtClean="0"/>
              <a:t>posizionare</a:t>
            </a:r>
            <a:r>
              <a:rPr lang="en-US" dirty="0" smtClean="0"/>
              <a:t> le </a:t>
            </a:r>
            <a:r>
              <a:rPr lang="en-US" dirty="0" err="1" smtClean="0"/>
              <a:t>spalle</a:t>
            </a:r>
            <a:r>
              <a:rPr lang="en-US" dirty="0" smtClean="0"/>
              <a:t> </a:t>
            </a:r>
            <a:r>
              <a:rPr lang="en-US" dirty="0" err="1" smtClean="0"/>
              <a:t>precisamente</a:t>
            </a:r>
            <a:r>
              <a:rPr lang="en-US" dirty="0" smtClean="0"/>
              <a:t> </a:t>
            </a:r>
            <a:r>
              <a:rPr lang="en-US" dirty="0" err="1" smtClean="0"/>
              <a:t>sopra</a:t>
            </a:r>
            <a:r>
              <a:rPr lang="en-US" dirty="0" smtClean="0"/>
              <a:t> la </a:t>
            </a:r>
            <a:r>
              <a:rPr lang="en-US" dirty="0" err="1" smtClean="0"/>
              <a:t>posizione</a:t>
            </a:r>
            <a:r>
              <a:rPr lang="en-US" dirty="0" smtClean="0"/>
              <a:t> </a:t>
            </a:r>
            <a:r>
              <a:rPr lang="en-US" dirty="0" err="1" smtClean="0"/>
              <a:t>delle</a:t>
            </a:r>
            <a:r>
              <a:rPr lang="en-US" dirty="0" smtClean="0"/>
              <a:t> </a:t>
            </a:r>
            <a:r>
              <a:rPr lang="en-US" dirty="0" err="1" smtClean="0"/>
              <a:t>mani</a:t>
            </a:r>
            <a:r>
              <a:rPr lang="en-US" dirty="0" smtClean="0"/>
              <a:t>.</a:t>
            </a:r>
          </a:p>
          <a:p>
            <a:endParaRPr lang="it-IT" dirty="0"/>
          </a:p>
        </p:txBody>
      </p:sp>
      <p:pic>
        <p:nvPicPr>
          <p:cNvPr id="4" name="Picture 5"/>
          <p:cNvPicPr>
            <a:picLocks noChangeAspect="1" noChangeArrowheads="1"/>
          </p:cNvPicPr>
          <p:nvPr/>
        </p:nvPicPr>
        <p:blipFill>
          <a:blip r:embed="rId2" cstate="print"/>
          <a:srcRect/>
          <a:stretch>
            <a:fillRect/>
          </a:stretch>
        </p:blipFill>
        <p:spPr bwMode="auto">
          <a:xfrm>
            <a:off x="4932040" y="260648"/>
            <a:ext cx="3417437" cy="2366967"/>
          </a:xfrm>
          <a:prstGeom prst="rect">
            <a:avLst/>
          </a:prstGeom>
          <a:noFill/>
          <a:ln w="9525">
            <a:noFill/>
            <a:miter lim="800000"/>
            <a:headEnd/>
            <a:tailEnd/>
          </a:ln>
          <a:effectLst/>
        </p:spPr>
      </p:pic>
      <p:pic>
        <p:nvPicPr>
          <p:cNvPr id="1026" name="Picture 2" descr="C:\Users\Chiara\Pictures\massaggio-cardiaco.jpg"/>
          <p:cNvPicPr>
            <a:picLocks noChangeAspect="1" noChangeArrowheads="1"/>
          </p:cNvPicPr>
          <p:nvPr/>
        </p:nvPicPr>
        <p:blipFill>
          <a:blip r:embed="rId3" cstate="print"/>
          <a:srcRect/>
          <a:stretch>
            <a:fillRect/>
          </a:stretch>
        </p:blipFill>
        <p:spPr bwMode="auto">
          <a:xfrm>
            <a:off x="5292080" y="3284984"/>
            <a:ext cx="3184773" cy="2556634"/>
          </a:xfrm>
          <a:prstGeom prst="rect">
            <a:avLst/>
          </a:prstGeom>
          <a:noFill/>
        </p:spPr>
      </p:pic>
      <p:sp>
        <p:nvSpPr>
          <p:cNvPr id="5" name="Slide Number Placeholder 4"/>
          <p:cNvSpPr>
            <a:spLocks noGrp="1"/>
          </p:cNvSpPr>
          <p:nvPr>
            <p:ph type="sldNum" sz="quarter" idx="12"/>
          </p:nvPr>
        </p:nvSpPr>
        <p:spPr/>
        <p:txBody>
          <a:bodyPr/>
          <a:lstStyle/>
          <a:p>
            <a:fld id="{40422247-A824-4162-AD4D-8B4E01F97AD5}" type="slidenum">
              <a:rPr lang="it-IT" smtClean="0"/>
              <a:pPr/>
              <a:t>52</a:t>
            </a:fld>
            <a:endParaRPr lang="it-IT"/>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MASSAGGIO CARDIACO (</a:t>
            </a:r>
            <a:r>
              <a:rPr lang="it-IT" b="1" i="1" dirty="0" err="1" smtClean="0">
                <a:solidFill>
                  <a:srgbClr val="FF0000"/>
                </a:solidFill>
              </a:rPr>
              <a:t>Circulation</a:t>
            </a:r>
            <a:r>
              <a:rPr lang="it-IT" b="1" dirty="0" smtClean="0">
                <a:solidFill>
                  <a:srgbClr val="FF0000"/>
                </a:solidFill>
              </a:rPr>
              <a:t>)</a:t>
            </a:r>
            <a:endParaRPr lang="it-IT" b="1" dirty="0">
              <a:solidFill>
                <a:srgbClr val="FF0000"/>
              </a:solidFill>
            </a:endParaRPr>
          </a:p>
        </p:txBody>
      </p:sp>
      <p:sp>
        <p:nvSpPr>
          <p:cNvPr id="3" name="Segnaposto contenuto 2"/>
          <p:cNvSpPr>
            <a:spLocks noGrp="1"/>
          </p:cNvSpPr>
          <p:nvPr>
            <p:ph idx="1"/>
          </p:nvPr>
        </p:nvSpPr>
        <p:spPr>
          <a:xfrm>
            <a:off x="457200" y="1916832"/>
            <a:ext cx="8229600" cy="4680520"/>
          </a:xfrm>
        </p:spPr>
        <p:txBody>
          <a:bodyPr>
            <a:normAutofit/>
          </a:bodyPr>
          <a:lstStyle/>
          <a:p>
            <a:pPr>
              <a:buNone/>
            </a:pPr>
            <a:r>
              <a:rPr lang="en-US" dirty="0" smtClean="0"/>
              <a:t>    </a:t>
            </a:r>
            <a:r>
              <a:rPr lang="en-US" dirty="0" err="1" smtClean="0"/>
              <a:t>Utilizzando</a:t>
            </a:r>
            <a:r>
              <a:rPr lang="en-US" dirty="0" smtClean="0"/>
              <a:t> </a:t>
            </a:r>
            <a:r>
              <a:rPr lang="en-US" dirty="0" err="1" smtClean="0"/>
              <a:t>il</a:t>
            </a:r>
            <a:r>
              <a:rPr lang="en-US" dirty="0" smtClean="0"/>
              <a:t> peso </a:t>
            </a:r>
            <a:r>
              <a:rPr lang="en-US" dirty="0" err="1" smtClean="0"/>
              <a:t>di</a:t>
            </a:r>
            <a:r>
              <a:rPr lang="en-US" dirty="0" smtClean="0"/>
              <a:t> </a:t>
            </a:r>
            <a:r>
              <a:rPr lang="en-US" dirty="0" err="1" smtClean="0"/>
              <a:t>tutta</a:t>
            </a:r>
            <a:r>
              <a:rPr lang="en-US" dirty="0" smtClean="0"/>
              <a:t> la parte </a:t>
            </a:r>
            <a:r>
              <a:rPr lang="en-US" dirty="0" err="1" smtClean="0"/>
              <a:t>superiore</a:t>
            </a:r>
            <a:r>
              <a:rPr lang="en-US" dirty="0" smtClean="0"/>
              <a:t> del </a:t>
            </a:r>
            <a:r>
              <a:rPr lang="en-US" dirty="0" err="1" smtClean="0"/>
              <a:t>corpo</a:t>
            </a:r>
            <a:r>
              <a:rPr lang="en-US" dirty="0" smtClean="0"/>
              <a:t> (non solo </a:t>
            </a:r>
            <a:r>
              <a:rPr lang="en-US" dirty="0" err="1" smtClean="0"/>
              <a:t>delle</a:t>
            </a:r>
            <a:r>
              <a:rPr lang="en-US" dirty="0" smtClean="0"/>
              <a:t> </a:t>
            </a:r>
            <a:r>
              <a:rPr lang="en-US" dirty="0" err="1" smtClean="0"/>
              <a:t>braccia</a:t>
            </a:r>
            <a:r>
              <a:rPr lang="en-US" dirty="0" smtClean="0"/>
              <a:t>), </a:t>
            </a:r>
            <a:r>
              <a:rPr lang="en-US" dirty="0" err="1" smtClean="0"/>
              <a:t>bisogna</a:t>
            </a:r>
            <a:r>
              <a:rPr lang="en-US" dirty="0" smtClean="0"/>
              <a:t> </a:t>
            </a:r>
            <a:r>
              <a:rPr lang="en-US" dirty="0" err="1" smtClean="0"/>
              <a:t>spingere</a:t>
            </a:r>
            <a:r>
              <a:rPr lang="en-US" dirty="0" smtClean="0"/>
              <a:t> verso </a:t>
            </a:r>
            <a:r>
              <a:rPr lang="en-US" dirty="0" err="1" smtClean="0"/>
              <a:t>il</a:t>
            </a:r>
            <a:r>
              <a:rPr lang="en-US" dirty="0" smtClean="0"/>
              <a:t> basso (</a:t>
            </a:r>
            <a:r>
              <a:rPr lang="en-US" dirty="0" err="1" smtClean="0"/>
              <a:t>compressione</a:t>
            </a:r>
            <a:r>
              <a:rPr lang="en-US" dirty="0" smtClean="0"/>
              <a:t>) </a:t>
            </a:r>
            <a:r>
              <a:rPr lang="en-US" dirty="0" err="1" smtClean="0"/>
              <a:t>sul</a:t>
            </a:r>
            <a:r>
              <a:rPr lang="en-US" dirty="0" smtClean="0"/>
              <a:t> </a:t>
            </a:r>
            <a:r>
              <a:rPr lang="en-US" dirty="0" err="1" smtClean="0"/>
              <a:t>torace</a:t>
            </a:r>
            <a:r>
              <a:rPr lang="en-US" dirty="0" smtClean="0"/>
              <a:t> </a:t>
            </a:r>
            <a:r>
              <a:rPr lang="en-US" dirty="0" err="1" smtClean="0"/>
              <a:t>della</a:t>
            </a:r>
            <a:r>
              <a:rPr lang="en-US" dirty="0" smtClean="0"/>
              <a:t> </a:t>
            </a:r>
            <a:r>
              <a:rPr lang="en-US" dirty="0" err="1" smtClean="0"/>
              <a:t>vittima</a:t>
            </a:r>
            <a:r>
              <a:rPr lang="en-US" dirty="0" smtClean="0"/>
              <a:t>.</a:t>
            </a:r>
          </a:p>
          <a:p>
            <a:endParaRPr lang="it-IT" dirty="0"/>
          </a:p>
        </p:txBody>
      </p:sp>
      <p:sp>
        <p:nvSpPr>
          <p:cNvPr id="5" name="CasellaDiTesto 4"/>
          <p:cNvSpPr txBox="1"/>
          <p:nvPr/>
        </p:nvSpPr>
        <p:spPr>
          <a:xfrm>
            <a:off x="928662" y="1285860"/>
            <a:ext cx="7072362" cy="584775"/>
          </a:xfrm>
          <a:prstGeom prst="rect">
            <a:avLst/>
          </a:prstGeom>
          <a:noFill/>
        </p:spPr>
        <p:txBody>
          <a:bodyPr wrap="square" rtlCol="0">
            <a:spAutoFit/>
          </a:bodyPr>
          <a:lstStyle/>
          <a:p>
            <a:pPr algn="ctr"/>
            <a:r>
              <a:rPr lang="it-IT" sz="3200" b="1" u="sng" dirty="0" smtClean="0"/>
              <a:t>ATTUAZIONE</a:t>
            </a:r>
            <a:endParaRPr lang="it-IT" sz="3200" b="1" u="sng" dirty="0"/>
          </a:p>
        </p:txBody>
      </p:sp>
      <p:pic>
        <p:nvPicPr>
          <p:cNvPr id="6" name="Picture 2" descr="C:\Users\Chiara\Pictures\Primo soccorso\massaggio cardiaco.jpg"/>
          <p:cNvPicPr>
            <a:picLocks noChangeAspect="1" noChangeArrowheads="1"/>
          </p:cNvPicPr>
          <p:nvPr/>
        </p:nvPicPr>
        <p:blipFill>
          <a:blip r:embed="rId2" cstate="print"/>
          <a:srcRect/>
          <a:stretch>
            <a:fillRect/>
          </a:stretch>
        </p:blipFill>
        <p:spPr bwMode="auto">
          <a:xfrm>
            <a:off x="2051720" y="3927066"/>
            <a:ext cx="4896544" cy="2651934"/>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53</a:t>
            </a:fld>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IMPORTANTE!!!</a:t>
            </a:r>
            <a:endParaRPr lang="it-IT" sz="6600" b="1" dirty="0">
              <a:solidFill>
                <a:srgbClr val="FF0000"/>
              </a:solidFill>
            </a:endParaRPr>
          </a:p>
        </p:txBody>
      </p:sp>
      <p:sp>
        <p:nvSpPr>
          <p:cNvPr id="3" name="Segnaposto contenuto 2"/>
          <p:cNvSpPr>
            <a:spLocks noGrp="1"/>
          </p:cNvSpPr>
          <p:nvPr>
            <p:ph idx="1"/>
          </p:nvPr>
        </p:nvSpPr>
        <p:spPr/>
        <p:txBody>
          <a:bodyPr>
            <a:normAutofit lnSpcReduction="10000"/>
          </a:bodyPr>
          <a:lstStyle/>
          <a:p>
            <a:r>
              <a:rPr lang="en-US" sz="4000" dirty="0" smtClean="0"/>
              <a:t>La </a:t>
            </a:r>
            <a:r>
              <a:rPr lang="en-US" sz="4000" b="1" dirty="0" smtClean="0"/>
              <a:t>FREQUENZA</a:t>
            </a:r>
            <a:r>
              <a:rPr lang="en-US" sz="4000" dirty="0" smtClean="0"/>
              <a:t> </a:t>
            </a:r>
            <a:r>
              <a:rPr lang="en-US" sz="4000" dirty="0" err="1" smtClean="0"/>
              <a:t>delle</a:t>
            </a:r>
            <a:r>
              <a:rPr lang="en-US" sz="4000" dirty="0" smtClean="0"/>
              <a:t> </a:t>
            </a:r>
            <a:r>
              <a:rPr lang="en-US" sz="4000" dirty="0" err="1" smtClean="0"/>
              <a:t>compressioni</a:t>
            </a:r>
            <a:r>
              <a:rPr lang="en-US" sz="4000" dirty="0" smtClean="0"/>
              <a:t> </a:t>
            </a:r>
            <a:r>
              <a:rPr lang="en-US" sz="4000" dirty="0" err="1" smtClean="0"/>
              <a:t>deve</a:t>
            </a:r>
            <a:r>
              <a:rPr lang="en-US" sz="4000" dirty="0" smtClean="0"/>
              <a:t> </a:t>
            </a:r>
            <a:r>
              <a:rPr lang="en-US" sz="4000" dirty="0" err="1" smtClean="0"/>
              <a:t>essere</a:t>
            </a:r>
            <a:r>
              <a:rPr lang="en-US" sz="4000" dirty="0" smtClean="0"/>
              <a:t> </a:t>
            </a:r>
            <a:r>
              <a:rPr lang="en-US" sz="4000" dirty="0" err="1" smtClean="0"/>
              <a:t>di</a:t>
            </a:r>
            <a:r>
              <a:rPr lang="en-US" sz="4000" dirty="0" smtClean="0"/>
              <a:t> </a:t>
            </a:r>
            <a:r>
              <a:rPr lang="en-US" sz="4000" b="1" dirty="0" smtClean="0"/>
              <a:t>ALMENO 100/MIN</a:t>
            </a:r>
            <a:r>
              <a:rPr lang="en-US" sz="4000" dirty="0" smtClean="0"/>
              <a:t>.</a:t>
            </a:r>
          </a:p>
          <a:p>
            <a:r>
              <a:rPr lang="en-US" sz="4000" dirty="0" err="1" smtClean="0"/>
              <a:t>Una</a:t>
            </a:r>
            <a:r>
              <a:rPr lang="en-US" sz="4000" dirty="0" smtClean="0"/>
              <a:t> </a:t>
            </a:r>
            <a:r>
              <a:rPr lang="en-US" sz="4000" b="1" dirty="0" smtClean="0"/>
              <a:t>COMPRESSIONE</a:t>
            </a:r>
            <a:r>
              <a:rPr lang="en-US" sz="4000" dirty="0" smtClean="0"/>
              <a:t>, per </a:t>
            </a:r>
            <a:r>
              <a:rPr lang="en-US" sz="4000" dirty="0" err="1" smtClean="0"/>
              <a:t>essere</a:t>
            </a:r>
            <a:r>
              <a:rPr lang="en-US" sz="4000" dirty="0" smtClean="0"/>
              <a:t> </a:t>
            </a:r>
            <a:r>
              <a:rPr lang="en-US" sz="4000" b="1" dirty="0" smtClean="0"/>
              <a:t>EFFICACE</a:t>
            </a:r>
            <a:r>
              <a:rPr lang="en-US" sz="4000" dirty="0" smtClean="0"/>
              <a:t>, </a:t>
            </a:r>
            <a:r>
              <a:rPr lang="en-US" sz="4000" dirty="0" err="1" smtClean="0"/>
              <a:t>dev’essere</a:t>
            </a:r>
            <a:r>
              <a:rPr lang="en-US" sz="4000" dirty="0" smtClean="0"/>
              <a:t> </a:t>
            </a:r>
            <a:r>
              <a:rPr lang="en-US" sz="4000" b="1" dirty="0" smtClean="0"/>
              <a:t>PROFONDA ALMENO 5 cm</a:t>
            </a:r>
            <a:r>
              <a:rPr lang="en-US" sz="4000" dirty="0" smtClean="0"/>
              <a:t>.</a:t>
            </a:r>
          </a:p>
          <a:p>
            <a:r>
              <a:rPr lang="en-US" sz="4000" dirty="0" err="1" smtClean="0"/>
              <a:t>Bisogna</a:t>
            </a:r>
            <a:r>
              <a:rPr lang="en-US" sz="4000" dirty="0" smtClean="0"/>
              <a:t> </a:t>
            </a:r>
            <a:r>
              <a:rPr lang="en-US" sz="4000" dirty="0" err="1" smtClean="0"/>
              <a:t>eseguire</a:t>
            </a:r>
            <a:r>
              <a:rPr lang="en-US" sz="4000" dirty="0" smtClean="0"/>
              <a:t> </a:t>
            </a:r>
            <a:r>
              <a:rPr lang="en-US" sz="4000" b="1" dirty="0" smtClean="0"/>
              <a:t>CICLI</a:t>
            </a:r>
            <a:r>
              <a:rPr lang="en-US" sz="4000" dirty="0" smtClean="0"/>
              <a:t> </a:t>
            </a:r>
            <a:r>
              <a:rPr lang="en-US" sz="4000" b="1" dirty="0" smtClean="0"/>
              <a:t>DI 30 COMPRESSIONI</a:t>
            </a:r>
            <a:r>
              <a:rPr lang="en-US" sz="4000" dirty="0" smtClean="0"/>
              <a:t>.</a:t>
            </a:r>
          </a:p>
          <a:p>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54</a:t>
            </a:fld>
            <a:endParaRPr lang="it-IT"/>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664"/>
            <a:ext cx="8229600" cy="1224136"/>
          </a:xfrm>
        </p:spPr>
        <p:txBody>
          <a:bodyPr>
            <a:noAutofit/>
          </a:bodyPr>
          <a:lstStyle/>
          <a:p>
            <a:r>
              <a:rPr lang="it-IT" b="1" dirty="0" smtClean="0">
                <a:solidFill>
                  <a:srgbClr val="FF0000"/>
                </a:solidFill>
              </a:rPr>
              <a:t>2) CONTROLLO DELLA PERVIETA’ DELLE VIE AEREE (</a:t>
            </a:r>
            <a:r>
              <a:rPr lang="it-IT" b="1" i="1" dirty="0" err="1" smtClean="0">
                <a:solidFill>
                  <a:srgbClr val="FF0000"/>
                </a:solidFill>
              </a:rPr>
              <a:t>Airways</a:t>
            </a:r>
            <a:r>
              <a:rPr lang="it-IT" b="1" dirty="0" smtClean="0">
                <a:solidFill>
                  <a:srgbClr val="FF0000"/>
                </a:solidFill>
              </a:rPr>
              <a:t>)</a:t>
            </a:r>
            <a:endParaRPr lang="it-IT" b="1" dirty="0">
              <a:solidFill>
                <a:srgbClr val="FF0000"/>
              </a:solidFill>
            </a:endParaRPr>
          </a:p>
        </p:txBody>
      </p:sp>
      <p:sp>
        <p:nvSpPr>
          <p:cNvPr id="3" name="Segnaposto contenuto 2"/>
          <p:cNvSpPr>
            <a:spLocks noGrp="1"/>
          </p:cNvSpPr>
          <p:nvPr>
            <p:ph idx="1"/>
          </p:nvPr>
        </p:nvSpPr>
        <p:spPr>
          <a:xfrm>
            <a:off x="428596" y="1988841"/>
            <a:ext cx="5295532" cy="4869159"/>
          </a:xfrm>
        </p:spPr>
        <p:txBody>
          <a:bodyPr>
            <a:normAutofit fontScale="92500" lnSpcReduction="10000"/>
          </a:bodyPr>
          <a:lstStyle/>
          <a:p>
            <a:pPr marL="514350" indent="-514350">
              <a:buFont typeface="+mj-lt"/>
              <a:buAutoNum type="arabicPeriod"/>
            </a:pPr>
            <a:r>
              <a:rPr lang="it-IT" dirty="0" smtClean="0"/>
              <a:t>La vittima deve essere supina senza </a:t>
            </a:r>
            <a:r>
              <a:rPr lang="it-IT" dirty="0"/>
              <a:t>alcun oggetto sotto il capo</a:t>
            </a:r>
            <a:r>
              <a:rPr lang="it-IT" dirty="0" smtClean="0"/>
              <a:t>;</a:t>
            </a:r>
          </a:p>
          <a:p>
            <a:pPr marL="514350" indent="-514350">
              <a:buFont typeface="+mj-lt"/>
              <a:buAutoNum type="arabicPeriod"/>
            </a:pPr>
            <a:endParaRPr lang="it-IT" dirty="0"/>
          </a:p>
          <a:p>
            <a:pPr marL="514350" indent="-514350">
              <a:buFont typeface="+mj-lt"/>
              <a:buAutoNum type="arabicPeriod"/>
            </a:pPr>
            <a:r>
              <a:rPr lang="it-IT" dirty="0" smtClean="0"/>
              <a:t>Sistemare </a:t>
            </a:r>
            <a:r>
              <a:rPr lang="it-IT" dirty="0"/>
              <a:t>il palmo di una mano a piatto sulla </a:t>
            </a:r>
            <a:r>
              <a:rPr lang="it-IT" dirty="0" smtClean="0"/>
              <a:t>fronte della </a:t>
            </a:r>
            <a:r>
              <a:rPr lang="it-IT" dirty="0"/>
              <a:t>vittima, facendo </a:t>
            </a:r>
            <a:r>
              <a:rPr lang="it-IT" dirty="0" smtClean="0"/>
              <a:t>iper estendere </a:t>
            </a:r>
            <a:r>
              <a:rPr lang="it-IT" dirty="0"/>
              <a:t>il </a:t>
            </a:r>
            <a:r>
              <a:rPr lang="it-IT" dirty="0" smtClean="0"/>
              <a:t>capo e sollevare </a:t>
            </a:r>
            <a:r>
              <a:rPr lang="it-IT" dirty="0"/>
              <a:t>il mento con l’indice e il medio </a:t>
            </a:r>
            <a:r>
              <a:rPr lang="it-IT" dirty="0" smtClean="0"/>
              <a:t>dell’altra mano</a:t>
            </a:r>
            <a:r>
              <a:rPr lang="it-IT" dirty="0"/>
              <a:t>, spingendolo in alto</a:t>
            </a:r>
            <a:r>
              <a:rPr lang="it-IT" dirty="0" smtClean="0"/>
              <a:t>.</a:t>
            </a:r>
          </a:p>
        </p:txBody>
      </p:sp>
      <p:pic>
        <p:nvPicPr>
          <p:cNvPr id="174082" name="Picture 2" descr="C:\Users\Chiara\Pictures\pervietà 1.gif"/>
          <p:cNvPicPr>
            <a:picLocks noChangeAspect="1" noChangeArrowheads="1"/>
          </p:cNvPicPr>
          <p:nvPr/>
        </p:nvPicPr>
        <p:blipFill>
          <a:blip r:embed="rId2" cstate="print"/>
          <a:srcRect/>
          <a:stretch>
            <a:fillRect/>
          </a:stretch>
        </p:blipFill>
        <p:spPr bwMode="auto">
          <a:xfrm>
            <a:off x="5868144" y="1916832"/>
            <a:ext cx="2809875" cy="1905000"/>
          </a:xfrm>
          <a:prstGeom prst="rect">
            <a:avLst/>
          </a:prstGeom>
          <a:noFill/>
        </p:spPr>
      </p:pic>
      <p:pic>
        <p:nvPicPr>
          <p:cNvPr id="174083" name="Picture 3" descr="C:\Users\Chiara\Pictures\pervietà 2.jpg"/>
          <p:cNvPicPr>
            <a:picLocks noChangeAspect="1" noChangeArrowheads="1"/>
          </p:cNvPicPr>
          <p:nvPr/>
        </p:nvPicPr>
        <p:blipFill>
          <a:blip r:embed="rId3" cstate="print"/>
          <a:srcRect/>
          <a:stretch>
            <a:fillRect/>
          </a:stretch>
        </p:blipFill>
        <p:spPr bwMode="auto">
          <a:xfrm>
            <a:off x="5868144" y="4072890"/>
            <a:ext cx="2664296" cy="2609013"/>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55</a:t>
            </a:fld>
            <a:endParaRPr lang="it-IT"/>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400" b="1" dirty="0" smtClean="0">
                <a:solidFill>
                  <a:srgbClr val="FF0000"/>
                </a:solidFill>
                <a:latin typeface="+mj-lt"/>
                <a:ea typeface="+mj-ea"/>
                <a:cs typeface="+mj-cs"/>
              </a:rPr>
              <a:t>3) SUPPORTO RESPIRATORIO (</a:t>
            </a:r>
            <a:r>
              <a:rPr kumimoji="0" lang="it-IT" sz="4400" b="1" i="1" u="none" strike="noStrike" kern="1200" cap="none" spc="0" normalizeH="0" baseline="0" noProof="0" dirty="0" err="1" smtClean="0">
                <a:ln>
                  <a:noFill/>
                </a:ln>
                <a:solidFill>
                  <a:srgbClr val="FF0000"/>
                </a:solidFill>
                <a:effectLst/>
                <a:uLnTx/>
                <a:uFillTx/>
                <a:latin typeface="+mj-lt"/>
                <a:ea typeface="+mj-ea"/>
                <a:cs typeface="+mj-cs"/>
              </a:rPr>
              <a:t>Breathing</a:t>
            </a:r>
            <a:r>
              <a:rPr kumimoji="0" lang="it-IT" sz="4400" b="1" i="0" u="none" strike="noStrike" kern="1200" cap="none" spc="0" normalizeH="0" baseline="0" noProof="0" dirty="0" smtClean="0">
                <a:ln>
                  <a:noFill/>
                </a:ln>
                <a:solidFill>
                  <a:srgbClr val="FF0000"/>
                </a:solidFill>
                <a:effectLst/>
                <a:uLnTx/>
                <a:uFillTx/>
                <a:latin typeface="+mj-lt"/>
                <a:ea typeface="+mj-ea"/>
                <a:cs typeface="+mj-cs"/>
              </a:rPr>
              <a:t>)</a:t>
            </a:r>
          </a:p>
        </p:txBody>
      </p:sp>
      <p:sp>
        <p:nvSpPr>
          <p:cNvPr id="5" name="CasellaDiTesto 4"/>
          <p:cNvSpPr txBox="1"/>
          <p:nvPr/>
        </p:nvSpPr>
        <p:spPr>
          <a:xfrm>
            <a:off x="467544" y="1556793"/>
            <a:ext cx="4752528" cy="4585871"/>
          </a:xfrm>
          <a:prstGeom prst="rect">
            <a:avLst/>
          </a:prstGeom>
          <a:noFill/>
        </p:spPr>
        <p:txBody>
          <a:bodyPr wrap="square" rtlCol="0">
            <a:spAutoFit/>
          </a:bodyPr>
          <a:lstStyle/>
          <a:p>
            <a:pPr marL="742950" indent="-742950"/>
            <a:r>
              <a:rPr lang="it-IT" sz="3600" dirty="0" smtClean="0"/>
              <a:t>1.    </a:t>
            </a:r>
            <a:r>
              <a:rPr lang="it-IT" sz="3200" dirty="0" smtClean="0"/>
              <a:t>Prendere un respiro normale e porre la propria bocca su quella del paziente facendola aderire perfettamente (è consigliabile l’utilizzo di una mascherina sterile);</a:t>
            </a:r>
          </a:p>
        </p:txBody>
      </p:sp>
      <p:pic>
        <p:nvPicPr>
          <p:cNvPr id="6" name="Picture 2" descr="http://static.ddmcdn.com/gif/rescue-breathing-1.jpg"/>
          <p:cNvPicPr>
            <a:picLocks noChangeAspect="1" noChangeArrowheads="1"/>
          </p:cNvPicPr>
          <p:nvPr/>
        </p:nvPicPr>
        <p:blipFill>
          <a:blip r:embed="rId2" cstate="print"/>
          <a:srcRect/>
          <a:stretch>
            <a:fillRect/>
          </a:stretch>
        </p:blipFill>
        <p:spPr bwMode="auto">
          <a:xfrm>
            <a:off x="5148064" y="2420888"/>
            <a:ext cx="3628094" cy="2829914"/>
          </a:xfrm>
          <a:prstGeom prst="rect">
            <a:avLst/>
          </a:prstGeom>
          <a:noFill/>
        </p:spPr>
      </p:pic>
      <p:sp>
        <p:nvSpPr>
          <p:cNvPr id="3" name="Slide Number Placeholder 2"/>
          <p:cNvSpPr>
            <a:spLocks noGrp="1"/>
          </p:cNvSpPr>
          <p:nvPr>
            <p:ph type="sldNum" sz="quarter" idx="12"/>
          </p:nvPr>
        </p:nvSpPr>
        <p:spPr/>
        <p:txBody>
          <a:bodyPr/>
          <a:lstStyle/>
          <a:p>
            <a:fld id="{40422247-A824-4162-AD4D-8B4E01F97AD5}" type="slidenum">
              <a:rPr lang="it-IT" smtClean="0"/>
              <a:pPr/>
              <a:t>56</a:t>
            </a:fld>
            <a:endParaRPr lang="it-IT"/>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548680"/>
            <a:ext cx="8291264" cy="3096344"/>
          </a:xfrm>
        </p:spPr>
        <p:txBody>
          <a:bodyPr>
            <a:normAutofit/>
          </a:bodyPr>
          <a:lstStyle/>
          <a:p>
            <a:pPr>
              <a:buNone/>
            </a:pPr>
            <a:r>
              <a:rPr lang="it-IT" sz="3600" dirty="0" smtClean="0"/>
              <a:t>2.Eseguire 2   ventilazioni ciascuna della durata di 1 secondo controllando che il torace del paziente si sollevi.</a:t>
            </a:r>
          </a:p>
          <a:p>
            <a:pPr>
              <a:buNone/>
            </a:pPr>
            <a:endParaRPr lang="it-IT" dirty="0"/>
          </a:p>
        </p:txBody>
      </p:sp>
      <p:pic>
        <p:nvPicPr>
          <p:cNvPr id="171009" name="Picture 1" descr="C:\Users\Chiara\Pictures\bubba.jpg"/>
          <p:cNvPicPr>
            <a:picLocks noChangeAspect="1" noChangeArrowheads="1"/>
          </p:cNvPicPr>
          <p:nvPr/>
        </p:nvPicPr>
        <p:blipFill>
          <a:blip r:embed="rId2" cstate="print"/>
          <a:srcRect/>
          <a:stretch>
            <a:fillRect/>
          </a:stretch>
        </p:blipFill>
        <p:spPr bwMode="auto">
          <a:xfrm>
            <a:off x="714878" y="2708921"/>
            <a:ext cx="7673545" cy="3529832"/>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57</a:t>
            </a:fld>
            <a:endParaRPr lang="it-IT"/>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282154"/>
          </a:xfrm>
        </p:spPr>
        <p:txBody>
          <a:bodyPr>
            <a:normAutofit/>
          </a:bodyPr>
          <a:lstStyle/>
          <a:p>
            <a:r>
              <a:rPr lang="it-IT" sz="6000" b="1" dirty="0" smtClean="0">
                <a:solidFill>
                  <a:srgbClr val="FF0000"/>
                </a:solidFill>
              </a:rPr>
              <a:t>SE IL TORACE SI SOLLEVA</a:t>
            </a:r>
            <a:endParaRPr lang="it-IT" sz="6000" b="1" dirty="0">
              <a:solidFill>
                <a:srgbClr val="FF0000"/>
              </a:solidFill>
            </a:endParaRPr>
          </a:p>
        </p:txBody>
      </p:sp>
      <p:sp>
        <p:nvSpPr>
          <p:cNvPr id="3" name="Segnaposto contenuto 2"/>
          <p:cNvSpPr>
            <a:spLocks noGrp="1"/>
          </p:cNvSpPr>
          <p:nvPr>
            <p:ph idx="1"/>
          </p:nvPr>
        </p:nvSpPr>
        <p:spPr>
          <a:xfrm>
            <a:off x="457200" y="1484785"/>
            <a:ext cx="8229600" cy="2160240"/>
          </a:xfrm>
        </p:spPr>
        <p:txBody>
          <a:bodyPr>
            <a:noAutofit/>
          </a:bodyPr>
          <a:lstStyle/>
          <a:p>
            <a:pPr>
              <a:buNone/>
            </a:pPr>
            <a:r>
              <a:rPr lang="it-IT" dirty="0" smtClean="0"/>
              <a:t>    Se il torace della vittima si solleva, allora è necessario ripartire con il massaggio cardiaco esterno (30 compressioni toraciche profonde almeno 5 cm. e con frequenza di almeno 100 compressioni al minuto).</a:t>
            </a:r>
            <a:endParaRPr lang="it-IT" dirty="0"/>
          </a:p>
        </p:txBody>
      </p:sp>
      <p:pic>
        <p:nvPicPr>
          <p:cNvPr id="4" name="Picture 2" descr="C:\Users\Chiara\Pictures\Primo soccorso\massaggio cardiaco.jpg"/>
          <p:cNvPicPr>
            <a:picLocks noChangeAspect="1" noChangeArrowheads="1"/>
          </p:cNvPicPr>
          <p:nvPr/>
        </p:nvPicPr>
        <p:blipFill>
          <a:blip r:embed="rId2" cstate="print"/>
          <a:srcRect/>
          <a:stretch>
            <a:fillRect/>
          </a:stretch>
        </p:blipFill>
        <p:spPr bwMode="auto">
          <a:xfrm>
            <a:off x="2051720" y="4005064"/>
            <a:ext cx="4896544" cy="2651934"/>
          </a:xfrm>
          <a:prstGeom prst="rect">
            <a:avLst/>
          </a:prstGeom>
          <a:noFill/>
        </p:spPr>
      </p:pic>
      <p:sp>
        <p:nvSpPr>
          <p:cNvPr id="5" name="Slide Number Placeholder 4"/>
          <p:cNvSpPr>
            <a:spLocks noGrp="1"/>
          </p:cNvSpPr>
          <p:nvPr>
            <p:ph type="sldNum" sz="quarter" idx="12"/>
          </p:nvPr>
        </p:nvSpPr>
        <p:spPr/>
        <p:txBody>
          <a:bodyPr/>
          <a:lstStyle/>
          <a:p>
            <a:fld id="{40422247-A824-4162-AD4D-8B4E01F97AD5}" type="slidenum">
              <a:rPr lang="it-IT" smtClean="0"/>
              <a:pPr/>
              <a:t>58</a:t>
            </a:fld>
            <a:endParaRPr lang="it-IT"/>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smtClean="0">
                <a:solidFill>
                  <a:srgbClr val="FF0000"/>
                </a:solidFill>
              </a:rPr>
              <a:t>… E SE IL TORACE NON SI SOLLEVA?</a:t>
            </a:r>
            <a:endParaRPr lang="it-IT" sz="4000" b="1" dirty="0">
              <a:solidFill>
                <a:srgbClr val="FF0000"/>
              </a:solidFill>
            </a:endParaRPr>
          </a:p>
        </p:txBody>
      </p:sp>
      <p:sp>
        <p:nvSpPr>
          <p:cNvPr id="3" name="Segnaposto contenuto 2"/>
          <p:cNvSpPr>
            <a:spLocks noGrp="1"/>
          </p:cNvSpPr>
          <p:nvPr>
            <p:ph idx="1"/>
          </p:nvPr>
        </p:nvSpPr>
        <p:spPr>
          <a:xfrm>
            <a:off x="457200" y="1268761"/>
            <a:ext cx="8229600" cy="3384376"/>
          </a:xfrm>
        </p:spPr>
        <p:txBody>
          <a:bodyPr>
            <a:normAutofit/>
          </a:bodyPr>
          <a:lstStyle/>
          <a:p>
            <a:pPr marL="514350" indent="-514350" algn="just">
              <a:buFont typeface="+mj-lt"/>
              <a:buAutoNum type="arabicPeriod"/>
            </a:pPr>
            <a:r>
              <a:rPr lang="it-IT" dirty="0" smtClean="0"/>
              <a:t>Ripetere la manovra di iper estensione del capo - sollevamento del mento;</a:t>
            </a:r>
          </a:p>
          <a:p>
            <a:pPr marL="514350" indent="-514350" algn="just">
              <a:buFont typeface="+mj-lt"/>
              <a:buAutoNum type="arabicPeriod"/>
            </a:pPr>
            <a:r>
              <a:rPr lang="it-IT" dirty="0" smtClean="0"/>
              <a:t>Provare di nuovo a ventilare;</a:t>
            </a:r>
          </a:p>
          <a:p>
            <a:pPr marL="514350" indent="-514350" algn="just">
              <a:buFont typeface="+mj-lt"/>
              <a:buAutoNum type="arabicPeriod"/>
            </a:pPr>
            <a:r>
              <a:rPr lang="it-IT" dirty="0" smtClean="0"/>
              <a:t>Se il torace non si solleva al secondo tentativo riprendere comunque le 30 compressioni toraciche.</a:t>
            </a: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179512" y="4509120"/>
            <a:ext cx="3390511" cy="1944216"/>
          </a:xfrm>
          <a:prstGeom prst="rect">
            <a:avLst/>
          </a:prstGeom>
          <a:noFill/>
          <a:ln w="9525">
            <a:noFill/>
            <a:miter lim="800000"/>
            <a:headEnd/>
            <a:tailEnd/>
          </a:ln>
          <a:effectLst/>
        </p:spPr>
      </p:pic>
      <p:pic>
        <p:nvPicPr>
          <p:cNvPr id="5" name="Picture 2" descr="http://static.ddmcdn.com/gif/rescue-breathing-1.jpg"/>
          <p:cNvPicPr>
            <a:picLocks noChangeAspect="1" noChangeArrowheads="1"/>
          </p:cNvPicPr>
          <p:nvPr/>
        </p:nvPicPr>
        <p:blipFill>
          <a:blip r:embed="rId3" cstate="print"/>
          <a:srcRect/>
          <a:stretch>
            <a:fillRect/>
          </a:stretch>
        </p:blipFill>
        <p:spPr bwMode="auto">
          <a:xfrm>
            <a:off x="3635896" y="4581128"/>
            <a:ext cx="2520280" cy="1965819"/>
          </a:xfrm>
          <a:prstGeom prst="rect">
            <a:avLst/>
          </a:prstGeom>
          <a:noFill/>
        </p:spPr>
      </p:pic>
      <p:pic>
        <p:nvPicPr>
          <p:cNvPr id="6" name="Picture 5" descr="C:\Users\Chiara\Pictures\Primo soccorso\massaggio cardiaco 3.jpg"/>
          <p:cNvPicPr>
            <a:picLocks noChangeAspect="1" noChangeArrowheads="1"/>
          </p:cNvPicPr>
          <p:nvPr/>
        </p:nvPicPr>
        <p:blipFill>
          <a:blip r:embed="rId4" cstate="print"/>
          <a:srcRect/>
          <a:stretch>
            <a:fillRect/>
          </a:stretch>
        </p:blipFill>
        <p:spPr bwMode="auto">
          <a:xfrm>
            <a:off x="6300192" y="4293096"/>
            <a:ext cx="2376264" cy="2376264"/>
          </a:xfrm>
          <a:prstGeom prst="rect">
            <a:avLst/>
          </a:prstGeom>
          <a:noFill/>
        </p:spPr>
      </p:pic>
      <p:sp>
        <p:nvSpPr>
          <p:cNvPr id="7" name="Slide Number Placeholder 6"/>
          <p:cNvSpPr>
            <a:spLocks noGrp="1"/>
          </p:cNvSpPr>
          <p:nvPr>
            <p:ph type="sldNum" sz="quarter" idx="12"/>
          </p:nvPr>
        </p:nvSpPr>
        <p:spPr/>
        <p:txBody>
          <a:bodyPr/>
          <a:lstStyle/>
          <a:p>
            <a:fld id="{40422247-A824-4162-AD4D-8B4E01F97AD5}" type="slidenum">
              <a:rPr lang="it-IT" smtClean="0"/>
              <a:pPr/>
              <a:t>59</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NUOVA CLASSIFICAZIONE DELLE ATTIVITA’ LAVORATIVE</a:t>
            </a:r>
            <a:endParaRPr lang="it-IT" b="1" dirty="0">
              <a:solidFill>
                <a:srgbClr val="FF0000"/>
              </a:solidFill>
            </a:endParaRPr>
          </a:p>
        </p:txBody>
      </p:sp>
      <p:sp>
        <p:nvSpPr>
          <p:cNvPr id="3" name="Segnaposto contenuto 2"/>
          <p:cNvSpPr>
            <a:spLocks noGrp="1"/>
          </p:cNvSpPr>
          <p:nvPr>
            <p:ph idx="1"/>
          </p:nvPr>
        </p:nvSpPr>
        <p:spPr>
          <a:xfrm>
            <a:off x="457200" y="1600200"/>
            <a:ext cx="8229600" cy="5257800"/>
          </a:xfrm>
        </p:spPr>
        <p:txBody>
          <a:bodyPr>
            <a:normAutofit fontScale="70000" lnSpcReduction="20000"/>
          </a:bodyPr>
          <a:lstStyle/>
          <a:p>
            <a:pPr marL="0" indent="0" algn="ctr">
              <a:buNone/>
            </a:pPr>
            <a:r>
              <a:rPr lang="it-IT" b="1" dirty="0" smtClean="0"/>
              <a:t>GRUPPO A</a:t>
            </a:r>
          </a:p>
          <a:p>
            <a:pPr marL="514350" indent="-514350" algn="just">
              <a:buFont typeface="+mj-lt"/>
              <a:buAutoNum type="arabicPeriod"/>
            </a:pPr>
            <a:r>
              <a:rPr lang="it-IT" dirty="0"/>
              <a:t>Aziende o unità produttive con attività </a:t>
            </a:r>
            <a:r>
              <a:rPr lang="it-IT" dirty="0" smtClean="0"/>
              <a:t>industriali, soggette </a:t>
            </a:r>
            <a:r>
              <a:rPr lang="it-IT" dirty="0"/>
              <a:t>all'obbligo di dichiarazione o notifica, di </a:t>
            </a:r>
            <a:r>
              <a:rPr lang="it-IT" dirty="0" smtClean="0"/>
              <a:t>cui all'art.2</a:t>
            </a:r>
            <a:r>
              <a:rPr lang="it-IT" dirty="0"/>
              <a:t>, del D.Lgs.17/8/1999, n.334, </a:t>
            </a:r>
            <a:r>
              <a:rPr lang="it-IT" dirty="0" smtClean="0"/>
              <a:t>centrali termoelettriche</a:t>
            </a:r>
            <a:r>
              <a:rPr lang="it-IT" dirty="0"/>
              <a:t>, impianti e laboratori nucleari di </a:t>
            </a:r>
            <a:r>
              <a:rPr lang="it-IT" dirty="0" smtClean="0"/>
              <a:t>cui agli </a:t>
            </a:r>
            <a:r>
              <a:rPr lang="it-IT" dirty="0"/>
              <a:t>art.7, 28 e 33 del D.Lgs.17/3/1995, n.230, </a:t>
            </a:r>
            <a:r>
              <a:rPr lang="it-IT" dirty="0" smtClean="0"/>
              <a:t>aziende estrattive </a:t>
            </a:r>
            <a:r>
              <a:rPr lang="it-IT" dirty="0"/>
              <a:t>ed altre attività minerarie definite </a:t>
            </a:r>
            <a:r>
              <a:rPr lang="it-IT" dirty="0" smtClean="0"/>
              <a:t>dal D.Lgs.25/11/1996</a:t>
            </a:r>
            <a:r>
              <a:rPr lang="it-IT" dirty="0"/>
              <a:t>, n.624, lavori in sotterraneo di cui </a:t>
            </a:r>
            <a:r>
              <a:rPr lang="it-IT" dirty="0" smtClean="0"/>
              <a:t>al D.P.R.20/3/1956</a:t>
            </a:r>
            <a:r>
              <a:rPr lang="it-IT" dirty="0"/>
              <a:t>, n.320, aziende per la fabbricazione di </a:t>
            </a:r>
            <a:r>
              <a:rPr lang="it-IT" dirty="0" smtClean="0"/>
              <a:t>esplosivi, polveri </a:t>
            </a:r>
            <a:r>
              <a:rPr lang="it-IT" dirty="0"/>
              <a:t>e munizioni</a:t>
            </a:r>
            <a:r>
              <a:rPr lang="it-IT" dirty="0" smtClean="0"/>
              <a:t>;</a:t>
            </a:r>
          </a:p>
          <a:p>
            <a:pPr marL="514350" indent="-514350" algn="just">
              <a:buFont typeface="+mj-lt"/>
              <a:buAutoNum type="arabicPeriod"/>
            </a:pPr>
            <a:r>
              <a:rPr lang="it-IT" dirty="0"/>
              <a:t>Aziende o unità produttive con oltre </a:t>
            </a:r>
            <a:r>
              <a:rPr lang="it-IT" dirty="0" smtClean="0"/>
              <a:t>5 lavoratori appartenenti </a:t>
            </a:r>
            <a:r>
              <a:rPr lang="it-IT" dirty="0"/>
              <a:t>o riconducibili ai gruppi tariffari INAIL </a:t>
            </a:r>
            <a:r>
              <a:rPr lang="it-IT" dirty="0" smtClean="0"/>
              <a:t>con indice </a:t>
            </a:r>
            <a:r>
              <a:rPr lang="it-IT" dirty="0"/>
              <a:t>infortunistico di inabilità permanente superiore </a:t>
            </a:r>
            <a:r>
              <a:rPr lang="it-IT" dirty="0" smtClean="0"/>
              <a:t>a 4, </a:t>
            </a:r>
            <a:r>
              <a:rPr lang="it-IT" dirty="0"/>
              <a:t>quali desumibili dalle statistiche </a:t>
            </a:r>
            <a:r>
              <a:rPr lang="it-IT" dirty="0" smtClean="0"/>
              <a:t>nazionali INAIL </a:t>
            </a:r>
            <a:r>
              <a:rPr lang="it-IT" dirty="0"/>
              <a:t>relative al triennio precedente ed aggiornate al </a:t>
            </a:r>
            <a:r>
              <a:rPr lang="it-IT" dirty="0" smtClean="0"/>
              <a:t>31 dicembre </a:t>
            </a:r>
            <a:r>
              <a:rPr lang="it-IT" dirty="0"/>
              <a:t>di ciascun anno (le statistiche nazionali </a:t>
            </a:r>
            <a:r>
              <a:rPr lang="it-IT" dirty="0" smtClean="0"/>
              <a:t>INAIL sono </a:t>
            </a:r>
            <a:r>
              <a:rPr lang="it-IT" dirty="0"/>
              <a:t>pubblicate nella Gazzetta Ufficiale);</a:t>
            </a:r>
          </a:p>
          <a:p>
            <a:pPr marL="514350" indent="-514350" algn="just">
              <a:buFont typeface="+mj-lt"/>
              <a:buAutoNum type="arabicPeriod"/>
            </a:pPr>
            <a:r>
              <a:rPr lang="it-IT" dirty="0" smtClean="0"/>
              <a:t>Aziende </a:t>
            </a:r>
            <a:r>
              <a:rPr lang="it-IT" dirty="0"/>
              <a:t>o unità produttive con oltre </a:t>
            </a:r>
            <a:r>
              <a:rPr lang="it-IT" dirty="0" smtClean="0"/>
              <a:t>5 lavoratori a </a:t>
            </a:r>
            <a:r>
              <a:rPr lang="it-IT" dirty="0"/>
              <a:t>tempo indeterminato del comparto dell'agricoltura</a:t>
            </a:r>
            <a:r>
              <a:rPr lang="it-IT" dirty="0" smtClean="0"/>
              <a:t>. </a:t>
            </a:r>
          </a:p>
          <a:p>
            <a:pPr marL="514350" indent="-514350" algn="just">
              <a:buFont typeface="+mj-lt"/>
              <a:buAutoNum type="arabicPeriod"/>
            </a:pP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6</a:t>
            </a:fld>
            <a:endParaRPr lang="it-IT"/>
          </a:p>
        </p:txBody>
      </p:sp>
    </p:spTree>
    <p:extLst>
      <p:ext uri="{BB962C8B-B14F-4D97-AF65-F5344CB8AC3E}">
        <p14:creationId xmlns="" xmlns:p14="http://schemas.microsoft.com/office/powerpoint/2010/main" val="17559860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712968" cy="1143000"/>
          </a:xfrm>
        </p:spPr>
        <p:txBody>
          <a:bodyPr>
            <a:noAutofit/>
          </a:bodyPr>
          <a:lstStyle/>
          <a:p>
            <a:r>
              <a:rPr lang="it-IT" sz="4000" b="1" dirty="0" smtClean="0">
                <a:solidFill>
                  <a:srgbClr val="FF0000"/>
                </a:solidFill>
              </a:rPr>
              <a:t>RIANIMAZIONE CARDIO - POLMONARE</a:t>
            </a:r>
            <a:endParaRPr lang="it-IT" sz="4000" b="1" dirty="0">
              <a:solidFill>
                <a:srgbClr val="FF0000"/>
              </a:solidFill>
            </a:endParaRPr>
          </a:p>
        </p:txBody>
      </p:sp>
      <p:sp>
        <p:nvSpPr>
          <p:cNvPr id="3" name="Segnaposto contenuto 2"/>
          <p:cNvSpPr>
            <a:spLocks noGrp="1"/>
          </p:cNvSpPr>
          <p:nvPr>
            <p:ph idx="1"/>
          </p:nvPr>
        </p:nvSpPr>
        <p:spPr>
          <a:xfrm>
            <a:off x="457200" y="1268760"/>
            <a:ext cx="8229600" cy="4857403"/>
          </a:xfrm>
        </p:spPr>
        <p:txBody>
          <a:bodyPr/>
          <a:lstStyle/>
          <a:p>
            <a:pPr algn="ctr">
              <a:buNone/>
            </a:pPr>
            <a:r>
              <a:rPr lang="it-IT" dirty="0" smtClean="0"/>
              <a:t>    La manovra di rianimazione cardio-polmonare (RCP) consiste di cicli composti da </a:t>
            </a:r>
          </a:p>
          <a:p>
            <a:pPr algn="ctr">
              <a:buNone/>
            </a:pPr>
            <a:r>
              <a:rPr lang="it-IT" sz="4000" b="1" dirty="0" smtClean="0">
                <a:solidFill>
                  <a:srgbClr val="FF0000"/>
                </a:solidFill>
              </a:rPr>
              <a:t>30</a:t>
            </a:r>
            <a:r>
              <a:rPr lang="it-IT" dirty="0" smtClean="0"/>
              <a:t> compressioni e </a:t>
            </a:r>
            <a:r>
              <a:rPr lang="it-IT" sz="4000" b="1" dirty="0" smtClean="0">
                <a:solidFill>
                  <a:srgbClr val="FF0000"/>
                </a:solidFill>
              </a:rPr>
              <a:t>2 </a:t>
            </a:r>
            <a:r>
              <a:rPr lang="it-IT" dirty="0" smtClean="0"/>
              <a:t>ventilazioni.</a:t>
            </a:r>
            <a:endParaRPr lang="it-IT" dirty="0"/>
          </a:p>
        </p:txBody>
      </p:sp>
      <p:sp>
        <p:nvSpPr>
          <p:cNvPr id="84994" name="AutoShape 2" descr="http://www.reanimandoachile.cl/contenidos/ciclo%20rcp.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4996" name="Picture 4" descr="http://www.reanimandoachile.cl/contenidos/ciclo%20rcp.JPG"/>
          <p:cNvPicPr>
            <a:picLocks noChangeAspect="1" noChangeArrowheads="1"/>
          </p:cNvPicPr>
          <p:nvPr/>
        </p:nvPicPr>
        <p:blipFill>
          <a:blip r:embed="rId2" cstate="print"/>
          <a:srcRect/>
          <a:stretch>
            <a:fillRect/>
          </a:stretch>
        </p:blipFill>
        <p:spPr bwMode="auto">
          <a:xfrm>
            <a:off x="2411760" y="3140968"/>
            <a:ext cx="4710546" cy="3144608"/>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60</a:t>
            </a:fld>
            <a:endParaRPr lang="it-IT"/>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ATTENZIONE!!!</a:t>
            </a:r>
            <a:endParaRPr lang="it-IT" sz="6000" b="1" dirty="0">
              <a:solidFill>
                <a:srgbClr val="FF0000"/>
              </a:solidFill>
            </a:endParaRPr>
          </a:p>
        </p:txBody>
      </p:sp>
      <p:sp>
        <p:nvSpPr>
          <p:cNvPr id="3" name="Segnaposto contenuto 2"/>
          <p:cNvSpPr>
            <a:spLocks noGrp="1"/>
          </p:cNvSpPr>
          <p:nvPr>
            <p:ph idx="1"/>
          </p:nvPr>
        </p:nvSpPr>
        <p:spPr>
          <a:xfrm>
            <a:off x="251520" y="1196752"/>
            <a:ext cx="8568952" cy="4104457"/>
          </a:xfrm>
        </p:spPr>
        <p:txBody>
          <a:bodyPr>
            <a:normAutofit/>
          </a:bodyPr>
          <a:lstStyle/>
          <a:p>
            <a:pPr>
              <a:buNone/>
            </a:pPr>
            <a:r>
              <a:rPr lang="it-IT" dirty="0" smtClean="0"/>
              <a:t>    Ogni 4 cicli di 30 compressioni e 2 ventilazioni il paziente va rivalutato: vanno  valutati nuovamente lo stato di coscienza e l’attività respiratoria; se il paziente risulta sempre privo di coscienza e non respira si continua con la RCP.</a:t>
            </a:r>
          </a:p>
        </p:txBody>
      </p:sp>
      <p:pic>
        <p:nvPicPr>
          <p:cNvPr id="1026" name="Picture 2" descr="C:\Users\Chiara\Pictures\Primo soccorso\RCP.jpg"/>
          <p:cNvPicPr>
            <a:picLocks noChangeAspect="1" noChangeArrowheads="1"/>
          </p:cNvPicPr>
          <p:nvPr/>
        </p:nvPicPr>
        <p:blipFill>
          <a:blip r:embed="rId2" cstate="print"/>
          <a:srcRect/>
          <a:stretch>
            <a:fillRect/>
          </a:stretch>
        </p:blipFill>
        <p:spPr bwMode="auto">
          <a:xfrm>
            <a:off x="2339752" y="3861048"/>
            <a:ext cx="4653079" cy="252028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61</a:t>
            </a:fld>
            <a:endParaRPr lang="it-IT"/>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CONTINUARE LA RCP!!!</a:t>
            </a:r>
            <a:endParaRPr lang="it-IT" sz="6000" b="1" dirty="0">
              <a:solidFill>
                <a:srgbClr val="FF0000"/>
              </a:solidFill>
            </a:endParaRPr>
          </a:p>
        </p:txBody>
      </p:sp>
      <p:sp>
        <p:nvSpPr>
          <p:cNvPr id="3" name="Segnaposto contenuto 2"/>
          <p:cNvSpPr>
            <a:spLocks noGrp="1"/>
          </p:cNvSpPr>
          <p:nvPr>
            <p:ph idx="1"/>
          </p:nvPr>
        </p:nvSpPr>
        <p:spPr>
          <a:xfrm>
            <a:off x="457200" y="1340768"/>
            <a:ext cx="8229600" cy="5328592"/>
          </a:xfrm>
        </p:spPr>
        <p:txBody>
          <a:bodyPr>
            <a:normAutofit fontScale="92500" lnSpcReduction="20000"/>
          </a:bodyPr>
          <a:lstStyle/>
          <a:p>
            <a:pPr algn="just">
              <a:buNone/>
            </a:pPr>
            <a:r>
              <a:rPr lang="it-IT" dirty="0" smtClean="0"/>
              <a:t>    E’ importante proseguire con la manovra di rianimazione </a:t>
            </a:r>
            <a:r>
              <a:rPr lang="it-IT" dirty="0" err="1" smtClean="0"/>
              <a:t>cardio</a:t>
            </a:r>
            <a:r>
              <a:rPr lang="it-IT" dirty="0" smtClean="0"/>
              <a:t> – polmonare, non bisogna interrompere la manovra salvo che:</a:t>
            </a:r>
          </a:p>
          <a:p>
            <a:pPr marL="514350" indent="-514350" algn="just">
              <a:buFont typeface="+mj-lt"/>
              <a:buAutoNum type="arabicPeriod"/>
            </a:pPr>
            <a:r>
              <a:rPr lang="it-IT" dirty="0" smtClean="0"/>
              <a:t>sopraggiunga un pericolo imminente per la propria incolumità;</a:t>
            </a:r>
          </a:p>
          <a:p>
            <a:pPr marL="514350" indent="-514350" algn="just">
              <a:buFont typeface="+mj-lt"/>
              <a:buAutoNum type="arabicPeriod"/>
            </a:pPr>
            <a:r>
              <a:rPr lang="it-IT" dirty="0" smtClean="0"/>
              <a:t>il paziente dia evidenti segni di vita;</a:t>
            </a:r>
          </a:p>
          <a:p>
            <a:pPr marL="514350" indent="-514350" algn="just">
              <a:buFont typeface="+mj-lt"/>
              <a:buAutoNum type="arabicPeriod"/>
            </a:pPr>
            <a:r>
              <a:rPr lang="it-IT" dirty="0" smtClean="0"/>
              <a:t>sia disponibile un defibrillatore semiautomatico (e un operatore che lo sappia usare!!!);</a:t>
            </a:r>
          </a:p>
          <a:p>
            <a:pPr marL="514350" indent="-514350" algn="just">
              <a:buFont typeface="+mj-lt"/>
              <a:buAutoNum type="arabicPeriod"/>
            </a:pPr>
            <a:r>
              <a:rPr lang="it-IT" dirty="0" smtClean="0"/>
              <a:t>si venga sostituiti da un altro soccorritore;</a:t>
            </a:r>
          </a:p>
          <a:p>
            <a:pPr marL="514350" indent="-514350" algn="just">
              <a:buFont typeface="+mj-lt"/>
              <a:buAutoNum type="arabicPeriod"/>
            </a:pPr>
            <a:r>
              <a:rPr lang="it-IT" dirty="0" smtClean="0"/>
              <a:t>si è soli e sfiniti dalla manovra per cui è impossibile continuarla;</a:t>
            </a:r>
          </a:p>
          <a:p>
            <a:pPr marL="514350" indent="-514350" algn="just">
              <a:buFont typeface="+mj-lt"/>
              <a:buAutoNum type="arabicPeriod"/>
            </a:pPr>
            <a:r>
              <a:rPr lang="it-IT" dirty="0" smtClean="0"/>
              <a:t>sopraggiunga il 118 e </a:t>
            </a:r>
            <a:r>
              <a:rPr lang="it-IT" b="1" dirty="0" smtClean="0"/>
              <a:t>DIA ORDINE </a:t>
            </a:r>
            <a:r>
              <a:rPr lang="it-IT" b="1" dirty="0" err="1" smtClean="0"/>
              <a:t>DI</a:t>
            </a:r>
            <a:r>
              <a:rPr lang="it-IT" b="1" dirty="0" smtClean="0"/>
              <a:t> FERMARSI!</a:t>
            </a:r>
          </a:p>
          <a:p>
            <a:pPr>
              <a:buNone/>
            </a:pP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62</a:t>
            </a:fld>
            <a:endParaRPr lang="it-IT"/>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152128"/>
          </a:xfrm>
        </p:spPr>
        <p:txBody>
          <a:bodyPr>
            <a:normAutofit/>
          </a:bodyPr>
          <a:lstStyle/>
          <a:p>
            <a:r>
              <a:rPr lang="it-IT" b="1" dirty="0" smtClean="0">
                <a:solidFill>
                  <a:srgbClr val="FF0000"/>
                </a:solidFill>
              </a:rPr>
              <a:t>CATENA DELLA SOPRAVVIVENZA</a:t>
            </a:r>
            <a:endParaRPr lang="it-IT" b="1"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1268760"/>
            <a:ext cx="6683753" cy="26538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CasellaDiTesto 3"/>
          <p:cNvSpPr txBox="1"/>
          <p:nvPr/>
        </p:nvSpPr>
        <p:spPr>
          <a:xfrm>
            <a:off x="323528" y="3933057"/>
            <a:ext cx="8640960" cy="2677656"/>
          </a:xfrm>
          <a:prstGeom prst="rect">
            <a:avLst/>
          </a:prstGeom>
          <a:noFill/>
        </p:spPr>
        <p:txBody>
          <a:bodyPr wrap="square" rtlCol="0">
            <a:spAutoFit/>
          </a:bodyPr>
          <a:lstStyle/>
          <a:p>
            <a:pPr marL="342900" indent="-342900">
              <a:buFont typeface="+mj-lt"/>
              <a:buAutoNum type="arabicPeriod"/>
            </a:pPr>
            <a:r>
              <a:rPr lang="it-IT" sz="2400" dirty="0" smtClean="0"/>
              <a:t>Riconoscimento precoce della situazione di emergenza con chiamata immediata al 118 ed attivazione dei mezzi di soccorso;</a:t>
            </a:r>
          </a:p>
          <a:p>
            <a:pPr marL="342900" indent="-342900">
              <a:buFont typeface="+mj-lt"/>
              <a:buAutoNum type="arabicPeriod"/>
            </a:pPr>
            <a:r>
              <a:rPr lang="it-IT" sz="2400" dirty="0" smtClean="0"/>
              <a:t>Avvio delle procedure di BLS (</a:t>
            </a:r>
            <a:r>
              <a:rPr lang="it-IT" sz="2400" i="1" dirty="0" smtClean="0"/>
              <a:t>Basic Life </a:t>
            </a:r>
            <a:r>
              <a:rPr lang="it-IT" sz="2400" i="1" dirty="0" err="1" smtClean="0"/>
              <a:t>Support</a:t>
            </a:r>
            <a:r>
              <a:rPr lang="it-IT" sz="2400" dirty="0" smtClean="0"/>
              <a:t>);</a:t>
            </a:r>
          </a:p>
          <a:p>
            <a:pPr marL="342900" indent="-342900">
              <a:buFont typeface="+mj-lt"/>
              <a:buAutoNum type="arabicPeriod"/>
            </a:pPr>
            <a:r>
              <a:rPr lang="it-IT" sz="2400" dirty="0" smtClean="0"/>
              <a:t>Defibrillazione precoce tramite utilizzo di un defibrillatore semiautomatico localizzato nel territorio BLSD (</a:t>
            </a:r>
            <a:r>
              <a:rPr lang="it-IT" sz="2400" i="1" dirty="0" err="1" smtClean="0"/>
              <a:t>Basic</a:t>
            </a:r>
            <a:r>
              <a:rPr lang="it-IT" sz="2400" i="1" dirty="0" smtClean="0"/>
              <a:t> Life </a:t>
            </a:r>
            <a:r>
              <a:rPr lang="it-IT" sz="2400" i="1" dirty="0" err="1" smtClean="0"/>
              <a:t>Support</a:t>
            </a:r>
            <a:r>
              <a:rPr lang="it-IT" sz="2400" i="1" dirty="0" smtClean="0"/>
              <a:t> </a:t>
            </a:r>
            <a:r>
              <a:rPr lang="it-IT" sz="2400" i="1" dirty="0" err="1" smtClean="0"/>
              <a:t>Defibrillation</a:t>
            </a:r>
            <a:r>
              <a:rPr lang="it-IT" sz="2400" dirty="0" smtClean="0"/>
              <a:t>);</a:t>
            </a:r>
          </a:p>
          <a:p>
            <a:pPr marL="342900" indent="-342900">
              <a:buFont typeface="+mj-lt"/>
              <a:buAutoNum type="arabicPeriod"/>
            </a:pPr>
            <a:r>
              <a:rPr lang="it-IT" sz="2400" dirty="0" smtClean="0"/>
              <a:t>Avvio delle procedure di ALS (</a:t>
            </a:r>
            <a:r>
              <a:rPr lang="it-IT" sz="2400" i="1" dirty="0" smtClean="0"/>
              <a:t>Advanced Life </a:t>
            </a:r>
            <a:r>
              <a:rPr lang="it-IT" sz="2400" i="1" dirty="0" err="1" smtClean="0"/>
              <a:t>Support</a:t>
            </a:r>
            <a:r>
              <a:rPr lang="it-IT" sz="2400" dirty="0" smtClean="0"/>
              <a:t>).</a:t>
            </a:r>
          </a:p>
        </p:txBody>
      </p:sp>
      <p:sp>
        <p:nvSpPr>
          <p:cNvPr id="3" name="Slide Number Placeholder 2"/>
          <p:cNvSpPr>
            <a:spLocks noGrp="1"/>
          </p:cNvSpPr>
          <p:nvPr>
            <p:ph type="sldNum" sz="quarter" idx="12"/>
          </p:nvPr>
        </p:nvSpPr>
        <p:spPr/>
        <p:txBody>
          <a:bodyPr/>
          <a:lstStyle/>
          <a:p>
            <a:fld id="{40422247-A824-4162-AD4D-8B4E01F97AD5}" type="slidenum">
              <a:rPr lang="it-IT" smtClean="0"/>
              <a:pPr/>
              <a:t>63</a:t>
            </a:fld>
            <a:endParaRPr lang="it-IT"/>
          </a:p>
        </p:txBody>
      </p:sp>
    </p:spTree>
    <p:extLst>
      <p:ext uri="{BB962C8B-B14F-4D97-AF65-F5344CB8AC3E}">
        <p14:creationId xmlns="" xmlns:p14="http://schemas.microsoft.com/office/powerpoint/2010/main" val="12821233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980728"/>
            <a:ext cx="8229600" cy="5145435"/>
          </a:xfrm>
        </p:spPr>
        <p:txBody>
          <a:bodyPr/>
          <a:lstStyle/>
          <a:p>
            <a:pPr>
              <a:buNone/>
            </a:pPr>
            <a:endParaRPr lang="it-IT" dirty="0" smtClean="0"/>
          </a:p>
          <a:p>
            <a:pPr>
              <a:buNone/>
            </a:pPr>
            <a:endParaRPr lang="it-IT" dirty="0" smtClean="0"/>
          </a:p>
          <a:p>
            <a:pPr algn="ctr">
              <a:buNone/>
            </a:pPr>
            <a:r>
              <a:rPr lang="it-IT" sz="6000" b="1" dirty="0" smtClean="0">
                <a:solidFill>
                  <a:srgbClr val="FF0000"/>
                </a:solidFill>
              </a:rPr>
              <a:t>OSTRUZIONE DELLE VIE AEREE</a:t>
            </a:r>
            <a:endParaRPr lang="it-IT" sz="60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64</a:t>
            </a:fld>
            <a:endParaRPr lang="it-IT"/>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OSTRUZIONE DELLE VIE AEREE</a:t>
            </a:r>
            <a:endParaRPr lang="it-IT" b="1" dirty="0">
              <a:solidFill>
                <a:srgbClr val="FF0000"/>
              </a:solidFill>
            </a:endParaRPr>
          </a:p>
        </p:txBody>
      </p:sp>
      <p:sp>
        <p:nvSpPr>
          <p:cNvPr id="3" name="Segnaposto contenuto 2"/>
          <p:cNvSpPr>
            <a:spLocks noGrp="1"/>
          </p:cNvSpPr>
          <p:nvPr>
            <p:ph idx="1"/>
          </p:nvPr>
        </p:nvSpPr>
        <p:spPr>
          <a:xfrm>
            <a:off x="457200" y="1340768"/>
            <a:ext cx="8229600" cy="4968552"/>
          </a:xfrm>
        </p:spPr>
        <p:txBody>
          <a:bodyPr>
            <a:normAutofit/>
          </a:bodyPr>
          <a:lstStyle/>
          <a:p>
            <a:pPr marL="514350" indent="-514350">
              <a:buNone/>
            </a:pPr>
            <a:r>
              <a:rPr lang="it-IT" dirty="0" smtClean="0"/>
              <a:t>      In caso di ostruzione delle vie aeree, dobbiamo distinguere 2 situazioni:</a:t>
            </a:r>
          </a:p>
          <a:p>
            <a:pPr marL="514350" indent="-514350">
              <a:buNone/>
            </a:pPr>
            <a:r>
              <a:rPr lang="it-IT" dirty="0" smtClean="0"/>
              <a:t>      1. </a:t>
            </a:r>
            <a:r>
              <a:rPr lang="it-IT" b="1" dirty="0" smtClean="0"/>
              <a:t>OSTRUZIONE DELLE VIE AEREE NEL SOGGETTO COSCIENTE</a:t>
            </a:r>
            <a:r>
              <a:rPr lang="it-IT" dirty="0" smtClean="0"/>
              <a:t>;</a:t>
            </a:r>
          </a:p>
          <a:p>
            <a:pPr marL="514350" indent="-514350">
              <a:buNone/>
            </a:pPr>
            <a:r>
              <a:rPr lang="it-IT" dirty="0" smtClean="0"/>
              <a:t>      2. </a:t>
            </a:r>
            <a:r>
              <a:rPr lang="it-IT" b="1" dirty="0" smtClean="0"/>
              <a:t>OSTRUZIONE DELLE VIE AEREE NEL SOGGETTO INCOSCIENTE</a:t>
            </a:r>
            <a:r>
              <a:rPr lang="it-IT" dirty="0" smtClean="0"/>
              <a:t>.</a:t>
            </a:r>
          </a:p>
        </p:txBody>
      </p:sp>
      <p:sp>
        <p:nvSpPr>
          <p:cNvPr id="4" name="Slide Number Placeholder 3"/>
          <p:cNvSpPr>
            <a:spLocks noGrp="1"/>
          </p:cNvSpPr>
          <p:nvPr>
            <p:ph type="sldNum" sz="quarter" idx="12"/>
          </p:nvPr>
        </p:nvSpPr>
        <p:spPr/>
        <p:txBody>
          <a:bodyPr/>
          <a:lstStyle/>
          <a:p>
            <a:fld id="{40422247-A824-4162-AD4D-8B4E01F97AD5}" type="slidenum">
              <a:rPr lang="it-IT" smtClean="0"/>
              <a:pPr/>
              <a:t>65</a:t>
            </a:fld>
            <a:endParaRPr lang="it-IT"/>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OSTRUZIONE DELLE VIE AEREE NEL SOGGETTO COSCIENTE</a:t>
            </a:r>
            <a:endParaRPr lang="it-IT" b="1" dirty="0">
              <a:solidFill>
                <a:srgbClr val="FF0000"/>
              </a:solidFill>
            </a:endParaRPr>
          </a:p>
        </p:txBody>
      </p:sp>
      <p:sp>
        <p:nvSpPr>
          <p:cNvPr id="3" name="Segnaposto contenuto 2"/>
          <p:cNvSpPr>
            <a:spLocks noGrp="1"/>
          </p:cNvSpPr>
          <p:nvPr>
            <p:ph idx="1"/>
          </p:nvPr>
        </p:nvSpPr>
        <p:spPr>
          <a:xfrm>
            <a:off x="457200" y="1484784"/>
            <a:ext cx="8229600" cy="4873174"/>
          </a:xfrm>
        </p:spPr>
        <p:txBody>
          <a:bodyPr/>
          <a:lstStyle/>
          <a:p>
            <a:pPr>
              <a:buNone/>
            </a:pPr>
            <a:r>
              <a:rPr lang="it-IT" dirty="0" smtClean="0"/>
              <a:t>    L’ostruzione delle vie aeree nel soggetto cosciente è facilmente riconoscibile perché il soggetto inizialmente diviene rosso paonazzo, tossisce violentemente e pone entrambe le mani attorno al collo, come ad indicare che si sta soffocando.</a:t>
            </a:r>
            <a:endParaRPr lang="it-IT" dirty="0"/>
          </a:p>
        </p:txBody>
      </p:sp>
      <p:pic>
        <p:nvPicPr>
          <p:cNvPr id="5" name="Picture 1" descr="C:\Users\Chiara\Pictures\Primo soccorso\ostruzione vie aeree.jpg"/>
          <p:cNvPicPr>
            <a:picLocks noChangeAspect="1" noChangeArrowheads="1"/>
          </p:cNvPicPr>
          <p:nvPr/>
        </p:nvPicPr>
        <p:blipFill>
          <a:blip r:embed="rId2" cstate="print"/>
          <a:srcRect/>
          <a:stretch>
            <a:fillRect/>
          </a:stretch>
        </p:blipFill>
        <p:spPr bwMode="auto">
          <a:xfrm>
            <a:off x="3707904" y="4005064"/>
            <a:ext cx="3888432" cy="2592287"/>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66</a:t>
            </a:fld>
            <a:endParaRPr lang="it-IT"/>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a:t>
            </a:r>
            <a:endParaRPr lang="it-IT" sz="6600" b="1" dirty="0">
              <a:solidFill>
                <a:srgbClr val="FF0000"/>
              </a:solidFill>
            </a:endParaRPr>
          </a:p>
        </p:txBody>
      </p:sp>
      <p:sp>
        <p:nvSpPr>
          <p:cNvPr id="3" name="Segnaposto contenuto 2"/>
          <p:cNvSpPr>
            <a:spLocks noGrp="1"/>
          </p:cNvSpPr>
          <p:nvPr>
            <p:ph idx="1"/>
          </p:nvPr>
        </p:nvSpPr>
        <p:spPr>
          <a:xfrm>
            <a:off x="457200" y="1412776"/>
            <a:ext cx="8229600" cy="4713387"/>
          </a:xfrm>
        </p:spPr>
        <p:txBody>
          <a:bodyPr>
            <a:normAutofit/>
          </a:bodyPr>
          <a:lstStyle/>
          <a:p>
            <a:pPr algn="ctr">
              <a:buNone/>
            </a:pPr>
            <a:r>
              <a:rPr lang="it-IT" sz="4000" dirty="0" smtClean="0"/>
              <a:t>    In caso di ostruzione delle vie aeree nel soggetto cosciente bisogna, per prima cosa, procedere con le </a:t>
            </a:r>
            <a:r>
              <a:rPr lang="it-IT" sz="4000" b="1" dirty="0" smtClean="0"/>
              <a:t>PERCUSSIONI DORSALI </a:t>
            </a:r>
            <a:r>
              <a:rPr lang="it-IT" sz="4000" dirty="0" smtClean="0"/>
              <a:t>e, in caso queste non siano risolutive, bisogna effettuare delle </a:t>
            </a:r>
            <a:r>
              <a:rPr lang="it-IT" sz="4000" b="1" dirty="0" smtClean="0"/>
              <a:t>COMPRESSIONI ADDOMINALI </a:t>
            </a:r>
            <a:r>
              <a:rPr lang="it-IT" sz="4000" dirty="0" smtClean="0"/>
              <a:t>(manovra di </a:t>
            </a:r>
            <a:r>
              <a:rPr lang="it-IT" sz="4000" dirty="0" err="1" smtClean="0"/>
              <a:t>Heimlich</a:t>
            </a:r>
            <a:r>
              <a:rPr lang="it-IT" sz="4000" dirty="0" smtClean="0"/>
              <a:t>).</a:t>
            </a:r>
            <a:endParaRPr lang="it-IT" sz="4000"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67</a:t>
            </a:fld>
            <a:endParaRPr lang="it-IT"/>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PERCUSSIONI DORSALI</a:t>
            </a:r>
            <a:endParaRPr lang="it-IT" sz="5400" b="1" dirty="0">
              <a:solidFill>
                <a:srgbClr val="FF0000"/>
              </a:solidFill>
            </a:endParaRPr>
          </a:p>
        </p:txBody>
      </p:sp>
      <p:sp>
        <p:nvSpPr>
          <p:cNvPr id="3" name="Segnaposto contenuto 2"/>
          <p:cNvSpPr>
            <a:spLocks noGrp="1"/>
          </p:cNvSpPr>
          <p:nvPr>
            <p:ph idx="1"/>
          </p:nvPr>
        </p:nvSpPr>
        <p:spPr>
          <a:xfrm>
            <a:off x="457200" y="1340769"/>
            <a:ext cx="8229600" cy="2808311"/>
          </a:xfrm>
        </p:spPr>
        <p:txBody>
          <a:bodyPr>
            <a:normAutofit fontScale="92500"/>
          </a:bodyPr>
          <a:lstStyle/>
          <a:p>
            <a:pPr marL="514350" indent="-514350" algn="just">
              <a:buFont typeface="+mj-lt"/>
              <a:buAutoNum type="arabicPeriod"/>
            </a:pPr>
            <a:r>
              <a:rPr lang="it-IT" dirty="0" smtClean="0"/>
              <a:t>Mettersi a </a:t>
            </a:r>
            <a:r>
              <a:rPr lang="it-IT" dirty="0"/>
              <a:t>lato </a:t>
            </a:r>
            <a:r>
              <a:rPr lang="it-IT" dirty="0" smtClean="0"/>
              <a:t>e leggermente </a:t>
            </a:r>
            <a:r>
              <a:rPr lang="it-IT" dirty="0"/>
              <a:t>dietro </a:t>
            </a:r>
            <a:r>
              <a:rPr lang="it-IT" dirty="0" smtClean="0"/>
              <a:t>la vittima</a:t>
            </a:r>
            <a:r>
              <a:rPr lang="it-IT" dirty="0"/>
              <a:t>;</a:t>
            </a:r>
          </a:p>
          <a:p>
            <a:pPr marL="514350" indent="-514350" algn="just">
              <a:buFont typeface="+mj-lt"/>
              <a:buAutoNum type="arabicPeriod"/>
            </a:pPr>
            <a:r>
              <a:rPr lang="it-IT" dirty="0" smtClean="0"/>
              <a:t>Sorreggere </a:t>
            </a:r>
            <a:r>
              <a:rPr lang="it-IT" dirty="0"/>
              <a:t>il torace </a:t>
            </a:r>
            <a:r>
              <a:rPr lang="it-IT" dirty="0" smtClean="0"/>
              <a:t>della vittima </a:t>
            </a:r>
            <a:r>
              <a:rPr lang="it-IT" dirty="0"/>
              <a:t>con una mano </a:t>
            </a:r>
            <a:r>
              <a:rPr lang="it-IT" dirty="0" smtClean="0"/>
              <a:t>ed inclinarlo </a:t>
            </a:r>
            <a:r>
              <a:rPr lang="it-IT" dirty="0"/>
              <a:t>leggermente </a:t>
            </a:r>
            <a:r>
              <a:rPr lang="it-IT" dirty="0" smtClean="0"/>
              <a:t>in avanti</a:t>
            </a:r>
            <a:r>
              <a:rPr lang="it-IT" dirty="0"/>
              <a:t>;</a:t>
            </a:r>
          </a:p>
          <a:p>
            <a:pPr marL="514350" indent="-514350" algn="just">
              <a:buFont typeface="+mj-lt"/>
              <a:buAutoNum type="arabicPeriod"/>
            </a:pPr>
            <a:r>
              <a:rPr lang="it-IT" dirty="0" smtClean="0"/>
              <a:t>Con </a:t>
            </a:r>
            <a:r>
              <a:rPr lang="it-IT" dirty="0"/>
              <a:t>l’altra </a:t>
            </a:r>
            <a:r>
              <a:rPr lang="it-IT" dirty="0" smtClean="0"/>
              <a:t>mano, colpire </a:t>
            </a:r>
            <a:r>
              <a:rPr lang="it-IT" dirty="0"/>
              <a:t>rapidamente </a:t>
            </a:r>
            <a:r>
              <a:rPr lang="it-IT" dirty="0" smtClean="0"/>
              <a:t>la vittima verso l’alto tra </a:t>
            </a:r>
            <a:r>
              <a:rPr lang="it-IT" dirty="0"/>
              <a:t>le scapole </a:t>
            </a:r>
            <a:r>
              <a:rPr lang="it-IT" dirty="0" smtClean="0"/>
              <a:t>per 5 </a:t>
            </a:r>
            <a:r>
              <a:rPr lang="it-IT" dirty="0"/>
              <a:t>volte</a:t>
            </a:r>
            <a:r>
              <a:rPr lang="it-IT" dirty="0" smtClean="0"/>
              <a:t>.</a:t>
            </a:r>
          </a:p>
        </p:txBody>
      </p:sp>
      <p:sp>
        <p:nvSpPr>
          <p:cNvPr id="79874" name="AutoShape 2" descr="http://cdn-1.esseresani.it/o/j/primo-soccorso-soffocamento_2549c8c0f0b638f81a0c9d531c1a9bb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 name="Picture 4" descr="http://cdn-1.esseresani.it/o/j/primo-soccorso-soffocamento_2549c8c0f0b638f81a0c9d531c1a9bb5.jpg"/>
          <p:cNvPicPr>
            <a:picLocks noChangeAspect="1" noChangeArrowheads="1"/>
          </p:cNvPicPr>
          <p:nvPr/>
        </p:nvPicPr>
        <p:blipFill>
          <a:blip r:embed="rId2" cstate="print"/>
          <a:srcRect/>
          <a:stretch>
            <a:fillRect/>
          </a:stretch>
        </p:blipFill>
        <p:spPr bwMode="auto">
          <a:xfrm>
            <a:off x="2699792" y="4077072"/>
            <a:ext cx="3888432" cy="2583647"/>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68</a:t>
            </a:fld>
            <a:endParaRPr lang="it-IT"/>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1600200"/>
            <a:ext cx="8229600" cy="4997152"/>
          </a:xfrm>
        </p:spPr>
        <p:txBody>
          <a:bodyPr>
            <a:normAutofit/>
          </a:bodyPr>
          <a:lstStyle/>
          <a:p>
            <a:pPr algn="ctr">
              <a:buNone/>
            </a:pPr>
            <a:r>
              <a:rPr lang="it-IT" dirty="0" smtClean="0"/>
              <a:t>    </a:t>
            </a:r>
            <a:r>
              <a:rPr lang="it-IT" sz="4800" dirty="0" smtClean="0"/>
              <a:t>Se, dopo le 5 percussioni dorsali, la situazione non si risolve, bisogna procedere con le compressioni addominali (manovra di </a:t>
            </a:r>
            <a:r>
              <a:rPr lang="it-IT" sz="4800" dirty="0" err="1" smtClean="0"/>
              <a:t>Heimlich</a:t>
            </a:r>
            <a:r>
              <a:rPr lang="it-IT" sz="4800" dirty="0" smtClean="0"/>
              <a:t>).</a:t>
            </a:r>
            <a:endParaRPr lang="it-IT" sz="4800"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69</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FF0000"/>
                </a:solidFill>
              </a:rPr>
              <a:t>NUOVA CLASSIFICAZIONE </a:t>
            </a:r>
            <a:r>
              <a:rPr lang="it-IT" b="1" dirty="0" smtClean="0">
                <a:solidFill>
                  <a:srgbClr val="FF0000"/>
                </a:solidFill>
              </a:rPr>
              <a:t>DELLE ATTIVITA</a:t>
            </a:r>
            <a:r>
              <a:rPr lang="it-IT" b="1" dirty="0">
                <a:solidFill>
                  <a:srgbClr val="FF0000"/>
                </a:solidFill>
              </a:rPr>
              <a:t>’ LAVORATIVE</a:t>
            </a:r>
          </a:p>
        </p:txBody>
      </p:sp>
      <p:sp>
        <p:nvSpPr>
          <p:cNvPr id="3" name="Segnaposto contenuto 2"/>
          <p:cNvSpPr>
            <a:spLocks noGrp="1"/>
          </p:cNvSpPr>
          <p:nvPr>
            <p:ph idx="1"/>
          </p:nvPr>
        </p:nvSpPr>
        <p:spPr/>
        <p:txBody>
          <a:bodyPr/>
          <a:lstStyle/>
          <a:p>
            <a:pPr marL="0" indent="0" algn="ctr">
              <a:buNone/>
            </a:pPr>
            <a:r>
              <a:rPr lang="it-IT" b="1" dirty="0" smtClean="0"/>
              <a:t>GRUPPO B</a:t>
            </a:r>
          </a:p>
          <a:p>
            <a:pPr marL="0" indent="0" algn="just">
              <a:buNone/>
            </a:pPr>
            <a:r>
              <a:rPr lang="it-IT" sz="2400" dirty="0"/>
              <a:t>A</a:t>
            </a:r>
            <a:r>
              <a:rPr lang="it-IT" sz="2400" dirty="0" smtClean="0"/>
              <a:t>ziende </a:t>
            </a:r>
            <a:r>
              <a:rPr lang="it-IT" sz="2400" dirty="0"/>
              <a:t>o unità produttive con </a:t>
            </a:r>
            <a:r>
              <a:rPr lang="it-IT" sz="2400" dirty="0" smtClean="0"/>
              <a:t>3 </a:t>
            </a:r>
            <a:r>
              <a:rPr lang="it-IT" sz="2400" dirty="0"/>
              <a:t>o più lavoratori </a:t>
            </a:r>
            <a:r>
              <a:rPr lang="it-IT" sz="2400" dirty="0" smtClean="0"/>
              <a:t>che non </a:t>
            </a:r>
            <a:r>
              <a:rPr lang="it-IT" sz="2400" dirty="0"/>
              <a:t>rientrano nel gruppo A</a:t>
            </a:r>
            <a:r>
              <a:rPr lang="it-IT" sz="2400" dirty="0" smtClean="0"/>
              <a:t>.</a:t>
            </a:r>
          </a:p>
          <a:p>
            <a:pPr marL="0" indent="0" algn="ctr">
              <a:buNone/>
            </a:pPr>
            <a:endParaRPr lang="it-IT" b="1" dirty="0" smtClean="0"/>
          </a:p>
          <a:p>
            <a:pPr marL="0" indent="0" algn="ctr">
              <a:buNone/>
            </a:pPr>
            <a:r>
              <a:rPr lang="it-IT" b="1" dirty="0" smtClean="0"/>
              <a:t>GRUPPO C</a:t>
            </a:r>
          </a:p>
          <a:p>
            <a:pPr marL="0" indent="0" algn="just">
              <a:buNone/>
            </a:pPr>
            <a:r>
              <a:rPr lang="it-IT" sz="2400" dirty="0" smtClean="0"/>
              <a:t>Aziende </a:t>
            </a:r>
            <a:r>
              <a:rPr lang="it-IT" sz="2400" dirty="0"/>
              <a:t>o unità produttive con meno di </a:t>
            </a:r>
            <a:r>
              <a:rPr lang="it-IT" sz="2400" dirty="0" smtClean="0"/>
              <a:t>3 lavoratori che </a:t>
            </a:r>
            <a:r>
              <a:rPr lang="it-IT" sz="2400" dirty="0"/>
              <a:t>non rientrano nel gruppo A.</a:t>
            </a:r>
          </a:p>
        </p:txBody>
      </p:sp>
      <p:sp>
        <p:nvSpPr>
          <p:cNvPr id="4" name="Slide Number Placeholder 3"/>
          <p:cNvSpPr>
            <a:spLocks noGrp="1"/>
          </p:cNvSpPr>
          <p:nvPr>
            <p:ph type="sldNum" sz="quarter" idx="12"/>
          </p:nvPr>
        </p:nvSpPr>
        <p:spPr/>
        <p:txBody>
          <a:bodyPr/>
          <a:lstStyle/>
          <a:p>
            <a:fld id="{40422247-A824-4162-AD4D-8B4E01F97AD5}" type="slidenum">
              <a:rPr lang="it-IT" smtClean="0"/>
              <a:pPr/>
              <a:t>7</a:t>
            </a:fld>
            <a:endParaRPr lang="it-IT"/>
          </a:p>
        </p:txBody>
      </p:sp>
    </p:spTree>
    <p:extLst>
      <p:ext uri="{BB962C8B-B14F-4D97-AF65-F5344CB8AC3E}">
        <p14:creationId xmlns="" xmlns:p14="http://schemas.microsoft.com/office/powerpoint/2010/main" val="17594893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COMPRESSIONI ADDOMINALI</a:t>
            </a:r>
            <a:br>
              <a:rPr lang="it-IT" b="1" dirty="0" smtClean="0">
                <a:solidFill>
                  <a:srgbClr val="FF0000"/>
                </a:solidFill>
              </a:rPr>
            </a:br>
            <a:r>
              <a:rPr lang="it-IT" b="1" dirty="0" smtClean="0">
                <a:solidFill>
                  <a:srgbClr val="FF0000"/>
                </a:solidFill>
              </a:rPr>
              <a:t> (MANOVRA </a:t>
            </a:r>
            <a:r>
              <a:rPr lang="it-IT" b="1" dirty="0" err="1" smtClean="0">
                <a:solidFill>
                  <a:srgbClr val="FF0000"/>
                </a:solidFill>
              </a:rPr>
              <a:t>DI</a:t>
            </a:r>
            <a:r>
              <a:rPr lang="it-IT" b="1" dirty="0" smtClean="0">
                <a:solidFill>
                  <a:srgbClr val="FF0000"/>
                </a:solidFill>
              </a:rPr>
              <a:t> HEIMLICH)</a:t>
            </a:r>
            <a:endParaRPr lang="it-IT" dirty="0">
              <a:solidFill>
                <a:srgbClr val="FF0000"/>
              </a:solidFill>
            </a:endParaRPr>
          </a:p>
        </p:txBody>
      </p:sp>
      <p:sp>
        <p:nvSpPr>
          <p:cNvPr id="3" name="Segnaposto contenuto 2"/>
          <p:cNvSpPr>
            <a:spLocks noGrp="1"/>
          </p:cNvSpPr>
          <p:nvPr>
            <p:ph idx="1"/>
          </p:nvPr>
        </p:nvSpPr>
        <p:spPr/>
        <p:txBody>
          <a:bodyPr>
            <a:normAutofit fontScale="92500" lnSpcReduction="20000"/>
          </a:bodyPr>
          <a:lstStyle/>
          <a:p>
            <a:pPr marL="514350" indent="-514350">
              <a:buFont typeface="+mj-lt"/>
              <a:buAutoNum type="arabicPeriod"/>
            </a:pPr>
            <a:r>
              <a:rPr lang="it-IT" dirty="0" smtClean="0"/>
              <a:t>Mettersi </a:t>
            </a:r>
            <a:r>
              <a:rPr lang="it-IT" dirty="0"/>
              <a:t>dietro la vittima;</a:t>
            </a:r>
          </a:p>
          <a:p>
            <a:pPr marL="514350" indent="-514350">
              <a:buFont typeface="+mj-lt"/>
              <a:buAutoNum type="arabicPeriod"/>
            </a:pPr>
            <a:r>
              <a:rPr lang="it-IT" dirty="0" smtClean="0"/>
              <a:t>Circondare la vittima con entrambe </a:t>
            </a:r>
            <a:r>
              <a:rPr lang="it-IT" dirty="0"/>
              <a:t>le </a:t>
            </a:r>
            <a:r>
              <a:rPr lang="it-IT" dirty="0" smtClean="0"/>
              <a:t>braccia intorno </a:t>
            </a:r>
            <a:r>
              <a:rPr lang="it-IT" dirty="0"/>
              <a:t>alla vita;</a:t>
            </a:r>
          </a:p>
          <a:p>
            <a:pPr marL="514350" indent="-514350">
              <a:buFont typeface="+mj-lt"/>
              <a:buAutoNum type="arabicPeriod"/>
            </a:pPr>
            <a:r>
              <a:rPr lang="it-IT" dirty="0" smtClean="0"/>
              <a:t>Metterle </a:t>
            </a:r>
            <a:r>
              <a:rPr lang="it-IT" dirty="0"/>
              <a:t>una </a:t>
            </a:r>
            <a:r>
              <a:rPr lang="it-IT" dirty="0" smtClean="0"/>
              <a:t>mano stretta </a:t>
            </a:r>
            <a:r>
              <a:rPr lang="it-IT" dirty="0"/>
              <a:t>a </a:t>
            </a:r>
            <a:r>
              <a:rPr lang="it-IT" dirty="0" smtClean="0"/>
              <a:t>pugno con il pollice all’interno </a:t>
            </a:r>
            <a:r>
              <a:rPr lang="it-IT" dirty="0"/>
              <a:t>a </a:t>
            </a:r>
            <a:r>
              <a:rPr lang="it-IT" dirty="0" smtClean="0"/>
              <a:t>metà tra </a:t>
            </a:r>
            <a:r>
              <a:rPr lang="it-IT" dirty="0"/>
              <a:t>l’ombelico e la </a:t>
            </a:r>
            <a:r>
              <a:rPr lang="it-IT" dirty="0" smtClean="0"/>
              <a:t>parte inferiore </a:t>
            </a:r>
            <a:r>
              <a:rPr lang="it-IT" dirty="0"/>
              <a:t>dello sterno;</a:t>
            </a:r>
          </a:p>
          <a:p>
            <a:pPr marL="514350" indent="-514350">
              <a:buFont typeface="+mj-lt"/>
              <a:buAutoNum type="arabicPeriod"/>
            </a:pPr>
            <a:r>
              <a:rPr lang="it-IT" dirty="0" smtClean="0"/>
              <a:t>Con l’altra mano afferrare il </a:t>
            </a:r>
            <a:r>
              <a:rPr lang="it-IT" dirty="0"/>
              <a:t>pugno e </a:t>
            </a:r>
            <a:r>
              <a:rPr lang="it-IT" dirty="0" smtClean="0"/>
              <a:t>comprimere la zona </a:t>
            </a:r>
            <a:r>
              <a:rPr lang="it-IT" dirty="0"/>
              <a:t>dal basso </a:t>
            </a:r>
            <a:r>
              <a:rPr lang="it-IT" dirty="0" smtClean="0"/>
              <a:t>verso l’alto bruscamente;</a:t>
            </a:r>
          </a:p>
          <a:p>
            <a:pPr marL="514350" indent="-514350">
              <a:buFont typeface="+mj-lt"/>
              <a:buAutoNum type="arabicPeriod"/>
            </a:pPr>
            <a:r>
              <a:rPr lang="it-IT" dirty="0" smtClean="0"/>
              <a:t>Continuare sino a quando non fuoriesce il corpo estraneo o il soggetto perde conoscenza.</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70</a:t>
            </a:fld>
            <a:endParaRPr lang="it-IT"/>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http://img2.tfd.com/mk/H/X2604-H-17.png"/>
          <p:cNvPicPr>
            <a:picLocks noChangeAspect="1" noChangeArrowheads="1"/>
          </p:cNvPicPr>
          <p:nvPr/>
        </p:nvPicPr>
        <p:blipFill>
          <a:blip r:embed="rId2" cstate="print"/>
          <a:srcRect/>
          <a:stretch>
            <a:fillRect/>
          </a:stretch>
        </p:blipFill>
        <p:spPr bwMode="auto">
          <a:xfrm>
            <a:off x="1807660" y="1357298"/>
            <a:ext cx="5502057" cy="4429156"/>
          </a:xfrm>
          <a:prstGeom prst="rect">
            <a:avLst/>
          </a:prstGeom>
          <a:noFill/>
        </p:spPr>
      </p:pic>
      <p:sp>
        <p:nvSpPr>
          <p:cNvPr id="2" name="Slide Number Placeholder 1"/>
          <p:cNvSpPr>
            <a:spLocks noGrp="1"/>
          </p:cNvSpPr>
          <p:nvPr>
            <p:ph type="sldNum" sz="quarter" idx="12"/>
          </p:nvPr>
        </p:nvSpPr>
        <p:spPr/>
        <p:txBody>
          <a:bodyPr/>
          <a:lstStyle/>
          <a:p>
            <a:fld id="{40422247-A824-4162-AD4D-8B4E01F97AD5}" type="slidenum">
              <a:rPr lang="it-IT" smtClean="0"/>
              <a:pPr/>
              <a:t>71</a:t>
            </a:fld>
            <a:endParaRPr lang="it-IT"/>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7200" b="1" dirty="0" smtClean="0">
                <a:solidFill>
                  <a:srgbClr val="FF0000"/>
                </a:solidFill>
              </a:rPr>
              <a:t>ATTENZIONE</a:t>
            </a:r>
            <a:endParaRPr lang="it-IT" sz="7200" b="1" dirty="0">
              <a:solidFill>
                <a:srgbClr val="FF0000"/>
              </a:solidFill>
            </a:endParaRPr>
          </a:p>
        </p:txBody>
      </p:sp>
      <p:sp>
        <p:nvSpPr>
          <p:cNvPr id="3" name="Segnaposto contenuto 2"/>
          <p:cNvSpPr>
            <a:spLocks noGrp="1"/>
          </p:cNvSpPr>
          <p:nvPr>
            <p:ph idx="1"/>
          </p:nvPr>
        </p:nvSpPr>
        <p:spPr/>
        <p:txBody>
          <a:bodyPr>
            <a:normAutofit fontScale="92500" lnSpcReduction="10000"/>
          </a:bodyPr>
          <a:lstStyle/>
          <a:p>
            <a:pPr algn="ctr">
              <a:buNone/>
            </a:pPr>
            <a:r>
              <a:rPr lang="it-IT" sz="6600" dirty="0" smtClean="0"/>
              <a:t>DOPO AVER ESEGUITO LA MANOVRA </a:t>
            </a:r>
            <a:r>
              <a:rPr lang="it-IT" sz="6600" dirty="0" err="1" smtClean="0"/>
              <a:t>DI</a:t>
            </a:r>
            <a:r>
              <a:rPr lang="it-IT" sz="6600" dirty="0" smtClean="0"/>
              <a:t> HEIMLICH IL CONTROLLO MEDICO E’ SEMPRE NECESSARIO!!!</a:t>
            </a:r>
            <a:endParaRPr lang="it-IT" sz="6600"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72</a:t>
            </a:fld>
            <a:endParaRPr lang="it-IT"/>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lgoritmo-ostruzione-vie-aeree.jpg"/>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l="1236" r="1236"/>
          <a:stretch/>
        </p:blipFill>
        <p:spPr>
          <a:xfrm>
            <a:off x="0" y="404813"/>
            <a:ext cx="9131300" cy="5976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p:cNvSpPr>
            <a:spLocks noGrp="1"/>
          </p:cNvSpPr>
          <p:nvPr>
            <p:ph type="sldNum" sz="quarter" idx="12"/>
          </p:nvPr>
        </p:nvSpPr>
        <p:spPr/>
        <p:txBody>
          <a:bodyPr/>
          <a:lstStyle/>
          <a:p>
            <a:fld id="{40422247-A824-4162-AD4D-8B4E01F97AD5}" type="slidenum">
              <a:rPr lang="it-IT" smtClean="0"/>
              <a:pPr/>
              <a:t>73</a:t>
            </a:fld>
            <a:endParaRPr lang="it-IT"/>
          </a:p>
        </p:txBody>
      </p:sp>
    </p:spTree>
    <p:extLst>
      <p:ext uri="{BB962C8B-B14F-4D97-AF65-F5344CB8AC3E}">
        <p14:creationId xmlns="" xmlns:p14="http://schemas.microsoft.com/office/powerpoint/2010/main" val="13042241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OSTRUZIONE DELLE VIE AEREE NEL SOGGETTO INCOSCIENTE</a:t>
            </a:r>
            <a:endParaRPr lang="it-IT" b="1" dirty="0"/>
          </a:p>
        </p:txBody>
      </p:sp>
      <p:sp>
        <p:nvSpPr>
          <p:cNvPr id="3" name="Segnaposto contenuto 2"/>
          <p:cNvSpPr>
            <a:spLocks noGrp="1"/>
          </p:cNvSpPr>
          <p:nvPr>
            <p:ph idx="1"/>
          </p:nvPr>
        </p:nvSpPr>
        <p:spPr>
          <a:xfrm>
            <a:off x="457200" y="1628800"/>
            <a:ext cx="8229600" cy="4680520"/>
          </a:xfrm>
        </p:spPr>
        <p:txBody>
          <a:bodyPr/>
          <a:lstStyle/>
          <a:p>
            <a:pPr marL="514350" indent="-514350">
              <a:buNone/>
            </a:pPr>
            <a:r>
              <a:rPr lang="it-IT" dirty="0" smtClean="0"/>
              <a:t>      In caso di ostruzione delle vie aeree nel soggetto incosciente, bisogna chiamare i soccorsi (</a:t>
            </a:r>
            <a:r>
              <a:rPr lang="it-IT" b="1" dirty="0" smtClean="0"/>
              <a:t>chiamata al 118</a:t>
            </a:r>
            <a:r>
              <a:rPr lang="it-IT" dirty="0" smtClean="0"/>
              <a:t>), porre le vittima </a:t>
            </a:r>
            <a:r>
              <a:rPr lang="it-IT" dirty="0"/>
              <a:t>in posizione </a:t>
            </a:r>
            <a:r>
              <a:rPr lang="it-IT" dirty="0" smtClean="0"/>
              <a:t>supina, effettuare la </a:t>
            </a:r>
            <a:r>
              <a:rPr lang="it-IT" b="1" dirty="0" smtClean="0"/>
              <a:t>manovra </a:t>
            </a:r>
            <a:r>
              <a:rPr lang="it-IT" b="1" dirty="0"/>
              <a:t>di </a:t>
            </a:r>
            <a:r>
              <a:rPr lang="it-IT" b="1" dirty="0" smtClean="0"/>
              <a:t>rianimazione cardio-polmonare </a:t>
            </a:r>
            <a:r>
              <a:rPr lang="it-IT" dirty="0" smtClean="0"/>
              <a:t>(RCP: compressioni toraciche e ventilazione artificiale) fino </a:t>
            </a:r>
            <a:r>
              <a:rPr lang="it-IT" dirty="0"/>
              <a:t>alla ripresa dei segni di </a:t>
            </a:r>
            <a:r>
              <a:rPr lang="it-IT" dirty="0" smtClean="0"/>
              <a:t>coscienza, dopodiché, posizionare </a:t>
            </a:r>
            <a:r>
              <a:rPr lang="it-IT" dirty="0"/>
              <a:t>la vittima in posizione laterale </a:t>
            </a:r>
            <a:r>
              <a:rPr lang="it-IT" dirty="0" smtClean="0"/>
              <a:t>di sicurezza.</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74</a:t>
            </a:fld>
            <a:endParaRPr lang="it-IT"/>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260648"/>
            <a:ext cx="8229600" cy="6597352"/>
          </a:xfrm>
        </p:spPr>
        <p:txBody>
          <a:bodyPr/>
          <a:lstStyle/>
          <a:p>
            <a:pPr>
              <a:buNone/>
            </a:pPr>
            <a:r>
              <a:rPr lang="it-IT" dirty="0" smtClean="0"/>
              <a:t>1) </a:t>
            </a:r>
          </a:p>
          <a:p>
            <a:pPr>
              <a:buNone/>
            </a:pPr>
            <a:endParaRPr lang="it-IT" dirty="0" smtClean="0"/>
          </a:p>
          <a:p>
            <a:pPr>
              <a:buNone/>
            </a:pPr>
            <a:endParaRPr lang="it-IT" dirty="0" smtClean="0"/>
          </a:p>
          <a:p>
            <a:pPr>
              <a:buNone/>
            </a:pPr>
            <a:endParaRPr lang="it-IT" dirty="0" smtClean="0"/>
          </a:p>
          <a:p>
            <a:pPr>
              <a:buNone/>
            </a:pPr>
            <a:r>
              <a:rPr lang="it-IT" dirty="0" smtClean="0"/>
              <a:t>2)</a:t>
            </a:r>
          </a:p>
          <a:p>
            <a:pPr>
              <a:buNone/>
            </a:pPr>
            <a:endParaRPr lang="it-IT" dirty="0" smtClean="0"/>
          </a:p>
          <a:p>
            <a:pPr>
              <a:buNone/>
            </a:pPr>
            <a:endParaRPr lang="it-IT" dirty="0" smtClean="0"/>
          </a:p>
          <a:p>
            <a:pPr>
              <a:buNone/>
            </a:pPr>
            <a:endParaRPr lang="it-IT" dirty="0" smtClean="0"/>
          </a:p>
          <a:p>
            <a:pPr>
              <a:buNone/>
            </a:pPr>
            <a:r>
              <a:rPr lang="it-IT" dirty="0" smtClean="0"/>
              <a:t>3)</a:t>
            </a:r>
            <a:endParaRPr lang="it-IT" dirty="0"/>
          </a:p>
        </p:txBody>
      </p:sp>
      <p:pic>
        <p:nvPicPr>
          <p:cNvPr id="4" name="Picture 2" descr="C:\Users\Chiara\Pictures\Primo soccorso\RCP.jpg"/>
          <p:cNvPicPr>
            <a:picLocks noChangeAspect="1" noChangeArrowheads="1"/>
          </p:cNvPicPr>
          <p:nvPr/>
        </p:nvPicPr>
        <p:blipFill>
          <a:blip r:embed="rId2" cstate="print"/>
          <a:srcRect/>
          <a:stretch>
            <a:fillRect/>
          </a:stretch>
        </p:blipFill>
        <p:spPr bwMode="auto">
          <a:xfrm>
            <a:off x="2643174" y="2143116"/>
            <a:ext cx="3988353" cy="2160240"/>
          </a:xfrm>
          <a:prstGeom prst="rect">
            <a:avLst/>
          </a:prstGeom>
          <a:noFill/>
        </p:spPr>
      </p:pic>
      <p:pic>
        <p:nvPicPr>
          <p:cNvPr id="6" name="Picture 3" descr="C:\Users\Chiara\Pictures\Primo soccorso\posizione laterale di sicurezza 2.jpg"/>
          <p:cNvPicPr>
            <a:picLocks noChangeAspect="1" noChangeArrowheads="1"/>
          </p:cNvPicPr>
          <p:nvPr/>
        </p:nvPicPr>
        <p:blipFill>
          <a:blip r:embed="rId3" cstate="print"/>
          <a:srcRect/>
          <a:stretch>
            <a:fillRect/>
          </a:stretch>
        </p:blipFill>
        <p:spPr bwMode="auto">
          <a:xfrm>
            <a:off x="2500298" y="428604"/>
            <a:ext cx="4457700" cy="1810891"/>
          </a:xfrm>
          <a:prstGeom prst="rect">
            <a:avLst/>
          </a:prstGeom>
          <a:noFill/>
        </p:spPr>
      </p:pic>
      <p:sp>
        <p:nvSpPr>
          <p:cNvPr id="5" name="Slide Number Placeholder 4"/>
          <p:cNvSpPr>
            <a:spLocks noGrp="1"/>
          </p:cNvSpPr>
          <p:nvPr>
            <p:ph type="sldNum" sz="quarter" idx="12"/>
          </p:nvPr>
        </p:nvSpPr>
        <p:spPr/>
        <p:txBody>
          <a:bodyPr/>
          <a:lstStyle/>
          <a:p>
            <a:fld id="{40422247-A824-4162-AD4D-8B4E01F97AD5}" type="slidenum">
              <a:rPr lang="it-IT" smtClean="0"/>
              <a:pPr/>
              <a:t>75</a:t>
            </a:fld>
            <a:endParaRPr lang="it-IT"/>
          </a:p>
        </p:txBody>
      </p:sp>
      <p:pic>
        <p:nvPicPr>
          <p:cNvPr id="8" name="Picture 2" descr="http://img2.tfd.com/mk/H/X2604-H-17.png"/>
          <p:cNvPicPr>
            <a:picLocks noChangeAspect="1" noChangeArrowheads="1"/>
          </p:cNvPicPr>
          <p:nvPr/>
        </p:nvPicPr>
        <p:blipFill>
          <a:blip r:embed="rId4" cstate="print"/>
          <a:srcRect/>
          <a:stretch>
            <a:fillRect/>
          </a:stretch>
        </p:blipFill>
        <p:spPr bwMode="auto">
          <a:xfrm rot="10800000" flipV="1">
            <a:off x="3000364" y="4214818"/>
            <a:ext cx="3070504" cy="2471756"/>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844825"/>
            <a:ext cx="7772400" cy="1755626"/>
          </a:xfrm>
        </p:spPr>
        <p:txBody>
          <a:bodyPr>
            <a:noAutofit/>
          </a:bodyPr>
          <a:lstStyle/>
          <a:p>
            <a:r>
              <a:rPr lang="it-IT" sz="6000" b="1" dirty="0" smtClean="0">
                <a:solidFill>
                  <a:srgbClr val="FF0000"/>
                </a:solidFill>
              </a:rPr>
              <a:t>LESIONI DA AGENTI ESTERNI</a:t>
            </a:r>
            <a:endParaRPr lang="it-IT" sz="6000" b="1" dirty="0">
              <a:solidFill>
                <a:srgbClr val="FF0000"/>
              </a:solidFill>
            </a:endParaRPr>
          </a:p>
        </p:txBody>
      </p:sp>
      <p:sp>
        <p:nvSpPr>
          <p:cNvPr id="3" name="Sottotitolo 2"/>
          <p:cNvSpPr>
            <a:spLocks noGrp="1"/>
          </p:cNvSpPr>
          <p:nvPr>
            <p:ph type="subTitle" idx="1"/>
          </p:nvPr>
        </p:nvSpPr>
        <p:spPr/>
        <p:txBody>
          <a:bodyPr/>
          <a:lstStyle/>
          <a:p>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76</a:t>
            </a:fld>
            <a:endParaRPr lang="it-IT"/>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LESIONI DA AGENTI ESTERNI</a:t>
            </a:r>
            <a:endParaRPr lang="it-IT" sz="5400" b="1" dirty="0">
              <a:solidFill>
                <a:srgbClr val="FF0000"/>
              </a:solidFill>
            </a:endParaRPr>
          </a:p>
        </p:txBody>
      </p:sp>
      <p:sp>
        <p:nvSpPr>
          <p:cNvPr id="3" name="Segnaposto contenuto 2"/>
          <p:cNvSpPr>
            <a:spLocks noGrp="1"/>
          </p:cNvSpPr>
          <p:nvPr>
            <p:ph idx="1"/>
          </p:nvPr>
        </p:nvSpPr>
        <p:spPr>
          <a:xfrm>
            <a:off x="457200" y="1600200"/>
            <a:ext cx="8229600" cy="4997152"/>
          </a:xfrm>
        </p:spPr>
        <p:txBody>
          <a:bodyPr>
            <a:normAutofit fontScale="77500" lnSpcReduction="20000"/>
          </a:bodyPr>
          <a:lstStyle/>
          <a:p>
            <a:pPr algn="just">
              <a:buNone/>
            </a:pPr>
            <a:r>
              <a:rPr lang="it-IT" dirty="0" smtClean="0"/>
              <a:t>Le lesioni dovute ad agenti esterni che potreste trovarvi a dover affrontare sono:</a:t>
            </a:r>
          </a:p>
          <a:p>
            <a:pPr marL="514350" indent="-514350" algn="just">
              <a:buFont typeface="+mj-lt"/>
              <a:buAutoNum type="arabicPeriod"/>
            </a:pPr>
            <a:r>
              <a:rPr lang="it-IT" dirty="0" smtClean="0"/>
              <a:t>Ferite</a:t>
            </a:r>
          </a:p>
          <a:p>
            <a:pPr marL="514350" indent="-514350" algn="just">
              <a:buFont typeface="+mj-lt"/>
              <a:buAutoNum type="arabicPeriod"/>
            </a:pPr>
            <a:r>
              <a:rPr lang="it-IT" dirty="0" smtClean="0"/>
              <a:t>Emorragie</a:t>
            </a:r>
          </a:p>
          <a:p>
            <a:pPr marL="514350" indent="-514350" algn="just">
              <a:buFont typeface="+mj-lt"/>
              <a:buAutoNum type="arabicPeriod"/>
            </a:pPr>
            <a:r>
              <a:rPr lang="it-IT" dirty="0" smtClean="0"/>
              <a:t>Traumi ad ossa ed articolazioni</a:t>
            </a:r>
          </a:p>
          <a:p>
            <a:pPr marL="514350" indent="-514350" algn="just">
              <a:buFont typeface="+mj-lt"/>
              <a:buAutoNum type="arabicPeriod"/>
            </a:pPr>
            <a:r>
              <a:rPr lang="it-IT" dirty="0" smtClean="0"/>
              <a:t>Trauma cranico, toracico, del bacino e della colonna vertebrale</a:t>
            </a:r>
          </a:p>
          <a:p>
            <a:pPr marL="514350" indent="-514350" algn="just">
              <a:buFont typeface="+mj-lt"/>
              <a:buAutoNum type="arabicPeriod"/>
            </a:pPr>
            <a:r>
              <a:rPr lang="it-IT" dirty="0" smtClean="0"/>
              <a:t>Amputazione</a:t>
            </a:r>
          </a:p>
          <a:p>
            <a:pPr marL="514350" indent="-514350" algn="just">
              <a:buFont typeface="+mj-lt"/>
              <a:buAutoNum type="arabicPeriod"/>
            </a:pPr>
            <a:r>
              <a:rPr lang="it-IT" dirty="0" smtClean="0"/>
              <a:t>Traumi oculari</a:t>
            </a:r>
          </a:p>
          <a:p>
            <a:pPr marL="514350" indent="-514350" algn="just">
              <a:buFont typeface="+mj-lt"/>
              <a:buAutoNum type="arabicPeriod"/>
            </a:pPr>
            <a:r>
              <a:rPr lang="it-IT" dirty="0" smtClean="0"/>
              <a:t>Ustioni</a:t>
            </a:r>
          </a:p>
          <a:p>
            <a:pPr marL="514350" indent="-514350" algn="just">
              <a:buFont typeface="+mj-lt"/>
              <a:buAutoNum type="arabicPeriod"/>
            </a:pPr>
            <a:r>
              <a:rPr lang="it-IT" dirty="0" smtClean="0"/>
              <a:t>Lesioni da sostanze chimiche</a:t>
            </a:r>
          </a:p>
          <a:p>
            <a:pPr marL="514350" indent="-514350" algn="just">
              <a:buFont typeface="+mj-lt"/>
              <a:buAutoNum type="arabicPeriod"/>
            </a:pPr>
            <a:r>
              <a:rPr lang="it-IT" dirty="0" smtClean="0"/>
              <a:t>Traumi da elettricità</a:t>
            </a:r>
          </a:p>
          <a:p>
            <a:pPr marL="514350" indent="-514350" algn="just">
              <a:buFont typeface="+mj-lt"/>
              <a:buAutoNum type="arabicPeriod"/>
            </a:pPr>
            <a:r>
              <a:rPr lang="it-IT" dirty="0" smtClean="0"/>
              <a:t>Punture e morsi da animali</a:t>
            </a:r>
          </a:p>
          <a:p>
            <a:pPr algn="just">
              <a:buNone/>
            </a:pPr>
            <a:endParaRPr lang="it-IT" dirty="0" smtClean="0"/>
          </a:p>
          <a:p>
            <a:pPr algn="just">
              <a:buNone/>
            </a:pPr>
            <a:endParaRPr lang="it-IT" dirty="0" smtClean="0"/>
          </a:p>
          <a:p>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77</a:t>
            </a:fld>
            <a:endParaRPr lang="it-IT"/>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smtClean="0"/>
          </a:p>
          <a:p>
            <a:pPr algn="ctr">
              <a:buNone/>
            </a:pPr>
            <a:r>
              <a:rPr lang="it-IT" sz="9600" b="1" dirty="0" smtClean="0">
                <a:solidFill>
                  <a:srgbClr val="FF0000"/>
                </a:solidFill>
              </a:rPr>
              <a:t>1. FERITE</a:t>
            </a:r>
            <a:endParaRPr lang="it-IT" sz="96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78</a:t>
            </a:fld>
            <a:endParaRPr lang="it-IT"/>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7200" b="1" dirty="0" smtClean="0">
                <a:solidFill>
                  <a:srgbClr val="FF0000"/>
                </a:solidFill>
              </a:rPr>
              <a:t>FERITE</a:t>
            </a:r>
            <a:endParaRPr lang="it-IT" sz="7200" b="1" dirty="0">
              <a:solidFill>
                <a:srgbClr val="FF0000"/>
              </a:solidFill>
            </a:endParaRPr>
          </a:p>
        </p:txBody>
      </p:sp>
      <p:sp>
        <p:nvSpPr>
          <p:cNvPr id="3" name="Segnaposto contenuto 2"/>
          <p:cNvSpPr>
            <a:spLocks noGrp="1"/>
          </p:cNvSpPr>
          <p:nvPr>
            <p:ph idx="1"/>
          </p:nvPr>
        </p:nvSpPr>
        <p:spPr>
          <a:xfrm>
            <a:off x="457200" y="1340768"/>
            <a:ext cx="8229600" cy="4785395"/>
          </a:xfrm>
        </p:spPr>
        <p:txBody>
          <a:bodyPr/>
          <a:lstStyle/>
          <a:p>
            <a:pPr algn="just">
              <a:buNone/>
            </a:pPr>
            <a:r>
              <a:rPr lang="it-IT" dirty="0" smtClean="0"/>
              <a:t>    Con il termine ferita si intende un’interruzione della continuità dei tessuti o delle mucose con danneggiamento dei tessuti sottostanti, causata da agenti esterni.</a:t>
            </a:r>
            <a:endParaRPr lang="it-IT" dirty="0"/>
          </a:p>
        </p:txBody>
      </p:sp>
      <p:pic>
        <p:nvPicPr>
          <p:cNvPr id="123905" name="Picture 1" descr="C:\Users\Chiara\Pictures\ferita.jpg"/>
          <p:cNvPicPr>
            <a:picLocks noChangeAspect="1" noChangeArrowheads="1"/>
          </p:cNvPicPr>
          <p:nvPr/>
        </p:nvPicPr>
        <p:blipFill>
          <a:blip r:embed="rId2" cstate="print"/>
          <a:srcRect/>
          <a:stretch>
            <a:fillRect/>
          </a:stretch>
        </p:blipFill>
        <p:spPr bwMode="auto">
          <a:xfrm>
            <a:off x="2915816" y="3573016"/>
            <a:ext cx="3528392" cy="277767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79</a:t>
            </a:fld>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401080" cy="1511288"/>
          </a:xfrm>
        </p:spPr>
        <p:txBody>
          <a:bodyPr>
            <a:noAutofit/>
          </a:bodyPr>
          <a:lstStyle/>
          <a:p>
            <a:r>
              <a:rPr lang="it-IT" sz="3200" b="1" dirty="0" smtClean="0">
                <a:solidFill>
                  <a:srgbClr val="FF0000"/>
                </a:solidFill>
              </a:rPr>
              <a:t>ORGANIZZAZIONE DEL PRIMO SOCCORSO: ATTREZZATURE DEI GRUPPI A E B</a:t>
            </a:r>
            <a:endParaRPr lang="it-IT" sz="3200" b="1" dirty="0">
              <a:solidFill>
                <a:srgbClr val="FF0000"/>
              </a:solidFill>
            </a:endParaRPr>
          </a:p>
        </p:txBody>
      </p:sp>
      <p:sp>
        <p:nvSpPr>
          <p:cNvPr id="3" name="Segnaposto contenuto 2"/>
          <p:cNvSpPr>
            <a:spLocks noGrp="1"/>
          </p:cNvSpPr>
          <p:nvPr>
            <p:ph idx="1"/>
          </p:nvPr>
        </p:nvSpPr>
        <p:spPr>
          <a:xfrm>
            <a:off x="457200" y="1600200"/>
            <a:ext cx="8229600" cy="4972072"/>
          </a:xfrm>
        </p:spPr>
        <p:txBody>
          <a:bodyPr>
            <a:noAutofit/>
          </a:bodyPr>
          <a:lstStyle/>
          <a:p>
            <a:pPr marL="457200" indent="-457200" algn="just">
              <a:buAutoNum type="arabicParenR"/>
            </a:pPr>
            <a:r>
              <a:rPr lang="it-IT" sz="2400" b="1" dirty="0" smtClean="0"/>
              <a:t>MEZZO </a:t>
            </a:r>
            <a:r>
              <a:rPr lang="it-IT" sz="2400" b="1" dirty="0" err="1" smtClean="0"/>
              <a:t>DI</a:t>
            </a:r>
            <a:r>
              <a:rPr lang="it-IT" sz="2400" b="1" dirty="0" smtClean="0"/>
              <a:t> COMUNICAZIONE IDONEO AD ATTIVARE RAPIDAMENTE IL SISTEMA </a:t>
            </a:r>
            <a:r>
              <a:rPr lang="it-IT" sz="2400" b="1" dirty="0" err="1" smtClean="0"/>
              <a:t>DI</a:t>
            </a:r>
            <a:r>
              <a:rPr lang="it-IT" sz="2400" b="1" dirty="0" smtClean="0"/>
              <a:t> EMERGENZA DEL SERVIZIO SANITARIO NAZIONALE</a:t>
            </a:r>
            <a:r>
              <a:rPr lang="it-IT" sz="2400" dirty="0" smtClean="0"/>
              <a:t>.</a:t>
            </a:r>
          </a:p>
          <a:p>
            <a:pPr marL="457200" indent="-457200" algn="just">
              <a:buAutoNum type="arabicParenR"/>
            </a:pPr>
            <a:r>
              <a:rPr lang="it-IT" sz="2400" b="1" dirty="0" smtClean="0"/>
              <a:t>CASSETTA </a:t>
            </a:r>
            <a:r>
              <a:rPr lang="it-IT" sz="2400" b="1" dirty="0" err="1" smtClean="0"/>
              <a:t>DI</a:t>
            </a:r>
            <a:r>
              <a:rPr lang="it-IT" sz="2400" b="1" dirty="0" smtClean="0"/>
              <a:t> PRONTO SOCCORSO </a:t>
            </a:r>
            <a:r>
              <a:rPr lang="it-IT" sz="2400" dirty="0" smtClean="0"/>
              <a:t>tenuta </a:t>
            </a:r>
            <a:r>
              <a:rPr lang="it-IT" sz="2400" dirty="0"/>
              <a:t>presso ciascun luogo </a:t>
            </a:r>
            <a:r>
              <a:rPr lang="it-IT" sz="2400" dirty="0" smtClean="0"/>
              <a:t>di lavoro</a:t>
            </a:r>
            <a:r>
              <a:rPr lang="it-IT" sz="2400" dirty="0"/>
              <a:t>, adeguatamente </a:t>
            </a:r>
            <a:r>
              <a:rPr lang="it-IT" sz="2400" dirty="0" smtClean="0"/>
              <a:t>custodita </a:t>
            </a:r>
            <a:r>
              <a:rPr lang="it-IT" sz="2400" dirty="0"/>
              <a:t>in un luogo facilmente </a:t>
            </a:r>
            <a:r>
              <a:rPr lang="it-IT" sz="2400" dirty="0" smtClean="0"/>
              <a:t>accessibile ed </a:t>
            </a:r>
            <a:r>
              <a:rPr lang="it-IT" sz="2400" dirty="0"/>
              <a:t>individuabile con segnaletica appropriata, contenente </a:t>
            </a:r>
            <a:r>
              <a:rPr lang="it-IT" sz="2400" dirty="0" smtClean="0"/>
              <a:t>la dotazione </a:t>
            </a:r>
            <a:r>
              <a:rPr lang="it-IT" sz="2400" dirty="0"/>
              <a:t>minima indicata nell'allegato 1 del decreto (vedi dopo), </a:t>
            </a:r>
            <a:r>
              <a:rPr lang="it-IT" sz="2400" dirty="0" smtClean="0"/>
              <a:t>da integrare </a:t>
            </a:r>
            <a:r>
              <a:rPr lang="it-IT" sz="2400" dirty="0"/>
              <a:t>sulla base dei rischi presenti nei luoghi di lavoro e </a:t>
            </a:r>
            <a:r>
              <a:rPr lang="it-IT" sz="2400" dirty="0" smtClean="0"/>
              <a:t>su indicazione </a:t>
            </a:r>
            <a:r>
              <a:rPr lang="it-IT" sz="2400" dirty="0"/>
              <a:t>del medico competente, ove previsto, e del sistema </a:t>
            </a:r>
            <a:r>
              <a:rPr lang="it-IT" sz="2400" dirty="0" smtClean="0"/>
              <a:t>di emergenza </a:t>
            </a:r>
            <a:r>
              <a:rPr lang="it-IT" sz="2400" dirty="0"/>
              <a:t>sanitaria del Servizio Sanitario Nazionale, e della </a:t>
            </a:r>
            <a:r>
              <a:rPr lang="it-IT" sz="2400" dirty="0" smtClean="0"/>
              <a:t>quale sia </a:t>
            </a:r>
            <a:r>
              <a:rPr lang="it-IT" sz="2400" dirty="0"/>
              <a:t>costantemente assicurata, la completezza ed il corretto </a:t>
            </a:r>
            <a:r>
              <a:rPr lang="it-IT" sz="2400" dirty="0" smtClean="0"/>
              <a:t>stato d'uso </a:t>
            </a:r>
            <a:r>
              <a:rPr lang="it-IT" sz="2400" dirty="0"/>
              <a:t>dei presidi ivi </a:t>
            </a:r>
            <a:r>
              <a:rPr lang="it-IT" sz="2400" dirty="0" smtClean="0"/>
              <a:t>contenuti.</a:t>
            </a:r>
            <a:endParaRPr lang="it-IT" sz="2400"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8</a:t>
            </a:fld>
            <a:endParaRPr lang="it-IT"/>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endParaRPr lang="it-IT" dirty="0"/>
          </a:p>
        </p:txBody>
      </p:sp>
      <p:sp>
        <p:nvSpPr>
          <p:cNvPr id="3" name="Segnaposto contenuto 2"/>
          <p:cNvSpPr>
            <a:spLocks noGrp="1"/>
          </p:cNvSpPr>
          <p:nvPr>
            <p:ph idx="1"/>
          </p:nvPr>
        </p:nvSpPr>
        <p:spPr>
          <a:xfrm>
            <a:off x="395536" y="332656"/>
            <a:ext cx="8424936" cy="6048672"/>
          </a:xfrm>
        </p:spPr>
        <p:txBody>
          <a:bodyPr>
            <a:normAutofit fontScale="92500"/>
          </a:bodyPr>
          <a:lstStyle/>
          <a:p>
            <a:pPr>
              <a:buNone/>
            </a:pPr>
            <a:r>
              <a:rPr lang="it-IT" dirty="0" smtClean="0"/>
              <a:t>Le ferite possono essere:</a:t>
            </a:r>
          </a:p>
          <a:p>
            <a:r>
              <a:rPr lang="it-IT" b="1" dirty="0" smtClean="0">
                <a:sym typeface="Wingdings" pitchFamily="2" charset="2"/>
              </a:rPr>
              <a:t>SUPERFICIALI</a:t>
            </a:r>
            <a:r>
              <a:rPr lang="it-IT" dirty="0" smtClean="0">
                <a:sym typeface="Wingdings" pitchFamily="2" charset="2"/>
              </a:rPr>
              <a:t>  se interessano solo la cute;</a:t>
            </a:r>
          </a:p>
          <a:p>
            <a:r>
              <a:rPr lang="it-IT" b="1" dirty="0" smtClean="0">
                <a:sym typeface="Wingdings" pitchFamily="2" charset="2"/>
              </a:rPr>
              <a:t>PROFONDE</a:t>
            </a:r>
            <a:r>
              <a:rPr lang="it-IT" dirty="0" smtClean="0">
                <a:sym typeface="Wingdings" pitchFamily="2" charset="2"/>
              </a:rPr>
              <a:t>  se interessano muscoli, ossa, organi interni;</a:t>
            </a:r>
          </a:p>
          <a:p>
            <a:r>
              <a:rPr lang="it-IT" b="1" dirty="0" smtClean="0">
                <a:sym typeface="Wingdings" pitchFamily="2" charset="2"/>
              </a:rPr>
              <a:t>PENETRANTI</a:t>
            </a:r>
            <a:r>
              <a:rPr lang="it-IT" dirty="0" smtClean="0">
                <a:sym typeface="Wingdings" pitchFamily="2" charset="2"/>
              </a:rPr>
              <a:t>  se interessano addome o torace.</a:t>
            </a:r>
          </a:p>
          <a:p>
            <a:endParaRPr lang="it-IT" dirty="0" smtClean="0">
              <a:sym typeface="Wingdings" pitchFamily="2" charset="2"/>
            </a:endParaRPr>
          </a:p>
          <a:p>
            <a:pPr algn="ctr">
              <a:buNone/>
            </a:pPr>
            <a:r>
              <a:rPr lang="it-IT" dirty="0" smtClean="0">
                <a:sym typeface="Wingdings" pitchFamily="2" charset="2"/>
              </a:rPr>
              <a:t>    Tanto maggiore è la profondità della ferita e tanto maggiore è la probabilità che vengano lese strutture quali vasi, nervi o tendini, inoltre, aumenta anche la probabilità d’infezione (perché è maggiore la superficie esposta all’esterno).</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80</a:t>
            </a:fld>
            <a:endParaRPr lang="it-IT"/>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FERITE DA TAGLIO</a:t>
            </a:r>
            <a:endParaRPr lang="it-IT" sz="6600" b="1" dirty="0">
              <a:solidFill>
                <a:srgbClr val="FF0000"/>
              </a:solidFill>
            </a:endParaRPr>
          </a:p>
        </p:txBody>
      </p:sp>
      <p:sp>
        <p:nvSpPr>
          <p:cNvPr id="3" name="Segnaposto contenuto 2"/>
          <p:cNvSpPr>
            <a:spLocks noGrp="1"/>
          </p:cNvSpPr>
          <p:nvPr>
            <p:ph idx="1"/>
          </p:nvPr>
        </p:nvSpPr>
        <p:spPr>
          <a:xfrm>
            <a:off x="107504" y="1628800"/>
            <a:ext cx="5616624" cy="4525963"/>
          </a:xfrm>
        </p:spPr>
        <p:txBody>
          <a:bodyPr>
            <a:normAutofit fontScale="85000" lnSpcReduction="10000"/>
          </a:bodyPr>
          <a:lstStyle/>
          <a:p>
            <a:pPr marL="0" indent="0">
              <a:buNone/>
            </a:pPr>
            <a:r>
              <a:rPr lang="it-IT" dirty="0" smtClean="0"/>
              <a:t>Le ferite da taglio sono ferite prodotte </a:t>
            </a:r>
            <a:r>
              <a:rPr lang="it-IT" dirty="0"/>
              <a:t>da </a:t>
            </a:r>
            <a:r>
              <a:rPr lang="it-IT" dirty="0" smtClean="0"/>
              <a:t>agenti affilati quali coltelli, lame, schegge di vetro o di metallo.</a:t>
            </a:r>
          </a:p>
          <a:p>
            <a:pPr marL="0" indent="0">
              <a:buNone/>
            </a:pPr>
            <a:r>
              <a:rPr lang="it-IT" dirty="0" smtClean="0"/>
              <a:t>Generalmente si presentano con margini netti e sono fortemente sanguinanti.</a:t>
            </a:r>
            <a:endParaRPr lang="it-IT" dirty="0"/>
          </a:p>
          <a:p>
            <a:pPr marL="0" indent="0">
              <a:buNone/>
            </a:pPr>
            <a:r>
              <a:rPr lang="it-IT" dirty="0" smtClean="0"/>
              <a:t>Agiscono </a:t>
            </a:r>
            <a:r>
              <a:rPr lang="it-IT" dirty="0"/>
              <a:t>con meccanismo di pressione e </a:t>
            </a:r>
            <a:r>
              <a:rPr lang="it-IT" dirty="0" smtClean="0"/>
              <a:t>di strisciamento.</a:t>
            </a:r>
            <a:endParaRPr lang="it-IT" dirty="0"/>
          </a:p>
          <a:p>
            <a:pPr marL="0" indent="0">
              <a:buNone/>
            </a:pPr>
            <a:r>
              <a:rPr lang="it-IT" dirty="0" smtClean="0"/>
              <a:t>L'estensione </a:t>
            </a:r>
            <a:r>
              <a:rPr lang="it-IT" dirty="0"/>
              <a:t>e la profondità sono </a:t>
            </a:r>
            <a:r>
              <a:rPr lang="it-IT" dirty="0" smtClean="0"/>
              <a:t>determinate dalla </a:t>
            </a:r>
            <a:r>
              <a:rPr lang="it-IT" dirty="0"/>
              <a:t>violenza con cui è stato prodotto il taglio</a:t>
            </a:r>
            <a:r>
              <a:rPr lang="it-IT" dirty="0" smtClean="0"/>
              <a:t>.</a:t>
            </a:r>
          </a:p>
        </p:txBody>
      </p:sp>
      <p:pic>
        <p:nvPicPr>
          <p:cNvPr id="1026" name="Picture 2" descr="C:\Users\Chiara\Pictures\ferita da taglio.jpg"/>
          <p:cNvPicPr>
            <a:picLocks noChangeAspect="1" noChangeArrowheads="1"/>
          </p:cNvPicPr>
          <p:nvPr/>
        </p:nvPicPr>
        <p:blipFill>
          <a:blip r:embed="rId2" cstate="print"/>
          <a:srcRect/>
          <a:stretch>
            <a:fillRect/>
          </a:stretch>
        </p:blipFill>
        <p:spPr bwMode="auto">
          <a:xfrm>
            <a:off x="5580112" y="1725402"/>
            <a:ext cx="3024336" cy="3935846"/>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81</a:t>
            </a:fld>
            <a:endParaRPr lang="it-IT"/>
          </a:p>
        </p:txBody>
      </p:sp>
    </p:spTree>
    <p:extLst>
      <p:ext uri="{BB962C8B-B14F-4D97-AF65-F5344CB8AC3E}">
        <p14:creationId xmlns="" xmlns:p14="http://schemas.microsoft.com/office/powerpoint/2010/main" val="11789858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FERITE DA PUNTA</a:t>
            </a:r>
            <a:endParaRPr lang="it-IT" sz="6000" b="1" dirty="0">
              <a:solidFill>
                <a:srgbClr val="FF0000"/>
              </a:solidFill>
            </a:endParaRPr>
          </a:p>
        </p:txBody>
      </p:sp>
      <p:sp>
        <p:nvSpPr>
          <p:cNvPr id="3" name="Segnaposto contenuto 2"/>
          <p:cNvSpPr>
            <a:spLocks noGrp="1"/>
          </p:cNvSpPr>
          <p:nvPr>
            <p:ph idx="1"/>
          </p:nvPr>
        </p:nvSpPr>
        <p:spPr>
          <a:xfrm>
            <a:off x="457200" y="1268760"/>
            <a:ext cx="8229600" cy="5400600"/>
          </a:xfrm>
        </p:spPr>
        <p:txBody>
          <a:bodyPr>
            <a:normAutofit/>
          </a:bodyPr>
          <a:lstStyle/>
          <a:p>
            <a:pPr marL="0" indent="0">
              <a:buNone/>
            </a:pPr>
            <a:r>
              <a:rPr lang="it-IT" sz="2400" dirty="0" smtClean="0"/>
              <a:t>Le ferite da punta sono ferite prodotte dalla penetrazione a livello della cute di agenti vulneranti più o meno appuntiti (quali aghi, chiodi, spine, spilli, schegge, punteruoli </a:t>
            </a:r>
            <a:r>
              <a:rPr lang="it-IT" sz="2400" dirty="0" err="1" smtClean="0"/>
              <a:t>ecc…</a:t>
            </a:r>
            <a:r>
              <a:rPr lang="it-IT" sz="2400" dirty="0" smtClean="0"/>
              <a:t>).</a:t>
            </a:r>
          </a:p>
          <a:p>
            <a:pPr marL="0" indent="0">
              <a:buNone/>
            </a:pPr>
            <a:r>
              <a:rPr lang="it-IT" sz="2400" dirty="0" smtClean="0"/>
              <a:t>Si presentano con un foro di entrata più o meno piccolo ed una lunghezza differente a seconda della differente profondità della ferita stessa.</a:t>
            </a:r>
          </a:p>
          <a:p>
            <a:pPr marL="0" indent="0">
              <a:buNone/>
            </a:pPr>
            <a:r>
              <a:rPr lang="it-IT" sz="2400" dirty="0" smtClean="0"/>
              <a:t>Il </a:t>
            </a:r>
            <a:r>
              <a:rPr lang="it-IT" sz="2400" dirty="0"/>
              <a:t>meccanismo che determina la ferita è la </a:t>
            </a:r>
            <a:r>
              <a:rPr lang="it-IT" sz="2400" dirty="0" smtClean="0"/>
              <a:t>pressione. </a:t>
            </a:r>
            <a:endParaRPr lang="it-IT" sz="2400" dirty="0"/>
          </a:p>
        </p:txBody>
      </p:sp>
      <p:pic>
        <p:nvPicPr>
          <p:cNvPr id="2050" name="Picture 2" descr="C:\Users\Chiara\Pictures\Ferita da punta.jpg"/>
          <p:cNvPicPr>
            <a:picLocks noChangeAspect="1" noChangeArrowheads="1"/>
          </p:cNvPicPr>
          <p:nvPr/>
        </p:nvPicPr>
        <p:blipFill>
          <a:blip r:embed="rId2" cstate="print"/>
          <a:srcRect/>
          <a:stretch>
            <a:fillRect/>
          </a:stretch>
        </p:blipFill>
        <p:spPr bwMode="auto">
          <a:xfrm>
            <a:off x="2627784" y="4149080"/>
            <a:ext cx="3744416" cy="2376774"/>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82</a:t>
            </a:fld>
            <a:endParaRPr lang="it-IT"/>
          </a:p>
        </p:txBody>
      </p:sp>
    </p:spTree>
    <p:extLst>
      <p:ext uri="{BB962C8B-B14F-4D97-AF65-F5344CB8AC3E}">
        <p14:creationId xmlns="" xmlns:p14="http://schemas.microsoft.com/office/powerpoint/2010/main" val="39815655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FERITE DA ARMI DA FUOCO</a:t>
            </a:r>
            <a:endParaRPr lang="it-IT" sz="5400" b="1" dirty="0">
              <a:solidFill>
                <a:srgbClr val="FF0000"/>
              </a:solidFill>
            </a:endParaRPr>
          </a:p>
        </p:txBody>
      </p:sp>
      <p:sp>
        <p:nvSpPr>
          <p:cNvPr id="3" name="Segnaposto contenuto 2"/>
          <p:cNvSpPr>
            <a:spLocks noGrp="1"/>
          </p:cNvSpPr>
          <p:nvPr>
            <p:ph idx="1"/>
          </p:nvPr>
        </p:nvSpPr>
        <p:spPr>
          <a:xfrm>
            <a:off x="457200" y="1268760"/>
            <a:ext cx="8363272" cy="5328592"/>
          </a:xfrm>
        </p:spPr>
        <p:txBody>
          <a:bodyPr>
            <a:normAutofit fontScale="85000" lnSpcReduction="10000"/>
          </a:bodyPr>
          <a:lstStyle/>
          <a:p>
            <a:pPr marL="0" indent="0">
              <a:buNone/>
            </a:pPr>
            <a:r>
              <a:rPr lang="it-IT" dirty="0" smtClean="0"/>
              <a:t>Le ferite da armi da fuoco sono dovute all’azione vulnerante dei proiettili</a:t>
            </a:r>
          </a:p>
          <a:p>
            <a:pPr marL="0" indent="0">
              <a:buNone/>
            </a:pPr>
            <a:r>
              <a:rPr lang="it-IT" dirty="0" smtClean="0"/>
              <a:t>lanciati dalle armi da fuoco</a:t>
            </a:r>
          </a:p>
          <a:p>
            <a:pPr marL="0" indent="0">
              <a:buNone/>
            </a:pPr>
            <a:r>
              <a:rPr lang="it-IT" dirty="0" smtClean="0"/>
              <a:t>(pistole, fucili, mitragliatrici</a:t>
            </a:r>
          </a:p>
          <a:p>
            <a:pPr marL="0" indent="0">
              <a:buNone/>
            </a:pPr>
            <a:r>
              <a:rPr lang="it-IT" dirty="0" err="1" smtClean="0"/>
              <a:t>ecc…</a:t>
            </a:r>
            <a:r>
              <a:rPr lang="it-IT" dirty="0" smtClean="0"/>
              <a:t>) o delle schegge da</a:t>
            </a:r>
          </a:p>
          <a:p>
            <a:pPr marL="0" indent="0">
              <a:buNone/>
            </a:pPr>
            <a:r>
              <a:rPr lang="it-IT" dirty="0" smtClean="0"/>
              <a:t>scoppio di ordigni esplosivi</a:t>
            </a:r>
          </a:p>
          <a:p>
            <a:pPr marL="0" indent="0">
              <a:buNone/>
            </a:pPr>
            <a:r>
              <a:rPr lang="it-IT" dirty="0" smtClean="0"/>
              <a:t>(bombe o mine).</a:t>
            </a:r>
          </a:p>
          <a:p>
            <a:pPr marL="0" indent="0">
              <a:buNone/>
            </a:pPr>
            <a:r>
              <a:rPr lang="it-IT" dirty="0" smtClean="0"/>
              <a:t>Nel </a:t>
            </a:r>
            <a:r>
              <a:rPr lang="it-IT" dirty="0"/>
              <a:t>corpo, il </a:t>
            </a:r>
            <a:r>
              <a:rPr lang="it-IT" dirty="0" smtClean="0"/>
              <a:t>proiettile, o la scheggia, determina </a:t>
            </a:r>
            <a:r>
              <a:rPr lang="it-IT" dirty="0"/>
              <a:t>un </a:t>
            </a:r>
            <a:r>
              <a:rPr lang="it-IT" dirty="0" smtClean="0"/>
              <a:t>effetto </a:t>
            </a:r>
            <a:r>
              <a:rPr lang="it-IT" dirty="0" err="1" smtClean="0"/>
              <a:t>contusivo</a:t>
            </a:r>
            <a:r>
              <a:rPr lang="it-IT" dirty="0"/>
              <a:t> </a:t>
            </a:r>
            <a:r>
              <a:rPr lang="it-IT" dirty="0" smtClean="0"/>
              <a:t>per cui introflette </a:t>
            </a:r>
            <a:r>
              <a:rPr lang="it-IT" dirty="0"/>
              <a:t>la </a:t>
            </a:r>
            <a:r>
              <a:rPr lang="it-IT" dirty="0" smtClean="0"/>
              <a:t>cute, successivamente, </a:t>
            </a:r>
            <a:r>
              <a:rPr lang="it-IT" dirty="0"/>
              <a:t>penetra </a:t>
            </a:r>
            <a:r>
              <a:rPr lang="it-IT" dirty="0" smtClean="0"/>
              <a:t>nei tessuti </a:t>
            </a:r>
            <a:r>
              <a:rPr lang="it-IT" dirty="0"/>
              <a:t>come </a:t>
            </a:r>
            <a:r>
              <a:rPr lang="it-IT" dirty="0" smtClean="0"/>
              <a:t>una </a:t>
            </a:r>
            <a:r>
              <a:rPr lang="it-IT" dirty="0"/>
              <a:t>punta in </a:t>
            </a:r>
            <a:r>
              <a:rPr lang="it-IT" dirty="0" smtClean="0"/>
              <a:t>rotazione e, infine, trasmette </a:t>
            </a:r>
            <a:r>
              <a:rPr lang="it-IT" dirty="0"/>
              <a:t>un'onda d'urto alle pareti degli </a:t>
            </a:r>
            <a:r>
              <a:rPr lang="it-IT" dirty="0" smtClean="0"/>
              <a:t> organi che</a:t>
            </a:r>
            <a:r>
              <a:rPr lang="it-IT" dirty="0"/>
              <a:t>, se sono in stato di tensione, </a:t>
            </a:r>
            <a:r>
              <a:rPr lang="it-IT" dirty="0" smtClean="0"/>
              <a:t>possono anche</a:t>
            </a:r>
            <a:r>
              <a:rPr lang="it-IT" dirty="0"/>
              <a:t> </a:t>
            </a:r>
            <a:r>
              <a:rPr lang="it-IT" dirty="0" smtClean="0"/>
              <a:t>scoppiare</a:t>
            </a:r>
            <a:r>
              <a:rPr lang="it-IT" dirty="0"/>
              <a:t>.</a:t>
            </a:r>
          </a:p>
        </p:txBody>
      </p:sp>
      <p:pic>
        <p:nvPicPr>
          <p:cNvPr id="4" name="Picture 2" descr="C:\Users\Chiara\Pictures\ferita da arma da fuoco.jpg"/>
          <p:cNvPicPr>
            <a:picLocks noChangeAspect="1" noChangeArrowheads="1"/>
          </p:cNvPicPr>
          <p:nvPr/>
        </p:nvPicPr>
        <p:blipFill>
          <a:blip r:embed="rId2" cstate="print"/>
          <a:srcRect/>
          <a:stretch>
            <a:fillRect/>
          </a:stretch>
        </p:blipFill>
        <p:spPr bwMode="auto">
          <a:xfrm>
            <a:off x="4932040" y="1628800"/>
            <a:ext cx="3057570" cy="2592288"/>
          </a:xfrm>
          <a:prstGeom prst="rect">
            <a:avLst/>
          </a:prstGeom>
          <a:noFill/>
        </p:spPr>
      </p:pic>
      <p:sp>
        <p:nvSpPr>
          <p:cNvPr id="5" name="Slide Number Placeholder 4"/>
          <p:cNvSpPr>
            <a:spLocks noGrp="1"/>
          </p:cNvSpPr>
          <p:nvPr>
            <p:ph type="sldNum" sz="quarter" idx="12"/>
          </p:nvPr>
        </p:nvSpPr>
        <p:spPr/>
        <p:txBody>
          <a:bodyPr/>
          <a:lstStyle/>
          <a:p>
            <a:fld id="{40422247-A824-4162-AD4D-8B4E01F97AD5}" type="slidenum">
              <a:rPr lang="it-IT" smtClean="0"/>
              <a:pPr/>
              <a:t>83</a:t>
            </a:fld>
            <a:endParaRPr lang="it-IT"/>
          </a:p>
        </p:txBody>
      </p:sp>
    </p:spTree>
    <p:extLst>
      <p:ext uri="{BB962C8B-B14F-4D97-AF65-F5344CB8AC3E}">
        <p14:creationId xmlns="" xmlns:p14="http://schemas.microsoft.com/office/powerpoint/2010/main" val="4503646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rgbClr val="FF0000"/>
                </a:solidFill>
              </a:rPr>
              <a:t>FERITE DA ARMI DA FUOCO</a:t>
            </a:r>
            <a:endParaRPr lang="it-IT" sz="5400" b="1" dirty="0">
              <a:solidFill>
                <a:srgbClr val="FF0000"/>
              </a:solidFill>
            </a:endParaRPr>
          </a:p>
        </p:txBody>
      </p:sp>
      <p:sp>
        <p:nvSpPr>
          <p:cNvPr id="3" name="Segnaposto contenuto 2"/>
          <p:cNvSpPr>
            <a:spLocks noGrp="1"/>
          </p:cNvSpPr>
          <p:nvPr>
            <p:ph idx="1"/>
          </p:nvPr>
        </p:nvSpPr>
        <p:spPr/>
        <p:txBody>
          <a:bodyPr>
            <a:normAutofit lnSpcReduction="10000"/>
          </a:bodyPr>
          <a:lstStyle/>
          <a:p>
            <a:pPr marL="514350" indent="-514350" algn="just">
              <a:buNone/>
            </a:pPr>
            <a:r>
              <a:rPr lang="it-IT" dirty="0" smtClean="0"/>
              <a:t>Esistono 2 tipi di ferite dovute ad armi da fuoco:</a:t>
            </a:r>
          </a:p>
          <a:p>
            <a:pPr marL="514350" indent="-514350" algn="just">
              <a:buNone/>
            </a:pPr>
            <a:r>
              <a:rPr lang="it-IT" dirty="0" smtClean="0"/>
              <a:t>1. </a:t>
            </a:r>
            <a:r>
              <a:rPr lang="it-IT" b="1" dirty="0" smtClean="0"/>
              <a:t>Di striscio - </a:t>
            </a:r>
            <a:r>
              <a:rPr lang="it-IT" b="1" dirty="0"/>
              <a:t>a doccia </a:t>
            </a:r>
            <a:r>
              <a:rPr lang="it-IT" b="1" dirty="0" smtClean="0"/>
              <a:t>- a </a:t>
            </a:r>
            <a:r>
              <a:rPr lang="it-IT" b="1" dirty="0"/>
              <a:t>semicanale</a:t>
            </a:r>
            <a:r>
              <a:rPr lang="it-IT" dirty="0"/>
              <a:t>: il </a:t>
            </a:r>
            <a:r>
              <a:rPr lang="it-IT" dirty="0" smtClean="0"/>
              <a:t>proiettile colpisce </a:t>
            </a:r>
            <a:r>
              <a:rPr lang="it-IT" dirty="0"/>
              <a:t>i </a:t>
            </a:r>
            <a:r>
              <a:rPr lang="it-IT" dirty="0" smtClean="0"/>
              <a:t>tessuti tangenzialmente</a:t>
            </a:r>
            <a:r>
              <a:rPr lang="it-IT" dirty="0"/>
              <a:t>, creando </a:t>
            </a:r>
            <a:r>
              <a:rPr lang="it-IT" dirty="0" smtClean="0"/>
              <a:t>un solco </a:t>
            </a:r>
            <a:r>
              <a:rPr lang="it-IT" dirty="0"/>
              <a:t>a margini abbastanza </a:t>
            </a:r>
            <a:r>
              <a:rPr lang="it-IT" dirty="0" smtClean="0"/>
              <a:t>netti;</a:t>
            </a:r>
          </a:p>
          <a:p>
            <a:pPr marL="514350" indent="-514350" algn="just">
              <a:buNone/>
            </a:pPr>
            <a:r>
              <a:rPr lang="it-IT" dirty="0" smtClean="0"/>
              <a:t>2. </a:t>
            </a:r>
            <a:r>
              <a:rPr lang="it-IT" b="1" dirty="0" smtClean="0"/>
              <a:t>A </a:t>
            </a:r>
            <a:r>
              <a:rPr lang="it-IT" b="1" dirty="0"/>
              <a:t>canale</a:t>
            </a:r>
            <a:r>
              <a:rPr lang="it-IT" dirty="0"/>
              <a:t>: </a:t>
            </a:r>
            <a:r>
              <a:rPr lang="it-IT" dirty="0" smtClean="0"/>
              <a:t>il proiettile colpisce il tessuto centrandolo; si definisce incompleto </a:t>
            </a:r>
            <a:r>
              <a:rPr lang="it-IT" dirty="0"/>
              <a:t>se il proiettile </a:t>
            </a:r>
            <a:r>
              <a:rPr lang="it-IT" dirty="0" smtClean="0"/>
              <a:t>rimane all'interno </a:t>
            </a:r>
            <a:r>
              <a:rPr lang="it-IT" dirty="0"/>
              <a:t>del corpo; </a:t>
            </a:r>
            <a:r>
              <a:rPr lang="it-IT" dirty="0" smtClean="0"/>
              <a:t>e completo </a:t>
            </a:r>
            <a:r>
              <a:rPr lang="it-IT" dirty="0"/>
              <a:t>o </a:t>
            </a:r>
            <a:r>
              <a:rPr lang="it-IT" dirty="0" smtClean="0"/>
              <a:t>trapassante, quando il proiettile fuoriesce </a:t>
            </a:r>
            <a:r>
              <a:rPr lang="it-IT" dirty="0"/>
              <a:t>dal </a:t>
            </a:r>
            <a:r>
              <a:rPr lang="it-IT" dirty="0" smtClean="0"/>
              <a:t>corpo.</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84</a:t>
            </a:fld>
            <a:endParaRPr lang="it-IT"/>
          </a:p>
        </p:txBody>
      </p:sp>
    </p:spTree>
    <p:extLst>
      <p:ext uri="{BB962C8B-B14F-4D97-AF65-F5344CB8AC3E}">
        <p14:creationId xmlns="" xmlns:p14="http://schemas.microsoft.com/office/powerpoint/2010/main" val="19317438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b="1" dirty="0" smtClean="0">
                <a:solidFill>
                  <a:srgbClr val="FF0000"/>
                </a:solidFill>
              </a:rPr>
              <a:t>VALUTARE LA GRAVITA’ </a:t>
            </a:r>
            <a:r>
              <a:rPr lang="it-IT" sz="5400" b="1" dirty="0" err="1" smtClean="0">
                <a:solidFill>
                  <a:srgbClr val="FF0000"/>
                </a:solidFill>
              </a:rPr>
              <a:t>DI</a:t>
            </a:r>
            <a:r>
              <a:rPr lang="it-IT" sz="5400" b="1" dirty="0" smtClean="0">
                <a:solidFill>
                  <a:srgbClr val="FF0000"/>
                </a:solidFill>
              </a:rPr>
              <a:t> UNA FERITA</a:t>
            </a:r>
            <a:endParaRPr lang="it-IT" sz="5400" b="1" dirty="0">
              <a:solidFill>
                <a:srgbClr val="FF0000"/>
              </a:solidFill>
            </a:endParaRPr>
          </a:p>
        </p:txBody>
      </p:sp>
      <p:sp>
        <p:nvSpPr>
          <p:cNvPr id="3" name="Segnaposto contenuto 2"/>
          <p:cNvSpPr>
            <a:spLocks noGrp="1"/>
          </p:cNvSpPr>
          <p:nvPr>
            <p:ph idx="1"/>
          </p:nvPr>
        </p:nvSpPr>
        <p:spPr>
          <a:xfrm>
            <a:off x="457200" y="1844824"/>
            <a:ext cx="8229600" cy="4608512"/>
          </a:xfrm>
        </p:spPr>
        <p:txBody>
          <a:bodyPr>
            <a:normAutofit fontScale="92500" lnSpcReduction="10000"/>
          </a:bodyPr>
          <a:lstStyle/>
          <a:p>
            <a:pPr>
              <a:buNone/>
            </a:pPr>
            <a:r>
              <a:rPr lang="it-IT" dirty="0" smtClean="0"/>
              <a:t>Per valutare la gravità di una ferita dobbiamo valutare i seguenti fattori:</a:t>
            </a:r>
          </a:p>
          <a:p>
            <a:pPr marL="514350" indent="-514350">
              <a:buFont typeface="+mj-lt"/>
              <a:buAutoNum type="arabicPeriod"/>
            </a:pPr>
            <a:r>
              <a:rPr lang="it-IT" dirty="0"/>
              <a:t>e</a:t>
            </a:r>
            <a:r>
              <a:rPr lang="it-IT" dirty="0" smtClean="0"/>
              <a:t>stensione</a:t>
            </a:r>
            <a:r>
              <a:rPr lang="it-IT" dirty="0"/>
              <a:t>;</a:t>
            </a:r>
          </a:p>
          <a:p>
            <a:pPr marL="514350" indent="-514350">
              <a:buFont typeface="+mj-lt"/>
              <a:buAutoNum type="arabicPeriod"/>
            </a:pPr>
            <a:r>
              <a:rPr lang="it-IT" dirty="0" smtClean="0"/>
              <a:t>profondità</a:t>
            </a:r>
            <a:r>
              <a:rPr lang="it-IT" dirty="0"/>
              <a:t>;</a:t>
            </a:r>
          </a:p>
          <a:p>
            <a:pPr marL="514350" indent="-514350">
              <a:buFont typeface="+mj-lt"/>
              <a:buAutoNum type="arabicPeriod"/>
            </a:pPr>
            <a:r>
              <a:rPr lang="it-IT" dirty="0" smtClean="0"/>
              <a:t>presenza </a:t>
            </a:r>
            <a:r>
              <a:rPr lang="it-IT" dirty="0"/>
              <a:t>di corpi estranei;</a:t>
            </a:r>
          </a:p>
          <a:p>
            <a:pPr marL="514350" indent="-514350">
              <a:buFont typeface="+mj-lt"/>
              <a:buAutoNum type="arabicPeriod"/>
            </a:pPr>
            <a:r>
              <a:rPr lang="it-IT" dirty="0" smtClean="0"/>
              <a:t>localizzazione </a:t>
            </a:r>
            <a:r>
              <a:rPr lang="it-IT" dirty="0" smtClean="0">
                <a:sym typeface="Wingdings" pitchFamily="2" charset="2"/>
              </a:rPr>
              <a:t> </a:t>
            </a:r>
            <a:r>
              <a:rPr lang="it-IT" dirty="0" smtClean="0"/>
              <a:t>sono </a:t>
            </a:r>
            <a:r>
              <a:rPr lang="it-IT" dirty="0"/>
              <a:t>GRAVI le </a:t>
            </a:r>
            <a:r>
              <a:rPr lang="it-IT" dirty="0" smtClean="0"/>
              <a:t>ferite a:</a:t>
            </a:r>
          </a:p>
          <a:p>
            <a:pPr marL="3657600" lvl="7" indent="-514350">
              <a:buFont typeface="+mj-lt"/>
              <a:buAutoNum type="alphaLcPeriod"/>
            </a:pPr>
            <a:r>
              <a:rPr lang="it-IT" dirty="0" smtClean="0"/>
              <a:t>VISO</a:t>
            </a:r>
            <a:r>
              <a:rPr lang="it-IT" dirty="0"/>
              <a:t>,</a:t>
            </a:r>
          </a:p>
          <a:p>
            <a:pPr marL="3657600" lvl="7" indent="-514350">
              <a:buFont typeface="+mj-lt"/>
              <a:buAutoNum type="alphaLcPeriod"/>
            </a:pPr>
            <a:r>
              <a:rPr lang="it-IT" dirty="0" smtClean="0"/>
              <a:t>ORIFIZI </a:t>
            </a:r>
            <a:r>
              <a:rPr lang="it-IT" dirty="0"/>
              <a:t>NATURALI</a:t>
            </a:r>
            <a:r>
              <a:rPr lang="it-IT" dirty="0" smtClean="0"/>
              <a:t>,</a:t>
            </a:r>
          </a:p>
          <a:p>
            <a:pPr marL="3657600" lvl="7" indent="-514350">
              <a:buFont typeface="+mj-lt"/>
              <a:buAutoNum type="alphaLcPeriod"/>
            </a:pPr>
            <a:r>
              <a:rPr lang="it-IT" dirty="0" smtClean="0"/>
              <a:t>ZONE</a:t>
            </a:r>
            <a:r>
              <a:rPr lang="it-IT" dirty="0"/>
              <a:t> </a:t>
            </a:r>
            <a:r>
              <a:rPr lang="it-IT" dirty="0" smtClean="0"/>
              <a:t>GENITALI,</a:t>
            </a:r>
          </a:p>
          <a:p>
            <a:pPr marL="3657600" lvl="7" indent="-514350">
              <a:buFont typeface="+mj-lt"/>
              <a:buAutoNum type="alphaLcPeriod"/>
            </a:pPr>
            <a:r>
              <a:rPr lang="it-IT" dirty="0" smtClean="0"/>
              <a:t>TORACE,</a:t>
            </a:r>
          </a:p>
          <a:p>
            <a:pPr marL="3657600" lvl="7" indent="-514350">
              <a:buFont typeface="+mj-lt"/>
              <a:buAutoNum type="alphaLcPeriod"/>
            </a:pPr>
            <a:r>
              <a:rPr lang="it-IT" dirty="0" smtClean="0"/>
              <a:t>ADDOME</a:t>
            </a:r>
            <a:r>
              <a:rPr lang="it-IT" dirty="0"/>
              <a:t>.</a:t>
            </a:r>
          </a:p>
        </p:txBody>
      </p:sp>
      <p:sp>
        <p:nvSpPr>
          <p:cNvPr id="4" name="Slide Number Placeholder 3"/>
          <p:cNvSpPr>
            <a:spLocks noGrp="1"/>
          </p:cNvSpPr>
          <p:nvPr>
            <p:ph type="sldNum" sz="quarter" idx="12"/>
          </p:nvPr>
        </p:nvSpPr>
        <p:spPr/>
        <p:txBody>
          <a:bodyPr/>
          <a:lstStyle/>
          <a:p>
            <a:fld id="{40422247-A824-4162-AD4D-8B4E01F97AD5}" type="slidenum">
              <a:rPr lang="it-IT" smtClean="0"/>
              <a:pPr/>
              <a:t>85</a:t>
            </a:fld>
            <a:endParaRPr lang="it-IT"/>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a:t>
            </a:r>
            <a:endParaRPr lang="it-IT" sz="6600" b="1" dirty="0">
              <a:solidFill>
                <a:srgbClr val="FF0000"/>
              </a:solidFill>
            </a:endParaRPr>
          </a:p>
        </p:txBody>
      </p:sp>
      <p:sp>
        <p:nvSpPr>
          <p:cNvPr id="3" name="Segnaposto contenuto 2"/>
          <p:cNvSpPr>
            <a:spLocks noGrp="1"/>
          </p:cNvSpPr>
          <p:nvPr>
            <p:ph idx="1"/>
          </p:nvPr>
        </p:nvSpPr>
        <p:spPr>
          <a:xfrm>
            <a:off x="457200" y="1484784"/>
            <a:ext cx="8229600" cy="4968552"/>
          </a:xfrm>
        </p:spPr>
        <p:txBody>
          <a:bodyPr>
            <a:normAutofit fontScale="85000" lnSpcReduction="20000"/>
          </a:bodyPr>
          <a:lstStyle/>
          <a:p>
            <a:pPr marL="514350" indent="-514350">
              <a:buNone/>
            </a:pPr>
            <a:r>
              <a:rPr lang="it-IT" dirty="0" smtClean="0"/>
              <a:t>       Se la ferita non è grave,  dobbiamo provvedere al suo trattamento, per cui è necessario:</a:t>
            </a:r>
          </a:p>
          <a:p>
            <a:pPr marL="514350" indent="-514350">
              <a:buFont typeface="+mj-lt"/>
              <a:buAutoNum type="arabicPeriod"/>
            </a:pPr>
            <a:r>
              <a:rPr lang="it-IT" dirty="0" smtClean="0"/>
              <a:t>Lavarsi </a:t>
            </a:r>
            <a:r>
              <a:rPr lang="it-IT" dirty="0"/>
              <a:t>bene le mani con acqua </a:t>
            </a:r>
            <a:r>
              <a:rPr lang="it-IT" dirty="0" smtClean="0"/>
              <a:t>e sapone ed indossare i guanti monouso (per proteggersi da eventuali infezioni);</a:t>
            </a:r>
            <a:endParaRPr lang="it-IT" dirty="0"/>
          </a:p>
          <a:p>
            <a:pPr marL="514350" indent="-514350">
              <a:buFont typeface="+mj-lt"/>
              <a:buAutoNum type="arabicPeriod"/>
            </a:pPr>
            <a:r>
              <a:rPr lang="it-IT" dirty="0" smtClean="0"/>
              <a:t>Lavare </a:t>
            </a:r>
            <a:r>
              <a:rPr lang="it-IT" dirty="0"/>
              <a:t>la ferita con acqua e </a:t>
            </a:r>
            <a:r>
              <a:rPr lang="it-IT" dirty="0" smtClean="0"/>
              <a:t>sapone utilizzando</a:t>
            </a:r>
            <a:r>
              <a:rPr lang="it-IT" dirty="0"/>
              <a:t>, se possibile, </a:t>
            </a:r>
            <a:r>
              <a:rPr lang="it-IT" dirty="0" smtClean="0"/>
              <a:t>l’acqua sterile </a:t>
            </a:r>
            <a:r>
              <a:rPr lang="it-IT" dirty="0"/>
              <a:t>presente nella cassetta;</a:t>
            </a:r>
          </a:p>
          <a:p>
            <a:pPr marL="514350" indent="-514350">
              <a:buFont typeface="+mj-lt"/>
              <a:buAutoNum type="arabicPeriod"/>
            </a:pPr>
            <a:r>
              <a:rPr lang="it-IT" dirty="0" smtClean="0"/>
              <a:t>Pulire </a:t>
            </a:r>
            <a:r>
              <a:rPr lang="it-IT" dirty="0"/>
              <a:t>la ferita con un tampone </a:t>
            </a:r>
            <a:r>
              <a:rPr lang="it-IT" dirty="0" smtClean="0"/>
              <a:t>di garza </a:t>
            </a:r>
            <a:r>
              <a:rPr lang="it-IT" dirty="0"/>
              <a:t>sterile imbevuto di disinfettante</a:t>
            </a:r>
            <a:r>
              <a:rPr lang="it-IT" dirty="0" smtClean="0"/>
              <a:t>;</a:t>
            </a:r>
            <a:r>
              <a:rPr lang="it-IT" dirty="0"/>
              <a:t> </a:t>
            </a:r>
            <a:endParaRPr lang="it-IT" dirty="0" smtClean="0"/>
          </a:p>
          <a:p>
            <a:pPr marL="514350" indent="-514350">
              <a:buFont typeface="+mj-lt"/>
              <a:buAutoNum type="arabicPeriod"/>
            </a:pPr>
            <a:r>
              <a:rPr lang="it-IT" dirty="0" smtClean="0"/>
              <a:t>Applicare il </a:t>
            </a:r>
            <a:r>
              <a:rPr lang="it-IT" dirty="0"/>
              <a:t>cerotto o </a:t>
            </a:r>
            <a:r>
              <a:rPr lang="it-IT" dirty="0" smtClean="0"/>
              <a:t>la garza sterile + cerotto</a:t>
            </a:r>
            <a:r>
              <a:rPr lang="it-IT" dirty="0"/>
              <a:t>, a </a:t>
            </a:r>
            <a:r>
              <a:rPr lang="it-IT" dirty="0" smtClean="0"/>
              <a:t>seconda della </a:t>
            </a:r>
            <a:r>
              <a:rPr lang="it-IT" dirty="0"/>
              <a:t>grandezza della </a:t>
            </a:r>
            <a:r>
              <a:rPr lang="it-IT" dirty="0" smtClean="0"/>
              <a:t>ferita (se </a:t>
            </a:r>
            <a:r>
              <a:rPr lang="it-IT" dirty="0"/>
              <a:t>la ferita sanguina </a:t>
            </a:r>
            <a:r>
              <a:rPr lang="it-IT" dirty="0" smtClean="0"/>
              <a:t>molto, è bene esercitare </a:t>
            </a:r>
            <a:r>
              <a:rPr lang="it-IT" dirty="0"/>
              <a:t>una </a:t>
            </a:r>
            <a:r>
              <a:rPr lang="it-IT" dirty="0" smtClean="0"/>
              <a:t>compressione con </a:t>
            </a:r>
            <a:r>
              <a:rPr lang="it-IT" dirty="0"/>
              <a:t>la garza, prima </a:t>
            </a:r>
            <a:r>
              <a:rPr lang="it-IT" dirty="0" smtClean="0"/>
              <a:t>di applicare </a:t>
            </a:r>
            <a:r>
              <a:rPr lang="it-IT" dirty="0"/>
              <a:t>il </a:t>
            </a:r>
            <a:r>
              <a:rPr lang="it-IT" dirty="0" smtClean="0"/>
              <a:t>cerotto).</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86</a:t>
            </a:fld>
            <a:endParaRPr lang="it-IT"/>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COME AGIRE (2)</a:t>
            </a:r>
            <a:endParaRPr lang="it-IT" sz="6600" b="1" dirty="0">
              <a:solidFill>
                <a:srgbClr val="FF0000"/>
              </a:solidFill>
            </a:endParaRPr>
          </a:p>
        </p:txBody>
      </p:sp>
      <p:sp>
        <p:nvSpPr>
          <p:cNvPr id="3" name="Segnaposto contenuto 2"/>
          <p:cNvSpPr>
            <a:spLocks noGrp="1"/>
          </p:cNvSpPr>
          <p:nvPr>
            <p:ph idx="1"/>
          </p:nvPr>
        </p:nvSpPr>
        <p:spPr/>
        <p:txBody>
          <a:bodyPr>
            <a:normAutofit/>
          </a:bodyPr>
          <a:lstStyle/>
          <a:p>
            <a:pPr marL="514350" indent="-514350">
              <a:buAutoNum type="arabicPeriod"/>
            </a:pPr>
            <a:r>
              <a:rPr lang="it-IT" dirty="0" smtClean="0"/>
              <a:t>Se la ferita è grave, bisogna chiamare il 118;</a:t>
            </a:r>
          </a:p>
          <a:p>
            <a:pPr marL="514350" indent="-514350">
              <a:buAutoNum type="arabicPeriod"/>
            </a:pPr>
            <a:r>
              <a:rPr lang="it-IT" dirty="0" smtClean="0"/>
              <a:t>Nell’attesa che arrivino i soccorsi, è necessario valutare la coscienza della vittima:</a:t>
            </a:r>
          </a:p>
          <a:p>
            <a:pPr marL="514350" indent="-514350">
              <a:buNone/>
            </a:pPr>
            <a:r>
              <a:rPr lang="it-IT" dirty="0" smtClean="0"/>
              <a:t>      - se la vittima è </a:t>
            </a:r>
            <a:r>
              <a:rPr lang="it-IT" b="1" dirty="0" smtClean="0"/>
              <a:t>COSCIENTE</a:t>
            </a:r>
            <a:r>
              <a:rPr lang="it-IT" dirty="0" smtClean="0"/>
              <a:t> </a:t>
            </a:r>
            <a:r>
              <a:rPr lang="it-IT" dirty="0" smtClean="0">
                <a:sym typeface="Wingdings" pitchFamily="2" charset="2"/>
              </a:rPr>
              <a:t> </a:t>
            </a:r>
            <a:r>
              <a:rPr lang="it-IT" u="sng" dirty="0" smtClean="0"/>
              <a:t>tamponare l’emorragia con garze e disinfettare</a:t>
            </a:r>
            <a:r>
              <a:rPr lang="it-IT" dirty="0" smtClean="0"/>
              <a:t>;</a:t>
            </a:r>
          </a:p>
          <a:p>
            <a:pPr marL="514350" indent="-514350">
              <a:buNone/>
            </a:pPr>
            <a:r>
              <a:rPr lang="it-IT" dirty="0" smtClean="0"/>
              <a:t>      - se la vittima è </a:t>
            </a:r>
            <a:r>
              <a:rPr lang="it-IT" b="1" dirty="0" smtClean="0"/>
              <a:t>INCOSCIENTE</a:t>
            </a:r>
            <a:r>
              <a:rPr lang="it-IT" dirty="0" smtClean="0"/>
              <a:t> </a:t>
            </a:r>
            <a:r>
              <a:rPr lang="it-IT" dirty="0" smtClean="0">
                <a:sym typeface="Wingdings" pitchFamily="2" charset="2"/>
              </a:rPr>
              <a:t> </a:t>
            </a:r>
            <a:r>
              <a:rPr lang="it-IT" u="sng" dirty="0" smtClean="0"/>
              <a:t>valutare se avviare la rianimazione cardio-polmonare eventualmente necessaria</a:t>
            </a:r>
            <a:r>
              <a:rPr lang="it-IT" dirty="0" smtClean="0"/>
              <a:t>.</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87</a:t>
            </a:fld>
            <a:endParaRPr lang="it-IT"/>
          </a:p>
        </p:txBody>
      </p:sp>
    </p:spTree>
    <p:extLst>
      <p:ext uri="{BB962C8B-B14F-4D97-AF65-F5344CB8AC3E}">
        <p14:creationId xmlns="" xmlns:p14="http://schemas.microsoft.com/office/powerpoint/2010/main" val="32786368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COSA NON FARE</a:t>
            </a:r>
            <a:endParaRPr lang="it-IT" sz="6600" b="1" dirty="0">
              <a:solidFill>
                <a:srgbClr val="FF0000"/>
              </a:solidFill>
            </a:endParaRPr>
          </a:p>
        </p:txBody>
      </p:sp>
      <p:sp>
        <p:nvSpPr>
          <p:cNvPr id="3" name="Segnaposto contenuto 2"/>
          <p:cNvSpPr>
            <a:spLocks noGrp="1"/>
          </p:cNvSpPr>
          <p:nvPr>
            <p:ph idx="1"/>
          </p:nvPr>
        </p:nvSpPr>
        <p:spPr>
          <a:xfrm>
            <a:off x="457200" y="1484784"/>
            <a:ext cx="8229600" cy="4641379"/>
          </a:xfrm>
        </p:spPr>
        <p:txBody>
          <a:bodyPr>
            <a:normAutofit lnSpcReduction="10000"/>
          </a:bodyPr>
          <a:lstStyle/>
          <a:p>
            <a:pPr marL="514350" indent="-514350">
              <a:buFont typeface="+mj-lt"/>
              <a:buAutoNum type="arabicPeriod"/>
            </a:pPr>
            <a:r>
              <a:rPr lang="it-IT" dirty="0"/>
              <a:t>Non usare il cotone </a:t>
            </a:r>
            <a:r>
              <a:rPr lang="it-IT" dirty="0" smtClean="0"/>
              <a:t>idrofilo (ovatta</a:t>
            </a:r>
            <a:r>
              <a:rPr lang="it-IT" dirty="0"/>
              <a:t>) per disinfettare </a:t>
            </a:r>
            <a:r>
              <a:rPr lang="it-IT" dirty="0" smtClean="0"/>
              <a:t>e medicare </a:t>
            </a:r>
            <a:r>
              <a:rPr lang="it-IT" dirty="0"/>
              <a:t>le ferite;</a:t>
            </a:r>
          </a:p>
          <a:p>
            <a:pPr marL="514350" indent="-514350">
              <a:buFont typeface="+mj-lt"/>
              <a:buAutoNum type="arabicPeriod"/>
            </a:pPr>
            <a:r>
              <a:rPr lang="it-IT" dirty="0" smtClean="0"/>
              <a:t>Non </a:t>
            </a:r>
            <a:r>
              <a:rPr lang="it-IT" dirty="0"/>
              <a:t>mettere direttamente </a:t>
            </a:r>
            <a:r>
              <a:rPr lang="it-IT" dirty="0" smtClean="0"/>
              <a:t>sulle ferite </a:t>
            </a:r>
            <a:r>
              <a:rPr lang="it-IT" dirty="0"/>
              <a:t>i disinfettanti forti (es. </a:t>
            </a:r>
            <a:r>
              <a:rPr lang="it-IT" dirty="0" smtClean="0"/>
              <a:t>a base </a:t>
            </a:r>
            <a:r>
              <a:rPr lang="it-IT" dirty="0"/>
              <a:t>di iodio);</a:t>
            </a:r>
          </a:p>
          <a:p>
            <a:pPr marL="514350" indent="-514350">
              <a:buFont typeface="+mj-lt"/>
              <a:buAutoNum type="arabicPeriod"/>
            </a:pPr>
            <a:r>
              <a:rPr lang="it-IT" dirty="0" smtClean="0"/>
              <a:t>Non </a:t>
            </a:r>
            <a:r>
              <a:rPr lang="it-IT" dirty="0"/>
              <a:t>usare disinfettanti </a:t>
            </a:r>
            <a:r>
              <a:rPr lang="it-IT" dirty="0" smtClean="0"/>
              <a:t>non contenuti </a:t>
            </a:r>
            <a:r>
              <a:rPr lang="it-IT" dirty="0"/>
              <a:t>nella cassetta </a:t>
            </a:r>
            <a:r>
              <a:rPr lang="it-IT" dirty="0" smtClean="0"/>
              <a:t>di pronto soccorso;</a:t>
            </a:r>
          </a:p>
          <a:p>
            <a:pPr marL="514350" indent="-514350">
              <a:buFont typeface="+mj-lt"/>
              <a:buAutoNum type="arabicPeriod"/>
            </a:pPr>
            <a:r>
              <a:rPr lang="it-IT" dirty="0" smtClean="0"/>
              <a:t>In caso di ferita da arma da fuoco a canale incompleta NON PROVARE ASSOLUTAMENTE A RIMUOVERE IL PROIETTILE!!!</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88</a:t>
            </a:fld>
            <a:endParaRPr lang="it-IT"/>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None/>
            </a:pPr>
            <a:endParaRPr lang="it-IT" dirty="0" smtClean="0"/>
          </a:p>
          <a:p>
            <a:pPr algn="ctr">
              <a:buNone/>
            </a:pPr>
            <a:r>
              <a:rPr lang="it-IT" sz="8000" b="1" dirty="0" smtClean="0">
                <a:solidFill>
                  <a:srgbClr val="FF0000"/>
                </a:solidFill>
              </a:rPr>
              <a:t>2. EMORRAGIE</a:t>
            </a:r>
            <a:endParaRPr lang="it-IT" sz="8000" b="1" dirty="0">
              <a:solidFill>
                <a:srgbClr val="FF0000"/>
              </a:solidFill>
            </a:endParaRPr>
          </a:p>
        </p:txBody>
      </p:sp>
      <p:sp>
        <p:nvSpPr>
          <p:cNvPr id="4" name="Slide Number Placeholder 3"/>
          <p:cNvSpPr>
            <a:spLocks noGrp="1"/>
          </p:cNvSpPr>
          <p:nvPr>
            <p:ph type="sldNum" sz="quarter" idx="12"/>
          </p:nvPr>
        </p:nvSpPr>
        <p:spPr/>
        <p:txBody>
          <a:bodyPr/>
          <a:lstStyle/>
          <a:p>
            <a:fld id="{40422247-A824-4162-AD4D-8B4E01F97AD5}" type="slidenum">
              <a:rPr lang="it-IT" smtClean="0"/>
              <a:pPr/>
              <a:t>89</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solidFill>
                  <a:srgbClr val="FF0000"/>
                </a:solidFill>
              </a:rPr>
              <a:t>ORGANIZZAZIONE DEL PRIMO SOCCORSO: ATREZZATURE  DEL GRUPPO C</a:t>
            </a:r>
            <a:endParaRPr lang="it-IT" sz="3200" b="1" dirty="0">
              <a:solidFill>
                <a:srgbClr val="FF0000"/>
              </a:solidFill>
            </a:endParaRPr>
          </a:p>
        </p:txBody>
      </p:sp>
      <p:sp>
        <p:nvSpPr>
          <p:cNvPr id="3" name="Segnaposto contenuto 2"/>
          <p:cNvSpPr>
            <a:spLocks noGrp="1"/>
          </p:cNvSpPr>
          <p:nvPr>
            <p:ph idx="1"/>
          </p:nvPr>
        </p:nvSpPr>
        <p:spPr>
          <a:xfrm>
            <a:off x="457200" y="1412776"/>
            <a:ext cx="8229600" cy="4713387"/>
          </a:xfrm>
        </p:spPr>
        <p:txBody>
          <a:bodyPr>
            <a:noAutofit/>
          </a:bodyPr>
          <a:lstStyle/>
          <a:p>
            <a:pPr marL="514350" indent="-514350" algn="just">
              <a:buAutoNum type="arabicParenR"/>
            </a:pPr>
            <a:r>
              <a:rPr lang="it-IT" sz="2700" b="1" dirty="0" smtClean="0"/>
              <a:t>MEZZO </a:t>
            </a:r>
            <a:r>
              <a:rPr lang="it-IT" sz="2700" b="1" dirty="0" err="1" smtClean="0"/>
              <a:t>DI</a:t>
            </a:r>
            <a:r>
              <a:rPr lang="it-IT" sz="2700" b="1" dirty="0" smtClean="0"/>
              <a:t> COMUNICAZIONE IDONEO AD ATTIVARE IL SERVIZIO </a:t>
            </a:r>
            <a:r>
              <a:rPr lang="it-IT" sz="2700" b="1" dirty="0" err="1" smtClean="0"/>
              <a:t>D’EMERGENZA</a:t>
            </a:r>
            <a:r>
              <a:rPr lang="it-IT" sz="2700" b="1" dirty="0" smtClean="0"/>
              <a:t> DEL SISTEMA SANITARIO NAZIONALE</a:t>
            </a:r>
            <a:r>
              <a:rPr lang="it-IT" sz="2700" dirty="0" smtClean="0"/>
              <a:t>.</a:t>
            </a:r>
          </a:p>
          <a:p>
            <a:pPr marL="514350" indent="-514350" algn="just">
              <a:buAutoNum type="arabicParenR"/>
            </a:pPr>
            <a:r>
              <a:rPr lang="it-IT" sz="2700" b="1" dirty="0" smtClean="0"/>
              <a:t>PACCHETTO </a:t>
            </a:r>
            <a:r>
              <a:rPr lang="it-IT" sz="2700" b="1" dirty="0" err="1" smtClean="0"/>
              <a:t>DI</a:t>
            </a:r>
            <a:r>
              <a:rPr lang="it-IT" sz="2700" b="1" dirty="0" smtClean="0"/>
              <a:t> MEDICAZIONE </a:t>
            </a:r>
            <a:r>
              <a:rPr lang="it-IT" sz="2700" dirty="0"/>
              <a:t>tenuto presso ciascun luogo </a:t>
            </a:r>
            <a:r>
              <a:rPr lang="it-IT" sz="2700" dirty="0" smtClean="0"/>
              <a:t>di lavoro</a:t>
            </a:r>
            <a:r>
              <a:rPr lang="it-IT" sz="2700" dirty="0"/>
              <a:t>, adeguatamente custodito e facilmente </a:t>
            </a:r>
            <a:r>
              <a:rPr lang="it-IT" sz="2700" dirty="0" smtClean="0"/>
              <a:t>individuabile contenente </a:t>
            </a:r>
            <a:r>
              <a:rPr lang="it-IT" sz="2700" dirty="0"/>
              <a:t>la dotazione minima indicata nell'allegato 2 </a:t>
            </a:r>
            <a:r>
              <a:rPr lang="it-IT" sz="2700" dirty="0" smtClean="0"/>
              <a:t>del decreto </a:t>
            </a:r>
            <a:r>
              <a:rPr lang="it-IT" sz="2700" dirty="0"/>
              <a:t>(vedi dopo), da integrare sulla base dei </a:t>
            </a:r>
            <a:r>
              <a:rPr lang="it-IT" sz="2700" dirty="0" smtClean="0"/>
              <a:t>rischi presenti </a:t>
            </a:r>
            <a:r>
              <a:rPr lang="it-IT" sz="2700" dirty="0"/>
              <a:t>nei luoghi di lavoro, della quale sia </a:t>
            </a:r>
            <a:r>
              <a:rPr lang="it-IT" sz="2700" dirty="0" smtClean="0"/>
              <a:t>costantemente assicurata</a:t>
            </a:r>
            <a:r>
              <a:rPr lang="it-IT" sz="2700" dirty="0"/>
              <a:t>, in collaborazione con il medico competente, </a:t>
            </a:r>
            <a:r>
              <a:rPr lang="it-IT" sz="2700" dirty="0" smtClean="0"/>
              <a:t>ove previsto</a:t>
            </a:r>
            <a:r>
              <a:rPr lang="it-IT" sz="2700" dirty="0"/>
              <a:t>, la completezza ed il corretto stato d'uso dei </a:t>
            </a:r>
            <a:r>
              <a:rPr lang="it-IT" sz="2700" dirty="0" smtClean="0"/>
              <a:t>presidi ivi contenuti.</a:t>
            </a:r>
            <a:endParaRPr lang="it-IT" sz="2700"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9</a:t>
            </a:fld>
            <a:endParaRPr lang="it-IT"/>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b="1" dirty="0" smtClean="0">
                <a:solidFill>
                  <a:srgbClr val="FF0000"/>
                </a:solidFill>
              </a:rPr>
              <a:t>EMORRAGIE</a:t>
            </a:r>
            <a:endParaRPr lang="it-IT" sz="6600" b="1" dirty="0">
              <a:solidFill>
                <a:srgbClr val="FF0000"/>
              </a:solidFill>
            </a:endParaRPr>
          </a:p>
        </p:txBody>
      </p:sp>
      <p:sp>
        <p:nvSpPr>
          <p:cNvPr id="3" name="Segnaposto contenuto 2"/>
          <p:cNvSpPr>
            <a:spLocks noGrp="1"/>
          </p:cNvSpPr>
          <p:nvPr>
            <p:ph idx="1"/>
          </p:nvPr>
        </p:nvSpPr>
        <p:spPr>
          <a:xfrm>
            <a:off x="457200" y="1340768"/>
            <a:ext cx="8229600" cy="5256584"/>
          </a:xfrm>
        </p:spPr>
        <p:txBody>
          <a:bodyPr>
            <a:normAutofit/>
          </a:bodyPr>
          <a:lstStyle/>
          <a:p>
            <a:pPr algn="just">
              <a:buNone/>
            </a:pPr>
            <a:r>
              <a:rPr lang="it-IT" dirty="0" smtClean="0"/>
              <a:t>   L’emorragia è una perdita di sangue dai vasi sanguigni, si differenzia in:</a:t>
            </a:r>
          </a:p>
          <a:p>
            <a:r>
              <a:rPr lang="it-IT" b="1" dirty="0" smtClean="0"/>
              <a:t>EMORRAGIA ESTERNA</a:t>
            </a:r>
            <a:r>
              <a:rPr lang="it-IT" dirty="0" smtClean="0"/>
              <a:t>: quando il</a:t>
            </a:r>
            <a:r>
              <a:rPr lang="it-IT" dirty="0" smtClean="0">
                <a:solidFill>
                  <a:srgbClr val="FF0000"/>
                </a:solidFill>
              </a:rPr>
              <a:t> </a:t>
            </a:r>
            <a:r>
              <a:rPr lang="it-IT" dirty="0"/>
              <a:t>sangue </a:t>
            </a:r>
            <a:r>
              <a:rPr lang="it-IT" dirty="0" smtClean="0"/>
              <a:t>che esce dai vasi sanguigni può uscire </a:t>
            </a:r>
            <a:r>
              <a:rPr lang="it-IT" dirty="0"/>
              <a:t>direttamente </a:t>
            </a:r>
            <a:r>
              <a:rPr lang="it-IT" dirty="0" smtClean="0"/>
              <a:t>all’esterno;</a:t>
            </a:r>
            <a:endParaRPr lang="it-IT" b="1" dirty="0"/>
          </a:p>
          <a:p>
            <a:r>
              <a:rPr lang="it-IT" b="1" dirty="0" smtClean="0"/>
              <a:t>EMORRAGIA INTERNA</a:t>
            </a:r>
            <a:r>
              <a:rPr lang="it-IT" dirty="0" smtClean="0"/>
              <a:t>: quando il </a:t>
            </a:r>
            <a:r>
              <a:rPr lang="it-IT" dirty="0"/>
              <a:t>sangue che esce dai vasi </a:t>
            </a:r>
            <a:r>
              <a:rPr lang="it-IT" dirty="0" smtClean="0"/>
              <a:t>sanguigni non può uscire direttamente all’esterno, per cui si </a:t>
            </a:r>
            <a:r>
              <a:rPr lang="it-IT" dirty="0"/>
              <a:t>può raccogliere </a:t>
            </a:r>
            <a:r>
              <a:rPr lang="it-IT" dirty="0" smtClean="0"/>
              <a:t>nelle cavità corporee (come la cavità toracica, addominale o il cranio).</a:t>
            </a:r>
          </a:p>
          <a:p>
            <a:pPr>
              <a:buNone/>
            </a:pPr>
            <a:endParaRPr lang="it-IT" dirty="0"/>
          </a:p>
          <a:p>
            <a:pPr>
              <a:buNone/>
            </a:pPr>
            <a:endParaRPr lang="it-IT" dirty="0" smtClean="0"/>
          </a:p>
        </p:txBody>
      </p:sp>
      <p:sp>
        <p:nvSpPr>
          <p:cNvPr id="4" name="Slide Number Placeholder 3"/>
          <p:cNvSpPr>
            <a:spLocks noGrp="1"/>
          </p:cNvSpPr>
          <p:nvPr>
            <p:ph type="sldNum" sz="quarter" idx="12"/>
          </p:nvPr>
        </p:nvSpPr>
        <p:spPr/>
        <p:txBody>
          <a:bodyPr/>
          <a:lstStyle/>
          <a:p>
            <a:fld id="{40422247-A824-4162-AD4D-8B4E01F97AD5}" type="slidenum">
              <a:rPr lang="it-IT" smtClean="0"/>
              <a:pPr/>
              <a:t>90</a:t>
            </a:fld>
            <a:endParaRPr lang="it-IT"/>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260648"/>
            <a:ext cx="8229600" cy="5865515"/>
          </a:xfrm>
        </p:spPr>
        <p:txBody>
          <a:bodyPr/>
          <a:lstStyle/>
          <a:p>
            <a:pPr>
              <a:buNone/>
            </a:pPr>
            <a:r>
              <a:rPr lang="it-IT" dirty="0" smtClean="0"/>
              <a:t>    L’emorragia interna si definisce </a:t>
            </a:r>
            <a:r>
              <a:rPr lang="it-IT" b="1" dirty="0" smtClean="0"/>
              <a:t>EMORRAGIA INTERNA ESTERIORIZZATA</a:t>
            </a:r>
            <a:r>
              <a:rPr lang="it-IT" dirty="0" smtClean="0"/>
              <a:t> quando il sangue che esce dai vasi sanguigni non raggiunge l’esterno direttamente, ma raggiunge l’esterno attraverso orifizi naturali (naso, bocca, ano, orifizi genitali, condotto uditivo </a:t>
            </a:r>
            <a:r>
              <a:rPr lang="it-IT" dirty="0" err="1" smtClean="0"/>
              <a:t>ecc…</a:t>
            </a:r>
            <a:r>
              <a:rPr lang="it-IT" dirty="0" smtClean="0"/>
              <a:t>).</a:t>
            </a:r>
            <a:endParaRPr lang="it-IT" dirty="0"/>
          </a:p>
        </p:txBody>
      </p:sp>
      <p:pic>
        <p:nvPicPr>
          <p:cNvPr id="1026" name="Picture 2" descr="http://www.nursetimes.org/wp-content/uploads/2015/04/Battle_sign2.jpg?1f5f22"/>
          <p:cNvPicPr>
            <a:picLocks noChangeAspect="1" noChangeArrowheads="1"/>
          </p:cNvPicPr>
          <p:nvPr/>
        </p:nvPicPr>
        <p:blipFill>
          <a:blip r:embed="rId2" cstate="print"/>
          <a:srcRect/>
          <a:stretch>
            <a:fillRect/>
          </a:stretch>
        </p:blipFill>
        <p:spPr bwMode="auto">
          <a:xfrm>
            <a:off x="3131840" y="3717032"/>
            <a:ext cx="3024336" cy="2160240"/>
          </a:xfrm>
          <a:prstGeom prst="rect">
            <a:avLst/>
          </a:prstGeom>
          <a:noFill/>
        </p:spPr>
      </p:pic>
      <p:pic>
        <p:nvPicPr>
          <p:cNvPr id="1028" name="Picture 4" descr="http://www.sapere.it/mediaObject/salute/image/p/p084-1/original/p084-1.jpg"/>
          <p:cNvPicPr>
            <a:picLocks noChangeAspect="1" noChangeArrowheads="1"/>
          </p:cNvPicPr>
          <p:nvPr/>
        </p:nvPicPr>
        <p:blipFill>
          <a:blip r:embed="rId3" cstate="print"/>
          <a:srcRect/>
          <a:stretch>
            <a:fillRect/>
          </a:stretch>
        </p:blipFill>
        <p:spPr bwMode="auto">
          <a:xfrm>
            <a:off x="179512" y="3645024"/>
            <a:ext cx="2777797" cy="2368926"/>
          </a:xfrm>
          <a:prstGeom prst="rect">
            <a:avLst/>
          </a:prstGeom>
          <a:noFill/>
        </p:spPr>
      </p:pic>
      <p:pic>
        <p:nvPicPr>
          <p:cNvPr id="1030" name="Picture 6" descr="http://guidamedicina.it/wp-content/uploads/2016/02/Epistassi-300x205.jpg"/>
          <p:cNvPicPr>
            <a:picLocks noChangeAspect="1" noChangeArrowheads="1"/>
          </p:cNvPicPr>
          <p:nvPr/>
        </p:nvPicPr>
        <p:blipFill>
          <a:blip r:embed="rId4" cstate="print"/>
          <a:srcRect/>
          <a:stretch>
            <a:fillRect/>
          </a:stretch>
        </p:blipFill>
        <p:spPr bwMode="auto">
          <a:xfrm>
            <a:off x="6286500" y="3717032"/>
            <a:ext cx="2677988" cy="2088232"/>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91</a:t>
            </a:fld>
            <a:endParaRPr lang="it-IT"/>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TIPI </a:t>
            </a:r>
            <a:r>
              <a:rPr lang="it-IT" sz="6000" b="1" dirty="0" err="1" smtClean="0">
                <a:solidFill>
                  <a:srgbClr val="FF0000"/>
                </a:solidFill>
              </a:rPr>
              <a:t>DI</a:t>
            </a:r>
            <a:r>
              <a:rPr lang="it-IT" sz="6000" b="1" dirty="0" smtClean="0">
                <a:solidFill>
                  <a:srgbClr val="FF0000"/>
                </a:solidFill>
              </a:rPr>
              <a:t> EMORRAGIE</a:t>
            </a:r>
            <a:endParaRPr lang="it-IT" sz="6000" b="1" dirty="0">
              <a:solidFill>
                <a:srgbClr val="FF0000"/>
              </a:solidFill>
            </a:endParaRPr>
          </a:p>
        </p:txBody>
      </p:sp>
      <p:sp>
        <p:nvSpPr>
          <p:cNvPr id="3" name="Segnaposto contenuto 2"/>
          <p:cNvSpPr>
            <a:spLocks noGrp="1"/>
          </p:cNvSpPr>
          <p:nvPr>
            <p:ph idx="1"/>
          </p:nvPr>
        </p:nvSpPr>
        <p:spPr/>
        <p:txBody>
          <a:bodyPr>
            <a:normAutofit lnSpcReduction="10000"/>
          </a:bodyPr>
          <a:lstStyle/>
          <a:p>
            <a:pPr>
              <a:buNone/>
            </a:pPr>
            <a:r>
              <a:rPr lang="it-IT" dirty="0" smtClean="0"/>
              <a:t>Si riconoscono 3 tipi di emorragie:</a:t>
            </a:r>
          </a:p>
          <a:p>
            <a:pPr marL="514350" indent="-514350">
              <a:buFont typeface="+mj-lt"/>
              <a:buAutoNum type="arabicPeriod"/>
            </a:pPr>
            <a:r>
              <a:rPr lang="it-IT" b="1" dirty="0" smtClean="0">
                <a:solidFill>
                  <a:srgbClr val="FF0000"/>
                </a:solidFill>
              </a:rPr>
              <a:t>ARTERIOSE</a:t>
            </a:r>
            <a:r>
              <a:rPr lang="it-IT" dirty="0" smtClean="0"/>
              <a:t>: il sangue che fuoriesce risulta rosso vivo ed esce dal vaso “zampillando” a causa dell’alta pressione.</a:t>
            </a:r>
          </a:p>
          <a:p>
            <a:pPr marL="514350" indent="-514350">
              <a:buFont typeface="+mj-lt"/>
              <a:buAutoNum type="arabicPeriod"/>
            </a:pPr>
            <a:r>
              <a:rPr lang="it-IT" b="1" dirty="0" smtClean="0">
                <a:solidFill>
                  <a:srgbClr val="7030A0"/>
                </a:solidFill>
              </a:rPr>
              <a:t>VENOSE</a:t>
            </a:r>
            <a:r>
              <a:rPr lang="it-IT" dirty="0" smtClean="0"/>
              <a:t>: il sangue che fuoriesce risulta scuro (porpora) e “scola” senza alta pressione.</a:t>
            </a:r>
          </a:p>
          <a:p>
            <a:pPr marL="514350" indent="-514350">
              <a:buFont typeface="+mj-lt"/>
              <a:buAutoNum type="arabicPeriod"/>
            </a:pPr>
            <a:r>
              <a:rPr lang="it-IT" b="1" dirty="0" smtClean="0">
                <a:solidFill>
                  <a:schemeClr val="accent6"/>
                </a:solidFill>
              </a:rPr>
              <a:t>CAPILLARI</a:t>
            </a:r>
            <a:r>
              <a:rPr lang="it-IT" dirty="0" smtClean="0"/>
              <a:t>: il sangue si spande lentamente, non si tratta di una condizione grave e non necessita di trattamento.</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92</a:t>
            </a:fld>
            <a:endParaRPr lang="it-IT"/>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https://encrypted-tbn1.gstatic.com/images?q=tbn:ANd9GcS86ZIooDJAvonjS_5DOI9CeYM5kcVczxT2q3vgKHzOSrjpyXb07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2641" name="Picture 1" descr="C:\Users\Chiara\Pictures\Primo soccorso\emorragia.jpg"/>
          <p:cNvPicPr>
            <a:picLocks noChangeAspect="1" noChangeArrowheads="1"/>
          </p:cNvPicPr>
          <p:nvPr/>
        </p:nvPicPr>
        <p:blipFill>
          <a:blip r:embed="rId2" cstate="print"/>
          <a:srcRect/>
          <a:stretch>
            <a:fillRect/>
          </a:stretch>
        </p:blipFill>
        <p:spPr bwMode="auto">
          <a:xfrm>
            <a:off x="1650364" y="1484784"/>
            <a:ext cx="5585932" cy="3717184"/>
          </a:xfrm>
          <a:prstGeom prst="rect">
            <a:avLst/>
          </a:prstGeom>
          <a:noFill/>
        </p:spPr>
      </p:pic>
      <p:sp>
        <p:nvSpPr>
          <p:cNvPr id="2" name="Slide Number Placeholder 1"/>
          <p:cNvSpPr>
            <a:spLocks noGrp="1"/>
          </p:cNvSpPr>
          <p:nvPr>
            <p:ph type="sldNum" sz="quarter" idx="12"/>
          </p:nvPr>
        </p:nvSpPr>
        <p:spPr/>
        <p:txBody>
          <a:bodyPr/>
          <a:lstStyle/>
          <a:p>
            <a:fld id="{40422247-A824-4162-AD4D-8B4E01F97AD5}" type="slidenum">
              <a:rPr lang="it-IT" smtClean="0"/>
              <a:pPr/>
              <a:t>93</a:t>
            </a:fld>
            <a:endParaRPr lang="it-IT"/>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498178"/>
          </a:xfrm>
        </p:spPr>
        <p:txBody>
          <a:bodyPr>
            <a:normAutofit/>
          </a:bodyPr>
          <a:lstStyle/>
          <a:p>
            <a:r>
              <a:rPr lang="it-IT" b="1" dirty="0" smtClean="0">
                <a:solidFill>
                  <a:srgbClr val="FF0000"/>
                </a:solidFill>
              </a:rPr>
              <a:t>VALUTARE LA GRAVITA’ </a:t>
            </a:r>
            <a:r>
              <a:rPr lang="it-IT" b="1" dirty="0" err="1" smtClean="0">
                <a:solidFill>
                  <a:srgbClr val="FF0000"/>
                </a:solidFill>
              </a:rPr>
              <a:t>DI</a:t>
            </a:r>
            <a:r>
              <a:rPr lang="it-IT" b="1" dirty="0" smtClean="0">
                <a:solidFill>
                  <a:srgbClr val="FF0000"/>
                </a:solidFill>
              </a:rPr>
              <a:t> UN’EMORRAGIA</a:t>
            </a:r>
            <a:endParaRPr lang="it-IT" b="1" dirty="0">
              <a:solidFill>
                <a:srgbClr val="FF0000"/>
              </a:solidFill>
            </a:endParaRPr>
          </a:p>
        </p:txBody>
      </p:sp>
      <p:sp>
        <p:nvSpPr>
          <p:cNvPr id="3" name="Segnaposto contenuto 2"/>
          <p:cNvSpPr>
            <a:spLocks noGrp="1"/>
          </p:cNvSpPr>
          <p:nvPr>
            <p:ph idx="1"/>
          </p:nvPr>
        </p:nvSpPr>
        <p:spPr>
          <a:xfrm>
            <a:off x="457200" y="1772816"/>
            <a:ext cx="8229600" cy="4353347"/>
          </a:xfrm>
        </p:spPr>
        <p:txBody>
          <a:bodyPr/>
          <a:lstStyle/>
          <a:p>
            <a:pPr algn="ctr">
              <a:buNone/>
            </a:pPr>
            <a:r>
              <a:rPr lang="it-IT" dirty="0" smtClean="0"/>
              <a:t>La gravità di un’emorragia dipende sia dalla sua localizzazione che dalla quantità di sangue perso!!!</a:t>
            </a:r>
          </a:p>
          <a:p>
            <a:pPr algn="ctr">
              <a:buNone/>
            </a:pPr>
            <a:endParaRPr lang="it-IT" dirty="0" smtClean="0"/>
          </a:p>
          <a:p>
            <a:pPr>
              <a:buNone/>
            </a:pPr>
            <a:endParaRPr lang="it-IT" dirty="0"/>
          </a:p>
        </p:txBody>
      </p:sp>
      <p:pic>
        <p:nvPicPr>
          <p:cNvPr id="114689" name="Picture 1" descr="C:\Users\Chiara\Pictures\Primo soccorso\emorragia 2.jpg"/>
          <p:cNvPicPr>
            <a:picLocks noChangeAspect="1" noChangeArrowheads="1"/>
          </p:cNvPicPr>
          <p:nvPr/>
        </p:nvPicPr>
        <p:blipFill>
          <a:blip r:embed="rId2" cstate="print"/>
          <a:srcRect/>
          <a:stretch>
            <a:fillRect/>
          </a:stretch>
        </p:blipFill>
        <p:spPr bwMode="auto">
          <a:xfrm>
            <a:off x="2411760" y="3411485"/>
            <a:ext cx="4032448" cy="3020443"/>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94</a:t>
            </a:fld>
            <a:endParaRPr lang="it-IT"/>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b="1" dirty="0" smtClean="0">
                <a:solidFill>
                  <a:srgbClr val="FF0000"/>
                </a:solidFill>
              </a:rPr>
              <a:t>COME AGIRE</a:t>
            </a:r>
            <a:endParaRPr lang="it-IT" sz="6000" b="1" dirty="0">
              <a:solidFill>
                <a:srgbClr val="FF0000"/>
              </a:solidFill>
            </a:endParaRPr>
          </a:p>
        </p:txBody>
      </p:sp>
      <p:sp>
        <p:nvSpPr>
          <p:cNvPr id="3" name="Segnaposto contenuto 2"/>
          <p:cNvSpPr>
            <a:spLocks noGrp="1"/>
          </p:cNvSpPr>
          <p:nvPr>
            <p:ph idx="1"/>
          </p:nvPr>
        </p:nvSpPr>
        <p:spPr>
          <a:xfrm>
            <a:off x="457200" y="1484784"/>
            <a:ext cx="8229600" cy="4641379"/>
          </a:xfrm>
        </p:spPr>
        <p:txBody>
          <a:bodyPr/>
          <a:lstStyle/>
          <a:p>
            <a:r>
              <a:rPr lang="it-IT" dirty="0" smtClean="0"/>
              <a:t> Se l’emorragia </a:t>
            </a:r>
            <a:r>
              <a:rPr lang="it-IT" b="1" dirty="0" smtClean="0"/>
              <a:t>NON E’ GRAVE</a:t>
            </a:r>
            <a:r>
              <a:rPr lang="it-IT" dirty="0" smtClean="0"/>
              <a:t>, bisogna tamponarla e, successivamente, </a:t>
            </a:r>
            <a:r>
              <a:rPr lang="it-IT" b="1" dirty="0" smtClean="0"/>
              <a:t>MEDICARE LA FERITA</a:t>
            </a:r>
            <a:r>
              <a:rPr lang="it-IT" dirty="0" smtClean="0"/>
              <a:t>.</a:t>
            </a:r>
          </a:p>
          <a:p>
            <a:endParaRPr lang="it-IT" dirty="0" smtClean="0"/>
          </a:p>
          <a:p>
            <a:r>
              <a:rPr lang="it-IT" dirty="0" smtClean="0"/>
              <a:t>Se l’emorragia è </a:t>
            </a:r>
            <a:r>
              <a:rPr lang="it-IT" b="1" dirty="0" smtClean="0"/>
              <a:t>GRAVE</a:t>
            </a:r>
            <a:r>
              <a:rPr lang="it-IT" dirty="0" smtClean="0"/>
              <a:t>, è necessario </a:t>
            </a:r>
            <a:r>
              <a:rPr lang="it-IT" b="1" dirty="0" smtClean="0"/>
              <a:t>CHIAMARE IL 118 </a:t>
            </a:r>
            <a:r>
              <a:rPr lang="it-IT" dirty="0" smtClean="0"/>
              <a:t>e, nell’attesa che arrivi il servizio sanitario di emergenza, </a:t>
            </a:r>
            <a:r>
              <a:rPr lang="it-IT" b="1" dirty="0" smtClean="0"/>
              <a:t>CERCARE </a:t>
            </a:r>
            <a:r>
              <a:rPr lang="it-IT" b="1" dirty="0" err="1" smtClean="0"/>
              <a:t>DI</a:t>
            </a:r>
            <a:r>
              <a:rPr lang="it-IT" b="1" dirty="0" smtClean="0"/>
              <a:t> FERMARE L’EMORRAGIA</a:t>
            </a:r>
            <a:r>
              <a:rPr lang="it-IT" dirty="0" smtClean="0"/>
              <a:t>.</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95</a:t>
            </a:fld>
            <a:endParaRPr lang="it-IT"/>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b="1" dirty="0" smtClean="0">
                <a:solidFill>
                  <a:srgbClr val="FF0000"/>
                </a:solidFill>
              </a:rPr>
              <a:t>COME FERMARE L’EMORRAGIA</a:t>
            </a:r>
            <a:endParaRPr lang="it-IT" sz="4800" b="1" dirty="0">
              <a:solidFill>
                <a:srgbClr val="FF0000"/>
              </a:solidFill>
            </a:endParaRPr>
          </a:p>
        </p:txBody>
      </p:sp>
      <p:sp>
        <p:nvSpPr>
          <p:cNvPr id="3" name="Segnaposto contenuto 2"/>
          <p:cNvSpPr>
            <a:spLocks noGrp="1"/>
          </p:cNvSpPr>
          <p:nvPr>
            <p:ph idx="1"/>
          </p:nvPr>
        </p:nvSpPr>
        <p:spPr>
          <a:xfrm>
            <a:off x="428596" y="1700809"/>
            <a:ext cx="8229600" cy="2736303"/>
          </a:xfrm>
        </p:spPr>
        <p:txBody>
          <a:bodyPr/>
          <a:lstStyle/>
          <a:p>
            <a:pPr marL="514350" indent="-514350">
              <a:buNone/>
            </a:pPr>
            <a:r>
              <a:rPr lang="it-IT" dirty="0" smtClean="0"/>
              <a:t>Ci sono 3 modi per fermare un’emorragia:</a:t>
            </a:r>
          </a:p>
          <a:p>
            <a:pPr marL="514350" indent="-514350" algn="just">
              <a:buFont typeface="+mj-lt"/>
              <a:buAutoNum type="arabicPeriod"/>
            </a:pPr>
            <a:r>
              <a:rPr lang="it-IT" b="1" dirty="0" smtClean="0"/>
              <a:t>compressione diretta</a:t>
            </a:r>
            <a:r>
              <a:rPr lang="it-IT" dirty="0" smtClean="0"/>
              <a:t>;</a:t>
            </a:r>
            <a:endParaRPr lang="it-IT" dirty="0"/>
          </a:p>
          <a:p>
            <a:pPr marL="514350" indent="-514350" algn="just">
              <a:buFont typeface="+mj-lt"/>
              <a:buAutoNum type="arabicPeriod"/>
            </a:pPr>
            <a:r>
              <a:rPr lang="it-IT" b="1" dirty="0" smtClean="0"/>
              <a:t>compressione sui punti di compressione</a:t>
            </a:r>
            <a:r>
              <a:rPr lang="it-IT" dirty="0" smtClean="0"/>
              <a:t>;</a:t>
            </a:r>
            <a:endParaRPr lang="it-IT" dirty="0"/>
          </a:p>
          <a:p>
            <a:pPr marL="514350" indent="-514350" algn="just">
              <a:buFont typeface="+mj-lt"/>
              <a:buAutoNum type="arabicPeriod"/>
            </a:pPr>
            <a:r>
              <a:rPr lang="it-IT" b="1" dirty="0" smtClean="0"/>
              <a:t>laccio emostatico</a:t>
            </a:r>
            <a:r>
              <a:rPr lang="it-IT" dirty="0" smtClean="0"/>
              <a:t>.</a:t>
            </a:r>
            <a:endParaRPr lang="it-IT" dirty="0"/>
          </a:p>
        </p:txBody>
      </p:sp>
      <p:sp>
        <p:nvSpPr>
          <p:cNvPr id="4" name="Slide Number Placeholder 3"/>
          <p:cNvSpPr>
            <a:spLocks noGrp="1"/>
          </p:cNvSpPr>
          <p:nvPr>
            <p:ph type="sldNum" sz="quarter" idx="12"/>
          </p:nvPr>
        </p:nvSpPr>
        <p:spPr/>
        <p:txBody>
          <a:bodyPr/>
          <a:lstStyle/>
          <a:p>
            <a:fld id="{40422247-A824-4162-AD4D-8B4E01F97AD5}" type="slidenum">
              <a:rPr lang="it-IT" smtClean="0"/>
              <a:pPr/>
              <a:t>96</a:t>
            </a:fld>
            <a:endParaRPr lang="it-IT"/>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1. COMPRESSIONE DIRETTA</a:t>
            </a:r>
            <a:endParaRPr lang="it-IT" b="1" dirty="0">
              <a:solidFill>
                <a:srgbClr val="FF0000"/>
              </a:solidFill>
            </a:endParaRPr>
          </a:p>
        </p:txBody>
      </p:sp>
      <p:sp>
        <p:nvSpPr>
          <p:cNvPr id="3" name="Segnaposto contenuto 2"/>
          <p:cNvSpPr>
            <a:spLocks noGrp="1"/>
          </p:cNvSpPr>
          <p:nvPr>
            <p:ph idx="1"/>
          </p:nvPr>
        </p:nvSpPr>
        <p:spPr>
          <a:xfrm>
            <a:off x="457200" y="1268760"/>
            <a:ext cx="8229600" cy="5328592"/>
          </a:xfrm>
        </p:spPr>
        <p:txBody>
          <a:bodyPr/>
          <a:lstStyle/>
          <a:p>
            <a:pPr algn="just">
              <a:buNone/>
            </a:pPr>
            <a:r>
              <a:rPr lang="it-IT" dirty="0" smtClean="0"/>
              <a:t>    Il metodo di compressione diretta si utilizza per emorragie sia arteriose che venose: si applica un tampone di garza sterile sull’emorragia e successivamente si comprime utilizzando un bendaggio sopra il tampone per 15-30 minuti</a:t>
            </a:r>
            <a:r>
              <a:rPr lang="it-IT" dirty="0"/>
              <a:t>.</a:t>
            </a:r>
            <a:endParaRPr lang="it-IT" dirty="0" smtClean="0"/>
          </a:p>
        </p:txBody>
      </p:sp>
      <p:pic>
        <p:nvPicPr>
          <p:cNvPr id="4" name="Picture 6" descr="Tamponamento compressivo"/>
          <p:cNvPicPr>
            <a:picLocks noChangeAspect="1" noChangeArrowheads="1"/>
          </p:cNvPicPr>
          <p:nvPr/>
        </p:nvPicPr>
        <p:blipFill>
          <a:blip r:embed="rId2" cstate="print"/>
          <a:srcRect/>
          <a:stretch>
            <a:fillRect/>
          </a:stretch>
        </p:blipFill>
        <p:spPr bwMode="auto">
          <a:xfrm>
            <a:off x="395536" y="4293096"/>
            <a:ext cx="2362969" cy="2386521"/>
          </a:xfrm>
          <a:prstGeom prst="rect">
            <a:avLst/>
          </a:prstGeom>
          <a:noFill/>
        </p:spPr>
      </p:pic>
      <p:pic>
        <p:nvPicPr>
          <p:cNvPr id="5" name="Picture 2" descr="Tamponamento compressivo"/>
          <p:cNvPicPr>
            <a:picLocks noChangeAspect="1" noChangeArrowheads="1"/>
          </p:cNvPicPr>
          <p:nvPr/>
        </p:nvPicPr>
        <p:blipFill>
          <a:blip r:embed="rId3" cstate="print"/>
          <a:srcRect/>
          <a:stretch>
            <a:fillRect/>
          </a:stretch>
        </p:blipFill>
        <p:spPr bwMode="auto">
          <a:xfrm>
            <a:off x="2987824" y="4221088"/>
            <a:ext cx="2658244" cy="2410035"/>
          </a:xfrm>
          <a:prstGeom prst="rect">
            <a:avLst/>
          </a:prstGeom>
          <a:noFill/>
        </p:spPr>
      </p:pic>
      <p:pic>
        <p:nvPicPr>
          <p:cNvPr id="6" name="Picture 8" descr="http://web.tiscali.it/fabrygiordano/immagini/informazioni%20utili/emorragia%205.jpg"/>
          <p:cNvPicPr>
            <a:picLocks noChangeAspect="1" noChangeArrowheads="1"/>
          </p:cNvPicPr>
          <p:nvPr/>
        </p:nvPicPr>
        <p:blipFill>
          <a:blip r:embed="rId4" cstate="print"/>
          <a:srcRect/>
          <a:stretch>
            <a:fillRect/>
          </a:stretch>
        </p:blipFill>
        <p:spPr bwMode="auto">
          <a:xfrm>
            <a:off x="5833607" y="4221088"/>
            <a:ext cx="3156852" cy="2390404"/>
          </a:xfrm>
          <a:prstGeom prst="rect">
            <a:avLst/>
          </a:prstGeom>
          <a:noFill/>
        </p:spPr>
      </p:pic>
      <p:sp>
        <p:nvSpPr>
          <p:cNvPr id="7" name="Slide Number Placeholder 6"/>
          <p:cNvSpPr>
            <a:spLocks noGrp="1"/>
          </p:cNvSpPr>
          <p:nvPr>
            <p:ph type="sldNum" sz="quarter" idx="12"/>
          </p:nvPr>
        </p:nvSpPr>
        <p:spPr/>
        <p:txBody>
          <a:bodyPr/>
          <a:lstStyle/>
          <a:p>
            <a:fld id="{40422247-A824-4162-AD4D-8B4E01F97AD5}" type="slidenum">
              <a:rPr lang="it-IT" smtClean="0"/>
              <a:pPr/>
              <a:t>97</a:t>
            </a:fld>
            <a:endParaRPr lang="it-IT"/>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2. COMPRESSIONE DEI PUNTI </a:t>
            </a:r>
            <a:r>
              <a:rPr lang="it-IT" b="1" dirty="0" err="1" smtClean="0">
                <a:solidFill>
                  <a:srgbClr val="FF0000"/>
                </a:solidFill>
              </a:rPr>
              <a:t>DI</a:t>
            </a:r>
            <a:r>
              <a:rPr lang="it-IT" b="1" dirty="0" smtClean="0">
                <a:solidFill>
                  <a:srgbClr val="FF0000"/>
                </a:solidFill>
              </a:rPr>
              <a:t> COMPRESSIONE</a:t>
            </a:r>
            <a:endParaRPr lang="it-IT" b="1" dirty="0">
              <a:solidFill>
                <a:srgbClr val="FF0000"/>
              </a:solidFill>
            </a:endParaRPr>
          </a:p>
        </p:txBody>
      </p:sp>
      <p:sp>
        <p:nvSpPr>
          <p:cNvPr id="3" name="Segnaposto contenuto 2"/>
          <p:cNvSpPr>
            <a:spLocks noGrp="1"/>
          </p:cNvSpPr>
          <p:nvPr>
            <p:ph idx="1"/>
          </p:nvPr>
        </p:nvSpPr>
        <p:spPr>
          <a:xfrm>
            <a:off x="457200" y="1600200"/>
            <a:ext cx="4618856" cy="4997152"/>
          </a:xfrm>
        </p:spPr>
        <p:txBody>
          <a:bodyPr>
            <a:normAutofit fontScale="92500" lnSpcReduction="20000"/>
          </a:bodyPr>
          <a:lstStyle/>
          <a:p>
            <a:pPr>
              <a:buNone/>
            </a:pPr>
            <a:r>
              <a:rPr lang="it-IT" dirty="0" smtClean="0"/>
              <a:t>    </a:t>
            </a:r>
            <a:r>
              <a:rPr lang="it-IT" sz="3300" dirty="0" smtClean="0"/>
              <a:t>La compressione dei punti di compressione si utilizza esclusivamente per emorragie arteriose: si esercita una pressione a monte dell’emorragia (i punti di compressione sono collocati tra il cuore e la ferita) in modo tale da rallentare o addirittura da bloccare la circolazione del sangue. </a:t>
            </a:r>
          </a:p>
        </p:txBody>
      </p:sp>
      <p:pic>
        <p:nvPicPr>
          <p:cNvPr id="4" name="Picture 4" descr="http://web.tiscali.it/fabrygiordano/immagini/informazioni%20utili/emorragia%209B.jpg"/>
          <p:cNvPicPr>
            <a:picLocks noChangeAspect="1" noChangeArrowheads="1"/>
          </p:cNvPicPr>
          <p:nvPr/>
        </p:nvPicPr>
        <p:blipFill>
          <a:blip r:embed="rId2" cstate="print"/>
          <a:srcRect/>
          <a:stretch>
            <a:fillRect/>
          </a:stretch>
        </p:blipFill>
        <p:spPr bwMode="auto">
          <a:xfrm>
            <a:off x="5148064" y="2276872"/>
            <a:ext cx="3571875" cy="2876551"/>
          </a:xfrm>
          <a:prstGeom prst="rect">
            <a:avLst/>
          </a:prstGeom>
          <a:noFill/>
        </p:spPr>
      </p:pic>
      <p:sp>
        <p:nvSpPr>
          <p:cNvPr id="5" name="Slide Number Placeholder 4"/>
          <p:cNvSpPr>
            <a:spLocks noGrp="1"/>
          </p:cNvSpPr>
          <p:nvPr>
            <p:ph type="sldNum" sz="quarter" idx="12"/>
          </p:nvPr>
        </p:nvSpPr>
        <p:spPr/>
        <p:txBody>
          <a:bodyPr/>
          <a:lstStyle/>
          <a:p>
            <a:fld id="{40422247-A824-4162-AD4D-8B4E01F97AD5}" type="slidenum">
              <a:rPr lang="it-IT" smtClean="0"/>
              <a:pPr/>
              <a:t>98</a:t>
            </a:fld>
            <a:endParaRPr lang="it-IT"/>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476672"/>
            <a:ext cx="8229600" cy="5649491"/>
          </a:xfrm>
        </p:spPr>
        <p:txBody>
          <a:bodyPr/>
          <a:lstStyle/>
          <a:p>
            <a:pPr>
              <a:buNone/>
            </a:pPr>
            <a:r>
              <a:rPr lang="it-IT" dirty="0" smtClean="0"/>
              <a:t>    Le compressioni sono più efficaci se per effettuarle si esercita un oggetto rigido (ad esempio una moneta).</a:t>
            </a:r>
            <a:endParaRPr lang="it-IT" dirty="0"/>
          </a:p>
        </p:txBody>
      </p:sp>
      <p:pic>
        <p:nvPicPr>
          <p:cNvPr id="5" name="Picture 2" descr="http://web.tiscali.it/fabrygiordano/immagini/informazioni%20utili/emorragia%209D.jpg"/>
          <p:cNvPicPr>
            <a:picLocks noChangeAspect="1" noChangeArrowheads="1"/>
          </p:cNvPicPr>
          <p:nvPr/>
        </p:nvPicPr>
        <p:blipFill>
          <a:blip r:embed="rId2" cstate="print"/>
          <a:srcRect/>
          <a:stretch>
            <a:fillRect/>
          </a:stretch>
        </p:blipFill>
        <p:spPr bwMode="auto">
          <a:xfrm>
            <a:off x="1475656" y="2492896"/>
            <a:ext cx="6219825" cy="3181350"/>
          </a:xfrm>
          <a:prstGeom prst="rect">
            <a:avLst/>
          </a:prstGeom>
          <a:noFill/>
        </p:spPr>
      </p:pic>
      <p:sp>
        <p:nvSpPr>
          <p:cNvPr id="4" name="Slide Number Placeholder 3"/>
          <p:cNvSpPr>
            <a:spLocks noGrp="1"/>
          </p:cNvSpPr>
          <p:nvPr>
            <p:ph type="sldNum" sz="quarter" idx="12"/>
          </p:nvPr>
        </p:nvSpPr>
        <p:spPr/>
        <p:txBody>
          <a:bodyPr/>
          <a:lstStyle/>
          <a:p>
            <a:fld id="{40422247-A824-4162-AD4D-8B4E01F97AD5}" type="slidenum">
              <a:rPr lang="it-IT" smtClean="0"/>
              <a:pPr/>
              <a:t>99</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10148</TotalTime>
  <Words>11706</Words>
  <Application>Microsoft Macintosh PowerPoint</Application>
  <PresentationFormat>On-screen Show (4:3)</PresentationFormat>
  <Paragraphs>1298</Paragraphs>
  <Slides>261</Slides>
  <Notes>2</Notes>
  <HiddenSlides>0</HiddenSlides>
  <MMClips>0</MMClips>
  <ScaleCrop>false</ScaleCrop>
  <HeadingPairs>
    <vt:vector size="4" baseType="variant">
      <vt:variant>
        <vt:lpstr>Theme</vt:lpstr>
      </vt:variant>
      <vt:variant>
        <vt:i4>1</vt:i4>
      </vt:variant>
      <vt:variant>
        <vt:lpstr>Slide Titles</vt:lpstr>
      </vt:variant>
      <vt:variant>
        <vt:i4>261</vt:i4>
      </vt:variant>
    </vt:vector>
  </HeadingPairs>
  <TitlesOfParts>
    <vt:vector size="262" baseType="lpstr">
      <vt:lpstr>Tema di Office</vt:lpstr>
      <vt:lpstr>IL PRIMO SOCCORSO IN AZIENDA</vt:lpstr>
      <vt:lpstr>COS’E’ IL PRIMO SOCCORSO?</vt:lpstr>
      <vt:lpstr>LEGISLAZIONE RELATIVA AL PRIMO SOCCORSO</vt:lpstr>
      <vt:lpstr>ED INFINE</vt:lpstr>
      <vt:lpstr>Slide 5</vt:lpstr>
      <vt:lpstr>NUOVA CLASSIFICAZIONE DELLE ATTIVITA’ LAVORATIVE</vt:lpstr>
      <vt:lpstr>NUOVA CLASSIFICAZIONE DELLE ATTIVITA’ LAVORATIVE</vt:lpstr>
      <vt:lpstr>ORGANIZZAZIONE DEL PRIMO SOCCORSO: ATTREZZATURE DEI GRUPPI A E B</vt:lpstr>
      <vt:lpstr>ORGANIZZAZIONE DEL PRIMO SOCCORSO: ATREZZATURE  DEL GRUPPO C</vt:lpstr>
      <vt:lpstr>CONTENUTO MINIMO DELLA CASSETTA DI PRONTO SOCCORSO (GRUPPI A E B) (D.M. 388 15/7/03)</vt:lpstr>
      <vt:lpstr>CONTENUTO MINIMO DEL PACCHETTO DI MEDICAZIONE (GRUPPO C) (D.M. 388 15/7/03)</vt:lpstr>
      <vt:lpstr>ATTENZIONE</vt:lpstr>
      <vt:lpstr>OMISSIONE DI SOCCORSO (art. 593 c.p.)</vt:lpstr>
      <vt:lpstr>STATO DI NECESSITA’ (art. 54 C.P.)</vt:lpstr>
      <vt:lpstr>COMPITI DEL SOCCORRITORE:</vt:lpstr>
      <vt:lpstr>COSA DIRE DURANTE LA CHIAMATA AL 118:</vt:lpstr>
      <vt:lpstr>EMERGENZA VS URGENZA</vt:lpstr>
      <vt:lpstr>Slide 18</vt:lpstr>
      <vt:lpstr>Slide 19</vt:lpstr>
      <vt:lpstr>SONO EMERGENZE</vt:lpstr>
      <vt:lpstr>SONO URGENZE</vt:lpstr>
      <vt:lpstr>COSA FARE PRIMA DELL’ARRIVO DEL 118?</vt:lpstr>
      <vt:lpstr>P. A. S.</vt:lpstr>
      <vt:lpstr>INNANZI TUTTO PROTEGGERSI!</vt:lpstr>
      <vt:lpstr>GUANTI STERILI MONOUSO</vt:lpstr>
      <vt:lpstr>VISIERA PARASCHIZZI</vt:lpstr>
      <vt:lpstr>VALUTAZIONE AMBIENTALE</vt:lpstr>
      <vt:lpstr>Slide 28</vt:lpstr>
      <vt:lpstr>Slide 29</vt:lpstr>
      <vt:lpstr>APPROCCIO ALLA VITTIMA</vt:lpstr>
      <vt:lpstr>ATTENZIONE: FIDARSI E’ BENE, NON FIDARSI E’ MEGLIO!!!</vt:lpstr>
      <vt:lpstr>QUANDO SPOSTARE L’INFORTUNATO?</vt:lpstr>
      <vt:lpstr>COME SPOSTARE L’INFORTUNATO</vt:lpstr>
      <vt:lpstr>Slide 34</vt:lpstr>
      <vt:lpstr>VALUTAZIONE DELLA VITTIMA</vt:lpstr>
      <vt:lpstr>VALUTAZIONE DELLO STATO DI COSCIENZA</vt:lpstr>
      <vt:lpstr>Slide 37</vt:lpstr>
      <vt:lpstr>Slide 38</vt:lpstr>
      <vt:lpstr>VALUTAZIONE DELLA RESPIRAZIONE</vt:lpstr>
      <vt:lpstr>G. A. S.</vt:lpstr>
      <vt:lpstr>ATTENZIONE</vt:lpstr>
      <vt:lpstr>MO. TO. RE.</vt:lpstr>
      <vt:lpstr>Slide 43</vt:lpstr>
      <vt:lpstr>POSIZIONE LATERALE DI SICUREZZA</vt:lpstr>
      <vt:lpstr>POSIZIONE LATERALE DI SICUREZZA</vt:lpstr>
      <vt:lpstr>POSIZIONE LATERALE DI SICUREZZA</vt:lpstr>
      <vt:lpstr>Slide 47</vt:lpstr>
      <vt:lpstr>BASIC LIFE SUPPORT (BLS)</vt:lpstr>
      <vt:lpstr>Slide 49</vt:lpstr>
      <vt:lpstr>OBIETTIVO DEL BLS</vt:lpstr>
      <vt:lpstr>1) MASSAGGIO CARDIACO (Circulation)</vt:lpstr>
      <vt:lpstr>Slide 52</vt:lpstr>
      <vt:lpstr>MASSAGGIO CARDIACO (Circulation)</vt:lpstr>
      <vt:lpstr>IMPORTANTE!!!</vt:lpstr>
      <vt:lpstr>2) CONTROLLO DELLA PERVIETA’ DELLE VIE AEREE (Airways)</vt:lpstr>
      <vt:lpstr>Slide 56</vt:lpstr>
      <vt:lpstr>Slide 57</vt:lpstr>
      <vt:lpstr>SE IL TORACE SI SOLLEVA</vt:lpstr>
      <vt:lpstr>… E SE IL TORACE NON SI SOLLEVA?</vt:lpstr>
      <vt:lpstr>RIANIMAZIONE CARDIO - POLMONARE</vt:lpstr>
      <vt:lpstr>ATTENZIONE!!!</vt:lpstr>
      <vt:lpstr>CONTINUARE LA RCP!!!</vt:lpstr>
      <vt:lpstr>CATENA DELLA SOPRAVVIVENZA</vt:lpstr>
      <vt:lpstr>Slide 64</vt:lpstr>
      <vt:lpstr>OSTRUZIONE DELLE VIE AEREE</vt:lpstr>
      <vt:lpstr>OSTRUZIONE DELLE VIE AEREE NEL SOGGETTO COSCIENTE</vt:lpstr>
      <vt:lpstr>COME AGIRE</vt:lpstr>
      <vt:lpstr>PERCUSSIONI DORSALI</vt:lpstr>
      <vt:lpstr>Slide 69</vt:lpstr>
      <vt:lpstr>COMPRESSIONI ADDOMINALI  (MANOVRA DI HEIMLICH)</vt:lpstr>
      <vt:lpstr>Slide 71</vt:lpstr>
      <vt:lpstr>ATTENZIONE</vt:lpstr>
      <vt:lpstr>Slide 73</vt:lpstr>
      <vt:lpstr>OSTRUZIONE DELLE VIE AEREE NEL SOGGETTO INCOSCIENTE</vt:lpstr>
      <vt:lpstr>Slide 75</vt:lpstr>
      <vt:lpstr>LESIONI DA AGENTI ESTERNI</vt:lpstr>
      <vt:lpstr>LESIONI DA AGENTI ESTERNI</vt:lpstr>
      <vt:lpstr>Slide 78</vt:lpstr>
      <vt:lpstr>FERITE</vt:lpstr>
      <vt:lpstr>Slide 80</vt:lpstr>
      <vt:lpstr>FERITE DA TAGLIO</vt:lpstr>
      <vt:lpstr>FERITE DA PUNTA</vt:lpstr>
      <vt:lpstr>FERITE DA ARMI DA FUOCO</vt:lpstr>
      <vt:lpstr>FERITE DA ARMI DA FUOCO</vt:lpstr>
      <vt:lpstr>VALUTARE LA GRAVITA’ DI UNA FERITA</vt:lpstr>
      <vt:lpstr>COME AGIRE</vt:lpstr>
      <vt:lpstr>COME AGIRE (2)</vt:lpstr>
      <vt:lpstr>COSA NON FARE</vt:lpstr>
      <vt:lpstr>Slide 89</vt:lpstr>
      <vt:lpstr>EMORRAGIE</vt:lpstr>
      <vt:lpstr>Slide 91</vt:lpstr>
      <vt:lpstr>TIPI DI EMORRAGIE</vt:lpstr>
      <vt:lpstr>Slide 93</vt:lpstr>
      <vt:lpstr>VALUTARE LA GRAVITA’ DI UN’EMORRAGIA</vt:lpstr>
      <vt:lpstr>COME AGIRE</vt:lpstr>
      <vt:lpstr>COME FERMARE L’EMORRAGIA</vt:lpstr>
      <vt:lpstr>1. COMPRESSIONE DIRETTA</vt:lpstr>
      <vt:lpstr>2. COMPRESSIONE DEI PUNTI DI COMPRESSIONE</vt:lpstr>
      <vt:lpstr>Slide 99</vt:lpstr>
      <vt:lpstr>Slide 100</vt:lpstr>
      <vt:lpstr>3. LACCIO EMOSTATICO</vt:lpstr>
      <vt:lpstr>Slide 102</vt:lpstr>
      <vt:lpstr>ATTENZIONE</vt:lpstr>
      <vt:lpstr>NON TAMPONARE TUTTE LE EMORRAGIE!</vt:lpstr>
      <vt:lpstr>EPISTASSI (SANGUE DA NASO)</vt:lpstr>
      <vt:lpstr>Slide 106</vt:lpstr>
      <vt:lpstr>OTORRAGIA</vt:lpstr>
      <vt:lpstr>EMATEMESI ED EMOTTISI</vt:lpstr>
      <vt:lpstr>Slide 109</vt:lpstr>
      <vt:lpstr>APPARATO LOCOMOTORE</vt:lpstr>
      <vt:lpstr>Slide 111</vt:lpstr>
      <vt:lpstr>TRAUMI AD OSSA ED ARTICOLAZIONI</vt:lpstr>
      <vt:lpstr>1) DISTORSIONE</vt:lpstr>
      <vt:lpstr>IDENTIFICARE LE DISTORSIONI</vt:lpstr>
      <vt:lpstr>COME AGIRE</vt:lpstr>
      <vt:lpstr>ATTENZIONE AL GHIACCIO!</vt:lpstr>
      <vt:lpstr>2) LUSSAZIONE</vt:lpstr>
      <vt:lpstr>IDENTIFICARE UNA LUSSAZIONE</vt:lpstr>
      <vt:lpstr>COME AGIRE</vt:lpstr>
      <vt:lpstr>COSA NON FARE</vt:lpstr>
      <vt:lpstr>3) FRATTURA</vt:lpstr>
      <vt:lpstr>Slide 122</vt:lpstr>
      <vt:lpstr>Inoltre, in base alla posizione dei 2 monconi ossei rispetto all’asse, le fratture vengono classificate in:</vt:lpstr>
      <vt:lpstr> COME AGIRE</vt:lpstr>
      <vt:lpstr>COSA NON FARE</vt:lpstr>
      <vt:lpstr>Slide 126</vt:lpstr>
      <vt:lpstr>1) TRAUMA CRANICO</vt:lpstr>
      <vt:lpstr>COME AGIRE</vt:lpstr>
      <vt:lpstr>COSA NON FARE</vt:lpstr>
      <vt:lpstr>2) TRAUMA TORACICO</vt:lpstr>
      <vt:lpstr>COME AGIRE</vt:lpstr>
      <vt:lpstr>3) TRAUMI DEL BACINO E DELLA COLONNA VERTEBRALE</vt:lpstr>
      <vt:lpstr>COME AGIRE</vt:lpstr>
      <vt:lpstr>5. AMPUTAZIONE</vt:lpstr>
      <vt:lpstr>AMPUTAZIONE</vt:lpstr>
      <vt:lpstr>COME AGIRE</vt:lpstr>
      <vt:lpstr>COME AGIRE</vt:lpstr>
      <vt:lpstr>Slide 138</vt:lpstr>
      <vt:lpstr>TRAUMI OCULARI</vt:lpstr>
      <vt:lpstr>1) CORPI ESTRANEI OCULARI</vt:lpstr>
      <vt:lpstr>COME AGIRE</vt:lpstr>
      <vt:lpstr>COSA NON FARE</vt:lpstr>
      <vt:lpstr>ATTENZIONE ALLE SOSTANZE CHIMICHE! </vt:lpstr>
      <vt:lpstr>ACIDI – COME AGIRE</vt:lpstr>
      <vt:lpstr>BASI – COME AGIRE</vt:lpstr>
      <vt:lpstr>2) CONTUSIONI OCULARI</vt:lpstr>
      <vt:lpstr>COME AGIRE</vt:lpstr>
      <vt:lpstr>3) FERITE OCULARI</vt:lpstr>
      <vt:lpstr>COME AGIRE</vt:lpstr>
      <vt:lpstr>Slide 150</vt:lpstr>
      <vt:lpstr>USTIONI</vt:lpstr>
      <vt:lpstr>REGOLA DEL 9</vt:lpstr>
      <vt:lpstr>Slide 153</vt:lpstr>
      <vt:lpstr>CLASSIFICAZIONE</vt:lpstr>
      <vt:lpstr>GRADI DELL’USTIONE</vt:lpstr>
      <vt:lpstr>USTIONI DI 1° GRADO</vt:lpstr>
      <vt:lpstr>TRATTAMENTO USTIONI SUPERFICIALI (1° GRADO)</vt:lpstr>
      <vt:lpstr>USTIONI DI 2° GRADO</vt:lpstr>
      <vt:lpstr>USTIONI DI 3° GRADO</vt:lpstr>
      <vt:lpstr>USTIONI DI 4° GRADO</vt:lpstr>
      <vt:lpstr>TRATTAMENTO USTIONI PROFONDE (2°- 3°- 4° GRADO)</vt:lpstr>
      <vt:lpstr>COSA NON FARE</vt:lpstr>
      <vt:lpstr>Slide 163</vt:lpstr>
      <vt:lpstr>LESIONI DA SOSTANZE CHIMICHE</vt:lpstr>
      <vt:lpstr>IN CASO DI INALAZIONE</vt:lpstr>
      <vt:lpstr>IN CASO DI INGESTIONE</vt:lpstr>
      <vt:lpstr>IN CASO DI CONTATTO CUTANEO</vt:lpstr>
      <vt:lpstr>Slide 168</vt:lpstr>
      <vt:lpstr>TRAUMI DA ELETTRICITA’</vt:lpstr>
      <vt:lpstr>ELETTROCUZIONE (SCARICA ELETTRICA)</vt:lpstr>
      <vt:lpstr>FOLGORAZIONE</vt:lpstr>
      <vt:lpstr>COME AGIRE</vt:lpstr>
      <vt:lpstr>Slide 173</vt:lpstr>
      <vt:lpstr>PUNTURE E MORSI DI ANIMALI</vt:lpstr>
      <vt:lpstr>PUNTURE DI IMENOTTERI</vt:lpstr>
      <vt:lpstr>COME AGIRE</vt:lpstr>
      <vt:lpstr>COME AGIRE (2)</vt:lpstr>
      <vt:lpstr>MORSI DI TOPO</vt:lpstr>
      <vt:lpstr>COME AGIRE</vt:lpstr>
      <vt:lpstr>PATOLOGIE MEDICHE</vt:lpstr>
      <vt:lpstr>Slide 181</vt:lpstr>
      <vt:lpstr>APPARATO CARDIOCIRCOLATORIO</vt:lpstr>
      <vt:lpstr>CUORE</vt:lpstr>
      <vt:lpstr>PICCOLO E GRANDE CIRCOLO</vt:lpstr>
      <vt:lpstr>Slide 185</vt:lpstr>
      <vt:lpstr>APPARATO RESPIRATORIO</vt:lpstr>
      <vt:lpstr>PATOLOGIE MEDICHE</vt:lpstr>
      <vt:lpstr>Slide 188</vt:lpstr>
      <vt:lpstr>ALTERAZIONI DELLO STATO DI COSCIENZA</vt:lpstr>
      <vt:lpstr>PRE-SINCOPE (LIPOTIMIA)</vt:lpstr>
      <vt:lpstr>Slide 191</vt:lpstr>
      <vt:lpstr>SINCOPE</vt:lpstr>
      <vt:lpstr>Slide 193</vt:lpstr>
      <vt:lpstr>COME AGIRE</vt:lpstr>
      <vt:lpstr>Slide 195</vt:lpstr>
      <vt:lpstr>ACCIDENTI CEREBROVASCOLARI ACUTI</vt:lpstr>
      <vt:lpstr>TIA VS ICTUS</vt:lpstr>
      <vt:lpstr>Slide 198</vt:lpstr>
      <vt:lpstr>CAUSE</vt:lpstr>
      <vt:lpstr>COME RICONOSCERLI</vt:lpstr>
      <vt:lpstr>COME RICONOSCERLI (2)</vt:lpstr>
      <vt:lpstr>COME RICONOSCERLI (3)</vt:lpstr>
      <vt:lpstr>COME AGIRE</vt:lpstr>
      <vt:lpstr>Slide 204</vt:lpstr>
      <vt:lpstr>SHOCK</vt:lpstr>
      <vt:lpstr>Slide 206</vt:lpstr>
      <vt:lpstr>COME AGIRE</vt:lpstr>
      <vt:lpstr>    </vt:lpstr>
      <vt:lpstr>CONVULSIONI</vt:lpstr>
      <vt:lpstr>Slide 210</vt:lpstr>
      <vt:lpstr>Slide 211</vt:lpstr>
      <vt:lpstr>COME AGIRE</vt:lpstr>
      <vt:lpstr>Slide 213</vt:lpstr>
      <vt:lpstr>CRISI ASMATICA</vt:lpstr>
      <vt:lpstr>Slide 215</vt:lpstr>
      <vt:lpstr>COME AGIRE</vt:lpstr>
      <vt:lpstr>Slide 217</vt:lpstr>
      <vt:lpstr>EDEMA POLMONARE ACUTO</vt:lpstr>
      <vt:lpstr>COME RICONOSCERLO</vt:lpstr>
      <vt:lpstr>COME AGIRE</vt:lpstr>
      <vt:lpstr>Slide 221</vt:lpstr>
      <vt:lpstr>DOLORE TORACICO CARDIACO</vt:lpstr>
      <vt:lpstr>COME RICONOSCERLO</vt:lpstr>
      <vt:lpstr>COME AGIRE</vt:lpstr>
      <vt:lpstr>Slide 225</vt:lpstr>
      <vt:lpstr>PATOLOGIE LEGATE AL CALORE</vt:lpstr>
      <vt:lpstr>1) CRAMPI DI CALORE</vt:lpstr>
      <vt:lpstr>COME AGIRE</vt:lpstr>
      <vt:lpstr>2) COLPO DI CALORE</vt:lpstr>
      <vt:lpstr>Slide 230</vt:lpstr>
      <vt:lpstr>COME AGIRE</vt:lpstr>
      <vt:lpstr>3) COLPO DI SOLE</vt:lpstr>
      <vt:lpstr>Slide 233</vt:lpstr>
      <vt:lpstr>COME AGIRE</vt:lpstr>
      <vt:lpstr>Slide 235</vt:lpstr>
      <vt:lpstr>PATOLOGIE LEGATE AL FREDDO</vt:lpstr>
      <vt:lpstr>1) IPOTERMIA</vt:lpstr>
      <vt:lpstr>COME AGIRE</vt:lpstr>
      <vt:lpstr>2) CONGELAMENTO</vt:lpstr>
      <vt:lpstr>COME AGIRE</vt:lpstr>
      <vt:lpstr>COSA NON FARE</vt:lpstr>
      <vt:lpstr>Slide 242</vt:lpstr>
      <vt:lpstr>PRESSIONE ARTERIOSA</vt:lpstr>
      <vt:lpstr>COME MISURARE LA PRESSIONE ARTERIOSA</vt:lpstr>
      <vt:lpstr>Slide 245</vt:lpstr>
      <vt:lpstr>IPERTENSIONE ARTERIOSA</vt:lpstr>
      <vt:lpstr>CAUSE</vt:lpstr>
      <vt:lpstr>CRISI IPERTENSIVA</vt:lpstr>
      <vt:lpstr>COME AGIRE</vt:lpstr>
      <vt:lpstr>Slide 250</vt:lpstr>
      <vt:lpstr>IPOTENSIONE ARTERIOSA</vt:lpstr>
      <vt:lpstr>COME AGIRE</vt:lpstr>
      <vt:lpstr>Slide 253</vt:lpstr>
      <vt:lpstr>REAZIONI ALLERGICHE</vt:lpstr>
      <vt:lpstr>COME RICONOSCERLE</vt:lpstr>
      <vt:lpstr>Slide 256</vt:lpstr>
      <vt:lpstr>COME AGIRE</vt:lpstr>
      <vt:lpstr>COME RICONOSCERLE (2)</vt:lpstr>
      <vt:lpstr>Slide 259</vt:lpstr>
      <vt:lpstr>COME AGIRE (2)</vt:lpstr>
      <vt:lpstr>GRAZIE PER 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PRIMO SOCCORSO IN AZIENDA</dc:title>
  <dc:creator>Maria</dc:creator>
  <cp:lastModifiedBy>Nolcopy</cp:lastModifiedBy>
  <cp:revision>528</cp:revision>
  <dcterms:created xsi:type="dcterms:W3CDTF">2014-11-05T09:33:57Z</dcterms:created>
  <dcterms:modified xsi:type="dcterms:W3CDTF">2017-07-18T16:48:05Z</dcterms:modified>
</cp:coreProperties>
</file>