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_rels/presentation.xml.rels" ContentType="application/vnd.openxmlformats-package.relationships+xml"/>
  <Override PartName="/ppt/slides/slide1.xml" ContentType="application/vnd.openxmlformats-officedocument.presentationml.slide+xml"/>
  <Override PartName="/ppt/slides/slide26.xml" ContentType="application/vnd.openxmlformats-officedocument.presentationml.slide+xml"/>
  <Override PartName="/ppt/slides/slide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22.xml" ContentType="application/vnd.openxmlformats-officedocument.presentationml.slide+xml"/>
  <Override PartName="/ppt/slides/slide6.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s/slide24.xml" ContentType="application/vnd.openxmlformats-officedocument.presentationml.slide+xml"/>
  <Override PartName="/ppt/slides/slide8.xml" ContentType="application/vnd.openxmlformats-officedocument.presentationml.slide+xml"/>
  <Override PartName="/ppt/slides/slide25.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_rels/slide53.xml.rels" ContentType="application/vnd.openxmlformats-package.relationships+xml"/>
  <Override PartName="/ppt/slides/_rels/slide9.xml.rels" ContentType="application/vnd.openxmlformats-package.relationships+xml"/>
  <Override PartName="/ppt/slides/_rels/slide35.xml.rels" ContentType="application/vnd.openxmlformats-package.relationships+xml"/>
  <Override PartName="/ppt/slides/_rels/slide1.xml.rels" ContentType="application/vnd.openxmlformats-package.relationships+xml"/>
  <Override PartName="/ppt/slides/_rels/slide26.xml.rels" ContentType="application/vnd.openxmlformats-package.relationships+xml"/>
  <Override PartName="/ppt/slides/_rels/slide39.xml.rels" ContentType="application/vnd.openxmlformats-package.relationships+xml"/>
  <Override PartName="/ppt/slides/_rels/slide5.xml.rels" ContentType="application/vnd.openxmlformats-package.relationships+xml"/>
  <Override PartName="/ppt/slides/_rels/slide36.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37.xml.rels" ContentType="application/vnd.openxmlformats-package.relationships+xml"/>
  <Override PartName="/ppt/slides/_rels/slide20.xml.rels" ContentType="application/vnd.openxmlformats-package.relationships+xml"/>
  <Override PartName="/ppt/slides/_rels/slide4.xml.rels" ContentType="application/vnd.openxmlformats-package.relationships+xml"/>
  <Override PartName="/ppt/slides/_rels/slide38.xml.rels" ContentType="application/vnd.openxmlformats-package.relationships+xml"/>
  <Override PartName="/ppt/slides/_rels/slide21.xml.rels" ContentType="application/vnd.openxmlformats-package.relationships+xml"/>
  <Override PartName="/ppt/slides/_rels/slide22.xml.rels" ContentType="application/vnd.openxmlformats-package.relationships+xml"/>
  <Override PartName="/ppt/slides/_rels/slide6.xml.rels" ContentType="application/vnd.openxmlformats-package.relationships+xml"/>
  <Override PartName="/ppt/slides/_rels/slide50.xml.rels" ContentType="application/vnd.openxmlformats-package.relationships+xml"/>
  <Override PartName="/ppt/slides/_rels/slide23.xml.rels" ContentType="application/vnd.openxmlformats-package.relationships+xml"/>
  <Override PartName="/ppt/slides/_rels/slide7.xml.rels" ContentType="application/vnd.openxmlformats-package.relationships+xml"/>
  <Override PartName="/ppt/slides/_rels/slide51.xml.rels" ContentType="application/vnd.openxmlformats-package.relationships+xml"/>
  <Override PartName="/ppt/slides/_rels/slide24.xml.rels" ContentType="application/vnd.openxmlformats-package.relationships+xml"/>
  <Override PartName="/ppt/slides/_rels/slide8.xml.rels" ContentType="application/vnd.openxmlformats-package.relationships+xml"/>
  <Override PartName="/ppt/slides/_rels/slide52.xml.rels" ContentType="application/vnd.openxmlformats-package.relationships+xml"/>
  <Override PartName="/ppt/slides/_rels/slide25.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7.xml.rels" ContentType="application/vnd.openxmlformats-package.relationships+xml"/>
  <Override PartName="/ppt/slides/_rels/slide28.xml.rels" ContentType="application/vnd.openxmlformats-package.relationships+xml"/>
  <Override PartName="/ppt/slides/_rels/slide29.xml.rels" ContentType="application/vnd.openxmlformats-package.relationships+xml"/>
  <Override PartName="/ppt/slides/_rels/slide30.xml.rels" ContentType="application/vnd.openxmlformats-package.relationships+xml"/>
  <Override PartName="/ppt/slides/_rels/slide31.xml.rels" ContentType="application/vnd.openxmlformats-package.relationships+xml"/>
  <Override PartName="/ppt/slides/_rels/slide32.xml.rels" ContentType="application/vnd.openxmlformats-package.relationships+xml"/>
  <Override PartName="/ppt/slides/_rels/slide33.xml.rels" ContentType="application/vnd.openxmlformats-package.relationships+xml"/>
  <Override PartName="/ppt/slides/_rels/slide34.xml.rels" ContentType="application/vnd.openxmlformats-package.relationships+xml"/>
  <Override PartName="/ppt/slides/_rels/slide40.xml.rels" ContentType="application/vnd.openxmlformats-package.relationships+xml"/>
  <Override PartName="/ppt/slides/_rels/slide41.xml.rels" ContentType="application/vnd.openxmlformats-package.relationships+xml"/>
  <Override PartName="/ppt/slides/_rels/slide42.xml.rels" ContentType="application/vnd.openxmlformats-package.relationships+xml"/>
  <Override PartName="/ppt/slides/_rels/slide43.xml.rels" ContentType="application/vnd.openxmlformats-package.relationships+xml"/>
  <Override PartName="/ppt/slides/_rels/slide44.xml.rels" ContentType="application/vnd.openxmlformats-package.relationships+xml"/>
  <Override PartName="/ppt/slides/_rels/slide45.xml.rels" ContentType="application/vnd.openxmlformats-package.relationships+xml"/>
  <Override PartName="/ppt/slides/_rels/slide46.xml.rels" ContentType="application/vnd.openxmlformats-package.relationships+xml"/>
  <Override PartName="/ppt/slides/_rels/slide47.xml.rels" ContentType="application/vnd.openxmlformats-package.relationships+xml"/>
  <Override PartName="/ppt/slides/_rels/slide48.xml.rels" ContentType="application/vnd.openxmlformats-package.relationships+xml"/>
  <Override PartName="/ppt/slides/_rels/slide49.xml.rels" ContentType="application/vnd.openxmlformats-package.relationships+xml"/>
  <Override PartName="/ppt/slides/_rels/slide54.xml.rels" ContentType="application/vnd.openxmlformats-package.relationships+xml"/>
  <Override PartName="/ppt/slides/_rels/slide55.xml.rels" ContentType="application/vnd.openxmlformats-package.relationships+xml"/>
  <Override PartName="/ppt/slides/_rels/slide56.xml.rels" ContentType="application/vnd.openxmlformats-package.relationships+xml"/>
  <Override PartName="/ppt/slides/_rels/slide57.xml.rels" ContentType="application/vnd.openxmlformats-package.relationships+xml"/>
  <Override PartName="/ppt/slides/_rels/slide58.xml.rels" ContentType="application/vnd.openxmlformats-package.relationships+xml"/>
  <Override PartName="/ppt/slides/_rels/slide59.xml.rels" ContentType="application/vnd.openxmlformats-package.relationships+xml"/>
  <Override PartName="/ppt/slides/_rels/slide60.xml.rels" ContentType="application/vnd.openxmlformats-package.relationships+xml"/>
  <Override PartName="/ppt/slides/_rels/slide61.xml.rels" ContentType="application/vnd.openxmlformats-package.relationships+xml"/>
  <Override PartName="/ppt/slides/_rels/slide62.xml.rels" ContentType="application/vnd.openxmlformats-package.relationships+xml"/>
  <Override PartName="/ppt/slides/_rels/slide63.xml.rels" ContentType="application/vnd.openxmlformats-package.relationships+xml"/>
  <Override PartName="/ppt/slides/_rels/slide64.xml.rels" ContentType="application/vnd.openxmlformats-package.relationships+xml"/>
  <Override PartName="/ppt/slides/_rels/slide65.xml.rels" ContentType="application/vnd.openxmlformats-package.relationships+xml"/>
  <Override PartName="/ppt/slides/_rels/slide66.xml.rels" ContentType="application/vnd.openxmlformats-package.relationships+xml"/>
  <Override PartName="/ppt/slides/_rels/slide67.xml.rels" ContentType="application/vnd.openxmlformats-package.relationships+xml"/>
  <Override PartName="/ppt/slides/_rels/slide68.xml.rels" ContentType="application/vnd.openxmlformats-package.relationships+xml"/>
  <Override PartName="/ppt/slides/_rels/slide69.xml.rels" ContentType="application/vnd.openxmlformats-package.relationships+xml"/>
  <Override PartName="/ppt/slides/_rels/slide70.xml.rels" ContentType="application/vnd.openxmlformats-package.relationships+xml"/>
  <Override PartName="/ppt/slides/_rels/slide71.xml.rels" ContentType="application/vnd.openxmlformats-package.relationships+xml"/>
  <Override PartName="/ppt/slides/_rels/slide72.xml.rels" ContentType="application/vnd.openxmlformats-package.relationships+xml"/>
  <Override PartName="/ppt/slides/_rels/slide73.xml.rels" ContentType="application/vnd.openxmlformats-package.relationships+xml"/>
  <Override PartName="/ppt/slides/_rels/slide74.xml.rels" ContentType="application/vnd.openxmlformats-package.relationships+xml"/>
  <Override PartName="/ppt/slides/_rels/slide75.xml.rels" ContentType="application/vnd.openxmlformats-package.relationships+xml"/>
  <Override PartName="/ppt/slides/_rels/slide76.xml.rels" ContentType="application/vnd.openxmlformats-package.relationships+xml"/>
  <Override PartName="/ppt/slides/_rels/slide77.xml.rels" ContentType="application/vnd.openxmlformats-package.relationships+xml"/>
  <Override PartName="/ppt/slides/_rels/slide78.xml.rels" ContentType="application/vnd.openxmlformats-package.relationships+xml"/>
  <Override PartName="/ppt/slides/_rels/slide79.xml.rels" ContentType="application/vnd.openxmlformats-package.relationships+xml"/>
  <Override PartName="/ppt/media/image38.jpeg" ContentType="image/jpeg"/>
  <Override PartName="/ppt/media/image1.wmf" ContentType="image/x-wmf"/>
  <Override PartName="/ppt/media/image4.jpeg" ContentType="image/jpeg"/>
  <Override PartName="/ppt/media/image2.wmf" ContentType="image/x-wmf"/>
  <Override PartName="/ppt/media/image9.jpeg" ContentType="image/jpeg"/>
  <Override PartName="/ppt/media/image3.wmf" ContentType="image/x-wmf"/>
  <Override PartName="/ppt/media/image6.jpeg" ContentType="image/jpeg"/>
  <Override PartName="/ppt/media/image23.wmf" ContentType="image/x-wmf"/>
  <Override PartName="/ppt/media/image5.jpeg" ContentType="image/jpeg"/>
  <Override PartName="/ppt/media/image7.jpeg" ContentType="image/jpeg"/>
  <Override PartName="/ppt/media/image43.wmf" ContentType="image/x-wmf"/>
  <Override PartName="/ppt/media/image8.jpeg" ContentType="image/jpeg"/>
  <Override PartName="/ppt/media/image10.jpeg" ContentType="image/jpeg"/>
  <Override PartName="/ppt/media/image11.jpeg" ContentType="image/jpeg"/>
  <Override PartName="/ppt/media/image21.wmf" ContentType="image/x-wmf"/>
  <Override PartName="/ppt/media/image12.jpeg" ContentType="image/jpeg"/>
  <Override PartName="/ppt/media/image13.jpeg" ContentType="image/jpeg"/>
  <Override PartName="/ppt/media/image41.wmf" ContentType="image/x-wmf"/>
  <Override PartName="/ppt/media/image14.wmf" ContentType="image/x-wmf"/>
  <Override PartName="/ppt/media/image15.wmf" ContentType="image/x-wmf"/>
  <Override PartName="/ppt/media/image16.jpeg" ContentType="image/jpeg"/>
  <Override PartName="/ppt/media/image17.wmf" ContentType="image/x-wmf"/>
  <Override PartName="/ppt/media/image34.jpeg" ContentType="image/jpeg"/>
  <Override PartName="/ppt/media/image18.wmf" ContentType="image/x-wmf"/>
  <Override PartName="/ppt/media/image19.wmf" ContentType="image/x-wmf"/>
  <Override PartName="/ppt/media/image20.wmf" ContentType="image/x-wmf"/>
  <Override PartName="/ppt/media/image22.wmf" ContentType="image/x-wmf"/>
  <Override PartName="/ppt/media/image24.wmf" ContentType="image/x-wmf"/>
  <Override PartName="/ppt/media/image25.wmf" ContentType="image/x-wmf"/>
  <Override PartName="/ppt/media/image26.wmf" ContentType="image/x-wmf"/>
  <Override PartName="/ppt/media/image27.wmf" ContentType="image/x-wmf"/>
  <Override PartName="/ppt/media/image35.jpeg" ContentType="image/jpeg"/>
  <Override PartName="/ppt/media/image28.wmf" ContentType="image/x-wmf"/>
  <Override PartName="/ppt/media/image29.wmf" ContentType="image/x-wmf"/>
  <Override PartName="/ppt/media/image30.jpeg" ContentType="image/jpeg"/>
  <Override PartName="/ppt/media/image32.png" ContentType="image/png"/>
  <Override PartName="/ppt/media/image44.wmf" ContentType="image/x-wmf"/>
  <Override PartName="/ppt/media/image31.jpeg" ContentType="image/jpeg"/>
  <Override PartName="/ppt/media/image33.jpeg" ContentType="image/jpeg"/>
  <Override PartName="/ppt/media/image36.jpeg" ContentType="image/jpeg"/>
  <Override PartName="/ppt/media/image37.jpeg" ContentType="image/jpeg"/>
  <Override PartName="/ppt/media/image39.wmf" ContentType="image/x-wmf"/>
  <Override PartName="/ppt/media/image40.wmf" ContentType="image/x-wmf"/>
  <Override PartName="/ppt/media/image42.wmf" ContentType="image/x-wmf"/>
  <Override PartName="/ppt/media/image45.wmf" ContentType="image/x-wmf"/>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15" r:id="rId63"/>
    <p:sldId id="316" r:id="rId64"/>
    <p:sldId id="317" r:id="rId65"/>
    <p:sldId id="318" r:id="rId66"/>
    <p:sldId id="319" r:id="rId67"/>
    <p:sldId id="320" r:id="rId68"/>
    <p:sldId id="321" r:id="rId69"/>
    <p:sldId id="322" r:id="rId70"/>
    <p:sldId id="323" r:id="rId71"/>
    <p:sldId id="324" r:id="rId72"/>
    <p:sldId id="325" r:id="rId73"/>
    <p:sldId id="326" r:id="rId74"/>
    <p:sldId id="327" r:id="rId75"/>
    <p:sldId id="328" r:id="rId76"/>
    <p:sldId id="329" r:id="rId77"/>
    <p:sldId id="330" r:id="rId78"/>
    <p:sldId id="331" r:id="rId79"/>
    <p:sldId id="332" r:id="rId80"/>
    <p:sldId id="333" r:id="rId81"/>
    <p:sldId id="334" r:id="rId82"/>
  </p:sldIdLst>
  <p:sldSz cx="12192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slide" Target="slides/slide45.xml"/><Relationship Id="rId49" Type="http://schemas.openxmlformats.org/officeDocument/2006/relationships/slide" Target="slides/slide46.xml"/><Relationship Id="rId50" Type="http://schemas.openxmlformats.org/officeDocument/2006/relationships/slide" Target="slides/slide47.xml"/><Relationship Id="rId51" Type="http://schemas.openxmlformats.org/officeDocument/2006/relationships/slide" Target="slides/slide48.xml"/><Relationship Id="rId52" Type="http://schemas.openxmlformats.org/officeDocument/2006/relationships/slide" Target="slides/slide49.xml"/><Relationship Id="rId53" Type="http://schemas.openxmlformats.org/officeDocument/2006/relationships/slide" Target="slides/slide50.xml"/><Relationship Id="rId54" Type="http://schemas.openxmlformats.org/officeDocument/2006/relationships/slide" Target="slides/slide51.xml"/><Relationship Id="rId55" Type="http://schemas.openxmlformats.org/officeDocument/2006/relationships/slide" Target="slides/slide52.xml"/><Relationship Id="rId56" Type="http://schemas.openxmlformats.org/officeDocument/2006/relationships/slide" Target="slides/slide53.xml"/><Relationship Id="rId57" Type="http://schemas.openxmlformats.org/officeDocument/2006/relationships/slide" Target="slides/slide54.xml"/><Relationship Id="rId58" Type="http://schemas.openxmlformats.org/officeDocument/2006/relationships/slide" Target="slides/slide55.xml"/><Relationship Id="rId59" Type="http://schemas.openxmlformats.org/officeDocument/2006/relationships/slide" Target="slides/slide56.xml"/><Relationship Id="rId60" Type="http://schemas.openxmlformats.org/officeDocument/2006/relationships/slide" Target="slides/slide57.xml"/><Relationship Id="rId61" Type="http://schemas.openxmlformats.org/officeDocument/2006/relationships/slide" Target="slides/slide58.xml"/><Relationship Id="rId62" Type="http://schemas.openxmlformats.org/officeDocument/2006/relationships/slide" Target="slides/slide59.xml"/><Relationship Id="rId63" Type="http://schemas.openxmlformats.org/officeDocument/2006/relationships/slide" Target="slides/slide60.xml"/><Relationship Id="rId64" Type="http://schemas.openxmlformats.org/officeDocument/2006/relationships/slide" Target="slides/slide61.xml"/><Relationship Id="rId65" Type="http://schemas.openxmlformats.org/officeDocument/2006/relationships/slide" Target="slides/slide62.xml"/><Relationship Id="rId66" Type="http://schemas.openxmlformats.org/officeDocument/2006/relationships/slide" Target="slides/slide63.xml"/><Relationship Id="rId67" Type="http://schemas.openxmlformats.org/officeDocument/2006/relationships/slide" Target="slides/slide64.xml"/><Relationship Id="rId68" Type="http://schemas.openxmlformats.org/officeDocument/2006/relationships/slide" Target="slides/slide65.xml"/><Relationship Id="rId69" Type="http://schemas.openxmlformats.org/officeDocument/2006/relationships/slide" Target="slides/slide66.xml"/><Relationship Id="rId70" Type="http://schemas.openxmlformats.org/officeDocument/2006/relationships/slide" Target="slides/slide67.xml"/><Relationship Id="rId71" Type="http://schemas.openxmlformats.org/officeDocument/2006/relationships/slide" Target="slides/slide68.xml"/><Relationship Id="rId72" Type="http://schemas.openxmlformats.org/officeDocument/2006/relationships/slide" Target="slides/slide69.xml"/><Relationship Id="rId73" Type="http://schemas.openxmlformats.org/officeDocument/2006/relationships/slide" Target="slides/slide70.xml"/><Relationship Id="rId74" Type="http://schemas.openxmlformats.org/officeDocument/2006/relationships/slide" Target="slides/slide71.xml"/><Relationship Id="rId75" Type="http://schemas.openxmlformats.org/officeDocument/2006/relationships/slide" Target="slides/slide72.xml"/><Relationship Id="rId76" Type="http://schemas.openxmlformats.org/officeDocument/2006/relationships/slide" Target="slides/slide73.xml"/><Relationship Id="rId77" Type="http://schemas.openxmlformats.org/officeDocument/2006/relationships/slide" Target="slides/slide74.xml"/><Relationship Id="rId78" Type="http://schemas.openxmlformats.org/officeDocument/2006/relationships/slide" Target="slides/slide75.xml"/><Relationship Id="rId79" Type="http://schemas.openxmlformats.org/officeDocument/2006/relationships/slide" Target="slides/slide76.xml"/><Relationship Id="rId80" Type="http://schemas.openxmlformats.org/officeDocument/2006/relationships/slide" Target="slides/slide77.xml"/><Relationship Id="rId81" Type="http://schemas.openxmlformats.org/officeDocument/2006/relationships/slide" Target="slides/slide78.xml"/><Relationship Id="rId82" Type="http://schemas.openxmlformats.org/officeDocument/2006/relationships/slide" Target="slides/slide79.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677160" y="609480"/>
            <a:ext cx="8596440" cy="1320480"/>
          </a:xfrm>
          <a:prstGeom prst="rect">
            <a:avLst/>
          </a:prstGeom>
        </p:spPr>
        <p:txBody>
          <a:bodyPr lIns="0" rIns="0" tIns="0" bIns="0" anchor="ctr">
            <a:noAutofit/>
          </a:bodyPr>
          <a:p>
            <a:endParaRPr b="0" lang="en-US" sz="1800" spc="-1" strike="noStrike">
              <a:solidFill>
                <a:srgbClr val="000000"/>
              </a:solidFill>
              <a:latin typeface="Trebuchet MS"/>
            </a:endParaRPr>
          </a:p>
        </p:txBody>
      </p:sp>
      <p:sp>
        <p:nvSpPr>
          <p:cNvPr id="49" name="PlaceHolder 2"/>
          <p:cNvSpPr>
            <a:spLocks noGrp="1"/>
          </p:cNvSpPr>
          <p:nvPr>
            <p:ph type="body"/>
          </p:nvPr>
        </p:nvSpPr>
        <p:spPr>
          <a:xfrm>
            <a:off x="677160" y="2160720"/>
            <a:ext cx="8596440" cy="1850760"/>
          </a:xfrm>
          <a:prstGeom prst="rect">
            <a:avLst/>
          </a:prstGeom>
        </p:spPr>
        <p:txBody>
          <a:bodyPr lIns="0" rIns="0" tIns="0" bIns="0">
            <a:normAutofit/>
          </a:bodyPr>
          <a:p>
            <a:endParaRPr b="0" lang="en-US" sz="1800" spc="-1" strike="noStrike">
              <a:solidFill>
                <a:srgbClr val="404040"/>
              </a:solidFill>
              <a:latin typeface="Trebuchet MS"/>
            </a:endParaRPr>
          </a:p>
        </p:txBody>
      </p:sp>
      <p:sp>
        <p:nvSpPr>
          <p:cNvPr id="50" name="PlaceHolder 3"/>
          <p:cNvSpPr>
            <a:spLocks noGrp="1"/>
          </p:cNvSpPr>
          <p:nvPr>
            <p:ph type="body"/>
          </p:nvPr>
        </p:nvSpPr>
        <p:spPr>
          <a:xfrm>
            <a:off x="677160" y="4187520"/>
            <a:ext cx="8596440" cy="1850760"/>
          </a:xfrm>
          <a:prstGeom prst="rect">
            <a:avLst/>
          </a:prstGeom>
        </p:spPr>
        <p:txBody>
          <a:bodyPr lIns="0" rIns="0" tIns="0" bIns="0">
            <a:normAutofit/>
          </a:bodyPr>
          <a:p>
            <a:endParaRPr b="0" lang="en-US" sz="1800" spc="-1" strike="noStrike">
              <a:solidFill>
                <a:srgbClr val="404040"/>
              </a:solidFill>
              <a:latin typeface="Trebuchet MS"/>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77160" y="609480"/>
            <a:ext cx="8596440" cy="1320480"/>
          </a:xfrm>
          <a:prstGeom prst="rect">
            <a:avLst/>
          </a:prstGeom>
        </p:spPr>
        <p:txBody>
          <a:bodyPr lIns="0" rIns="0" tIns="0" bIns="0" anchor="ctr">
            <a:noAutofit/>
          </a:bodyPr>
          <a:p>
            <a:endParaRPr b="0" lang="en-US" sz="1800" spc="-1" strike="noStrike">
              <a:solidFill>
                <a:srgbClr val="000000"/>
              </a:solidFill>
              <a:latin typeface="Trebuchet MS"/>
            </a:endParaRPr>
          </a:p>
        </p:txBody>
      </p:sp>
      <p:sp>
        <p:nvSpPr>
          <p:cNvPr id="52" name="PlaceHolder 2"/>
          <p:cNvSpPr>
            <a:spLocks noGrp="1"/>
          </p:cNvSpPr>
          <p:nvPr>
            <p:ph type="body"/>
          </p:nvPr>
        </p:nvSpPr>
        <p:spPr>
          <a:xfrm>
            <a:off x="677160" y="2160720"/>
            <a:ext cx="4194720" cy="1850760"/>
          </a:xfrm>
          <a:prstGeom prst="rect">
            <a:avLst/>
          </a:prstGeom>
        </p:spPr>
        <p:txBody>
          <a:bodyPr lIns="0" rIns="0" tIns="0" bIns="0">
            <a:normAutofit/>
          </a:bodyPr>
          <a:p>
            <a:endParaRPr b="0" lang="en-US" sz="1800" spc="-1" strike="noStrike">
              <a:solidFill>
                <a:srgbClr val="404040"/>
              </a:solidFill>
              <a:latin typeface="Trebuchet MS"/>
            </a:endParaRPr>
          </a:p>
        </p:txBody>
      </p:sp>
      <p:sp>
        <p:nvSpPr>
          <p:cNvPr id="53" name="PlaceHolder 3"/>
          <p:cNvSpPr>
            <a:spLocks noGrp="1"/>
          </p:cNvSpPr>
          <p:nvPr>
            <p:ph type="body"/>
          </p:nvPr>
        </p:nvSpPr>
        <p:spPr>
          <a:xfrm>
            <a:off x="5082120" y="2160720"/>
            <a:ext cx="4194720" cy="1850760"/>
          </a:xfrm>
          <a:prstGeom prst="rect">
            <a:avLst/>
          </a:prstGeom>
        </p:spPr>
        <p:txBody>
          <a:bodyPr lIns="0" rIns="0" tIns="0" bIns="0">
            <a:normAutofit/>
          </a:bodyPr>
          <a:p>
            <a:endParaRPr b="0" lang="en-US" sz="1800" spc="-1" strike="noStrike">
              <a:solidFill>
                <a:srgbClr val="404040"/>
              </a:solidFill>
              <a:latin typeface="Trebuchet MS"/>
            </a:endParaRPr>
          </a:p>
        </p:txBody>
      </p:sp>
      <p:sp>
        <p:nvSpPr>
          <p:cNvPr id="54" name="PlaceHolder 4"/>
          <p:cNvSpPr>
            <a:spLocks noGrp="1"/>
          </p:cNvSpPr>
          <p:nvPr>
            <p:ph type="body"/>
          </p:nvPr>
        </p:nvSpPr>
        <p:spPr>
          <a:xfrm>
            <a:off x="677160" y="4187520"/>
            <a:ext cx="4194720" cy="1850760"/>
          </a:xfrm>
          <a:prstGeom prst="rect">
            <a:avLst/>
          </a:prstGeom>
        </p:spPr>
        <p:txBody>
          <a:bodyPr lIns="0" rIns="0" tIns="0" bIns="0">
            <a:normAutofit/>
          </a:bodyPr>
          <a:p>
            <a:endParaRPr b="0" lang="en-US" sz="1800" spc="-1" strike="noStrike">
              <a:solidFill>
                <a:srgbClr val="404040"/>
              </a:solidFill>
              <a:latin typeface="Trebuchet MS"/>
            </a:endParaRPr>
          </a:p>
        </p:txBody>
      </p:sp>
      <p:sp>
        <p:nvSpPr>
          <p:cNvPr id="55" name="PlaceHolder 5"/>
          <p:cNvSpPr>
            <a:spLocks noGrp="1"/>
          </p:cNvSpPr>
          <p:nvPr>
            <p:ph type="body"/>
          </p:nvPr>
        </p:nvSpPr>
        <p:spPr>
          <a:xfrm>
            <a:off x="5082120" y="4187520"/>
            <a:ext cx="4194720" cy="1850760"/>
          </a:xfrm>
          <a:prstGeom prst="rect">
            <a:avLst/>
          </a:prstGeom>
        </p:spPr>
        <p:txBody>
          <a:bodyPr lIns="0" rIns="0" tIns="0" bIns="0">
            <a:normAutofit/>
          </a:bodyPr>
          <a:p>
            <a:endParaRPr b="0" lang="en-US" sz="1800" spc="-1" strike="noStrike">
              <a:solidFill>
                <a:srgbClr val="404040"/>
              </a:solidFill>
              <a:latin typeface="Trebuchet MS"/>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677160" y="609480"/>
            <a:ext cx="8596440" cy="1320480"/>
          </a:xfrm>
          <a:prstGeom prst="rect">
            <a:avLst/>
          </a:prstGeom>
        </p:spPr>
        <p:txBody>
          <a:bodyPr lIns="0" rIns="0" tIns="0" bIns="0" anchor="ctr">
            <a:noAutofit/>
          </a:bodyPr>
          <a:p>
            <a:endParaRPr b="0" lang="en-US" sz="1800" spc="-1" strike="noStrike">
              <a:solidFill>
                <a:srgbClr val="000000"/>
              </a:solidFill>
              <a:latin typeface="Trebuchet MS"/>
            </a:endParaRPr>
          </a:p>
        </p:txBody>
      </p:sp>
      <p:sp>
        <p:nvSpPr>
          <p:cNvPr id="57" name="PlaceHolder 2"/>
          <p:cNvSpPr>
            <a:spLocks noGrp="1"/>
          </p:cNvSpPr>
          <p:nvPr>
            <p:ph type="body"/>
          </p:nvPr>
        </p:nvSpPr>
        <p:spPr>
          <a:xfrm>
            <a:off x="677160" y="2160720"/>
            <a:ext cx="2767680" cy="1850760"/>
          </a:xfrm>
          <a:prstGeom prst="rect">
            <a:avLst/>
          </a:prstGeom>
        </p:spPr>
        <p:txBody>
          <a:bodyPr lIns="0" rIns="0" tIns="0" bIns="0">
            <a:normAutofit/>
          </a:bodyPr>
          <a:p>
            <a:endParaRPr b="0" lang="en-US" sz="1800" spc="-1" strike="noStrike">
              <a:solidFill>
                <a:srgbClr val="404040"/>
              </a:solidFill>
              <a:latin typeface="Trebuchet MS"/>
            </a:endParaRPr>
          </a:p>
        </p:txBody>
      </p:sp>
      <p:sp>
        <p:nvSpPr>
          <p:cNvPr id="58" name="PlaceHolder 3"/>
          <p:cNvSpPr>
            <a:spLocks noGrp="1"/>
          </p:cNvSpPr>
          <p:nvPr>
            <p:ph type="body"/>
          </p:nvPr>
        </p:nvSpPr>
        <p:spPr>
          <a:xfrm>
            <a:off x="3583440" y="2160720"/>
            <a:ext cx="2767680" cy="1850760"/>
          </a:xfrm>
          <a:prstGeom prst="rect">
            <a:avLst/>
          </a:prstGeom>
        </p:spPr>
        <p:txBody>
          <a:bodyPr lIns="0" rIns="0" tIns="0" bIns="0">
            <a:normAutofit/>
          </a:bodyPr>
          <a:p>
            <a:endParaRPr b="0" lang="en-US" sz="1800" spc="-1" strike="noStrike">
              <a:solidFill>
                <a:srgbClr val="404040"/>
              </a:solidFill>
              <a:latin typeface="Trebuchet MS"/>
            </a:endParaRPr>
          </a:p>
        </p:txBody>
      </p:sp>
      <p:sp>
        <p:nvSpPr>
          <p:cNvPr id="59" name="PlaceHolder 4"/>
          <p:cNvSpPr>
            <a:spLocks noGrp="1"/>
          </p:cNvSpPr>
          <p:nvPr>
            <p:ph type="body"/>
          </p:nvPr>
        </p:nvSpPr>
        <p:spPr>
          <a:xfrm>
            <a:off x="6490080" y="2160720"/>
            <a:ext cx="2767680" cy="1850760"/>
          </a:xfrm>
          <a:prstGeom prst="rect">
            <a:avLst/>
          </a:prstGeom>
        </p:spPr>
        <p:txBody>
          <a:bodyPr lIns="0" rIns="0" tIns="0" bIns="0">
            <a:normAutofit/>
          </a:bodyPr>
          <a:p>
            <a:endParaRPr b="0" lang="en-US" sz="1800" spc="-1" strike="noStrike">
              <a:solidFill>
                <a:srgbClr val="404040"/>
              </a:solidFill>
              <a:latin typeface="Trebuchet MS"/>
            </a:endParaRPr>
          </a:p>
        </p:txBody>
      </p:sp>
      <p:sp>
        <p:nvSpPr>
          <p:cNvPr id="60" name="PlaceHolder 5"/>
          <p:cNvSpPr>
            <a:spLocks noGrp="1"/>
          </p:cNvSpPr>
          <p:nvPr>
            <p:ph type="body"/>
          </p:nvPr>
        </p:nvSpPr>
        <p:spPr>
          <a:xfrm>
            <a:off x="677160" y="4187520"/>
            <a:ext cx="2767680" cy="1850760"/>
          </a:xfrm>
          <a:prstGeom prst="rect">
            <a:avLst/>
          </a:prstGeom>
        </p:spPr>
        <p:txBody>
          <a:bodyPr lIns="0" rIns="0" tIns="0" bIns="0">
            <a:normAutofit/>
          </a:bodyPr>
          <a:p>
            <a:endParaRPr b="0" lang="en-US" sz="1800" spc="-1" strike="noStrike">
              <a:solidFill>
                <a:srgbClr val="404040"/>
              </a:solidFill>
              <a:latin typeface="Trebuchet MS"/>
            </a:endParaRPr>
          </a:p>
        </p:txBody>
      </p:sp>
      <p:sp>
        <p:nvSpPr>
          <p:cNvPr id="61" name="PlaceHolder 6"/>
          <p:cNvSpPr>
            <a:spLocks noGrp="1"/>
          </p:cNvSpPr>
          <p:nvPr>
            <p:ph type="body"/>
          </p:nvPr>
        </p:nvSpPr>
        <p:spPr>
          <a:xfrm>
            <a:off x="3583440" y="4187520"/>
            <a:ext cx="2767680" cy="1850760"/>
          </a:xfrm>
          <a:prstGeom prst="rect">
            <a:avLst/>
          </a:prstGeom>
        </p:spPr>
        <p:txBody>
          <a:bodyPr lIns="0" rIns="0" tIns="0" bIns="0">
            <a:normAutofit/>
          </a:bodyPr>
          <a:p>
            <a:endParaRPr b="0" lang="en-US" sz="1800" spc="-1" strike="noStrike">
              <a:solidFill>
                <a:srgbClr val="404040"/>
              </a:solidFill>
              <a:latin typeface="Trebuchet MS"/>
            </a:endParaRPr>
          </a:p>
        </p:txBody>
      </p:sp>
      <p:sp>
        <p:nvSpPr>
          <p:cNvPr id="62" name="PlaceHolder 7"/>
          <p:cNvSpPr>
            <a:spLocks noGrp="1"/>
          </p:cNvSpPr>
          <p:nvPr>
            <p:ph type="body"/>
          </p:nvPr>
        </p:nvSpPr>
        <p:spPr>
          <a:xfrm>
            <a:off x="6490080" y="4187520"/>
            <a:ext cx="2767680" cy="1850760"/>
          </a:xfrm>
          <a:prstGeom prst="rect">
            <a:avLst/>
          </a:prstGeom>
        </p:spPr>
        <p:txBody>
          <a:bodyPr lIns="0" rIns="0" tIns="0" bIns="0">
            <a:normAutofit/>
          </a:bodyPr>
          <a:p>
            <a:endParaRPr b="0" lang="en-US" sz="1800" spc="-1" strike="noStrike">
              <a:solidFill>
                <a:srgbClr val="404040"/>
              </a:solidFill>
              <a:latin typeface="Trebuchet MS"/>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79" name="PlaceHolder 1"/>
          <p:cNvSpPr>
            <a:spLocks noGrp="1"/>
          </p:cNvSpPr>
          <p:nvPr>
            <p:ph type="title"/>
          </p:nvPr>
        </p:nvSpPr>
        <p:spPr>
          <a:xfrm>
            <a:off x="677160" y="609480"/>
            <a:ext cx="8596440" cy="1320480"/>
          </a:xfrm>
          <a:prstGeom prst="rect">
            <a:avLst/>
          </a:prstGeom>
        </p:spPr>
        <p:txBody>
          <a:bodyPr lIns="0" rIns="0" tIns="0" bIns="0" anchor="ctr">
            <a:noAutofit/>
          </a:bodyPr>
          <a:p>
            <a:endParaRPr b="0" lang="en-US" sz="1800" spc="-1" strike="noStrike">
              <a:solidFill>
                <a:srgbClr val="000000"/>
              </a:solidFill>
              <a:latin typeface="Trebuchet MS"/>
            </a:endParaRPr>
          </a:p>
        </p:txBody>
      </p:sp>
      <p:sp>
        <p:nvSpPr>
          <p:cNvPr id="80" name="PlaceHolder 2"/>
          <p:cNvSpPr>
            <a:spLocks noGrp="1"/>
          </p:cNvSpPr>
          <p:nvPr>
            <p:ph type="subTitle"/>
          </p:nvPr>
        </p:nvSpPr>
        <p:spPr>
          <a:xfrm>
            <a:off x="677160" y="2160720"/>
            <a:ext cx="8596440" cy="3880440"/>
          </a:xfrm>
          <a:prstGeom prst="rect">
            <a:avLst/>
          </a:prstGeom>
        </p:spPr>
        <p:txBody>
          <a:bodyPr lIns="0" rIns="0" tIns="0" bIns="0" anchor="ctr">
            <a:noAutofit/>
          </a:bodyPr>
          <a:p>
            <a:pPr algn="ctr"/>
            <a:endParaRPr b="0" lang="it-IT"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1" name="PlaceHolder 1"/>
          <p:cNvSpPr>
            <a:spLocks noGrp="1"/>
          </p:cNvSpPr>
          <p:nvPr>
            <p:ph type="title"/>
          </p:nvPr>
        </p:nvSpPr>
        <p:spPr>
          <a:xfrm>
            <a:off x="677160" y="609480"/>
            <a:ext cx="8596440" cy="1320480"/>
          </a:xfrm>
          <a:prstGeom prst="rect">
            <a:avLst/>
          </a:prstGeom>
        </p:spPr>
        <p:txBody>
          <a:bodyPr lIns="0" rIns="0" tIns="0" bIns="0" anchor="ctr">
            <a:noAutofit/>
          </a:bodyPr>
          <a:p>
            <a:endParaRPr b="0" lang="en-US" sz="1800" spc="-1" strike="noStrike">
              <a:solidFill>
                <a:srgbClr val="000000"/>
              </a:solidFill>
              <a:latin typeface="Trebuchet MS"/>
            </a:endParaRPr>
          </a:p>
        </p:txBody>
      </p:sp>
      <p:sp>
        <p:nvSpPr>
          <p:cNvPr id="82" name="PlaceHolder 2"/>
          <p:cNvSpPr>
            <a:spLocks noGrp="1"/>
          </p:cNvSpPr>
          <p:nvPr>
            <p:ph type="body"/>
          </p:nvPr>
        </p:nvSpPr>
        <p:spPr>
          <a:xfrm>
            <a:off x="677160" y="2160720"/>
            <a:ext cx="8596440" cy="3880440"/>
          </a:xfrm>
          <a:prstGeom prst="rect">
            <a:avLst/>
          </a:prstGeom>
        </p:spPr>
        <p:txBody>
          <a:bodyPr lIns="0" rIns="0" tIns="0" bIns="0">
            <a:normAutofit/>
          </a:bodyPr>
          <a:p>
            <a:endParaRPr b="0" lang="en-US" sz="1800" spc="-1" strike="noStrike">
              <a:solidFill>
                <a:srgbClr val="404040"/>
              </a:solidFill>
              <a:latin typeface="Trebuchet MS"/>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83" name="PlaceHolder 1"/>
          <p:cNvSpPr>
            <a:spLocks noGrp="1"/>
          </p:cNvSpPr>
          <p:nvPr>
            <p:ph type="title"/>
          </p:nvPr>
        </p:nvSpPr>
        <p:spPr>
          <a:xfrm>
            <a:off x="677160" y="609480"/>
            <a:ext cx="8596440" cy="1320480"/>
          </a:xfrm>
          <a:prstGeom prst="rect">
            <a:avLst/>
          </a:prstGeom>
        </p:spPr>
        <p:txBody>
          <a:bodyPr lIns="0" rIns="0" tIns="0" bIns="0" anchor="ctr">
            <a:noAutofit/>
          </a:bodyPr>
          <a:p>
            <a:endParaRPr b="0" lang="en-US" sz="1800" spc="-1" strike="noStrike">
              <a:solidFill>
                <a:srgbClr val="000000"/>
              </a:solidFill>
              <a:latin typeface="Trebuchet MS"/>
            </a:endParaRPr>
          </a:p>
        </p:txBody>
      </p:sp>
      <p:sp>
        <p:nvSpPr>
          <p:cNvPr id="84" name="PlaceHolder 2"/>
          <p:cNvSpPr>
            <a:spLocks noGrp="1"/>
          </p:cNvSpPr>
          <p:nvPr>
            <p:ph type="body"/>
          </p:nvPr>
        </p:nvSpPr>
        <p:spPr>
          <a:xfrm>
            <a:off x="677160" y="2160720"/>
            <a:ext cx="4194720" cy="3880440"/>
          </a:xfrm>
          <a:prstGeom prst="rect">
            <a:avLst/>
          </a:prstGeom>
        </p:spPr>
        <p:txBody>
          <a:bodyPr lIns="0" rIns="0" tIns="0" bIns="0">
            <a:normAutofit/>
          </a:bodyPr>
          <a:p>
            <a:endParaRPr b="0" lang="en-US" sz="1800" spc="-1" strike="noStrike">
              <a:solidFill>
                <a:srgbClr val="404040"/>
              </a:solidFill>
              <a:latin typeface="Trebuchet MS"/>
            </a:endParaRPr>
          </a:p>
        </p:txBody>
      </p:sp>
      <p:sp>
        <p:nvSpPr>
          <p:cNvPr id="85" name="PlaceHolder 3"/>
          <p:cNvSpPr>
            <a:spLocks noGrp="1"/>
          </p:cNvSpPr>
          <p:nvPr>
            <p:ph type="body"/>
          </p:nvPr>
        </p:nvSpPr>
        <p:spPr>
          <a:xfrm>
            <a:off x="5082120" y="2160720"/>
            <a:ext cx="4194720" cy="3880440"/>
          </a:xfrm>
          <a:prstGeom prst="rect">
            <a:avLst/>
          </a:prstGeom>
        </p:spPr>
        <p:txBody>
          <a:bodyPr lIns="0" rIns="0" tIns="0" bIns="0">
            <a:normAutofit/>
          </a:bodyPr>
          <a:p>
            <a:endParaRPr b="0" lang="en-US" sz="1800" spc="-1" strike="noStrike">
              <a:solidFill>
                <a:srgbClr val="404040"/>
              </a:solidFill>
              <a:latin typeface="Trebuchet MS"/>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86" name="PlaceHolder 1"/>
          <p:cNvSpPr>
            <a:spLocks noGrp="1"/>
          </p:cNvSpPr>
          <p:nvPr>
            <p:ph type="title"/>
          </p:nvPr>
        </p:nvSpPr>
        <p:spPr>
          <a:xfrm>
            <a:off x="677160" y="609480"/>
            <a:ext cx="8596440" cy="1320480"/>
          </a:xfrm>
          <a:prstGeom prst="rect">
            <a:avLst/>
          </a:prstGeom>
        </p:spPr>
        <p:txBody>
          <a:bodyPr lIns="0" rIns="0" tIns="0" bIns="0" anchor="ctr">
            <a:noAutofit/>
          </a:bodyPr>
          <a:p>
            <a:endParaRPr b="0" lang="en-US" sz="1800" spc="-1" strike="noStrike">
              <a:solidFill>
                <a:srgbClr val="000000"/>
              </a:solidFill>
              <a:latin typeface="Trebuchet MS"/>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87" name="PlaceHolder 1"/>
          <p:cNvSpPr>
            <a:spLocks noGrp="1"/>
          </p:cNvSpPr>
          <p:nvPr>
            <p:ph type="subTitle"/>
          </p:nvPr>
        </p:nvSpPr>
        <p:spPr>
          <a:xfrm>
            <a:off x="677160" y="609480"/>
            <a:ext cx="8596440" cy="6122160"/>
          </a:xfrm>
          <a:prstGeom prst="rect">
            <a:avLst/>
          </a:prstGeom>
        </p:spPr>
        <p:txBody>
          <a:bodyPr lIns="0" rIns="0" tIns="0" bIns="0" anchor="ctr">
            <a:noAutofit/>
          </a:bodyPr>
          <a:p>
            <a:pPr algn="ctr"/>
            <a:endParaRPr b="0" lang="it-IT"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88" name="PlaceHolder 1"/>
          <p:cNvSpPr>
            <a:spLocks noGrp="1"/>
          </p:cNvSpPr>
          <p:nvPr>
            <p:ph type="title"/>
          </p:nvPr>
        </p:nvSpPr>
        <p:spPr>
          <a:xfrm>
            <a:off x="677160" y="609480"/>
            <a:ext cx="8596440" cy="1320480"/>
          </a:xfrm>
          <a:prstGeom prst="rect">
            <a:avLst/>
          </a:prstGeom>
        </p:spPr>
        <p:txBody>
          <a:bodyPr lIns="0" rIns="0" tIns="0" bIns="0" anchor="ctr">
            <a:noAutofit/>
          </a:bodyPr>
          <a:p>
            <a:endParaRPr b="0" lang="en-US" sz="1800" spc="-1" strike="noStrike">
              <a:solidFill>
                <a:srgbClr val="000000"/>
              </a:solidFill>
              <a:latin typeface="Trebuchet MS"/>
            </a:endParaRPr>
          </a:p>
        </p:txBody>
      </p:sp>
      <p:sp>
        <p:nvSpPr>
          <p:cNvPr id="89" name="PlaceHolder 2"/>
          <p:cNvSpPr>
            <a:spLocks noGrp="1"/>
          </p:cNvSpPr>
          <p:nvPr>
            <p:ph type="body"/>
          </p:nvPr>
        </p:nvSpPr>
        <p:spPr>
          <a:xfrm>
            <a:off x="677160" y="2160720"/>
            <a:ext cx="4194720" cy="1850760"/>
          </a:xfrm>
          <a:prstGeom prst="rect">
            <a:avLst/>
          </a:prstGeom>
        </p:spPr>
        <p:txBody>
          <a:bodyPr lIns="0" rIns="0" tIns="0" bIns="0">
            <a:normAutofit/>
          </a:bodyPr>
          <a:p>
            <a:endParaRPr b="0" lang="en-US" sz="1800" spc="-1" strike="noStrike">
              <a:solidFill>
                <a:srgbClr val="404040"/>
              </a:solidFill>
              <a:latin typeface="Trebuchet MS"/>
            </a:endParaRPr>
          </a:p>
        </p:txBody>
      </p:sp>
      <p:sp>
        <p:nvSpPr>
          <p:cNvPr id="90" name="PlaceHolder 3"/>
          <p:cNvSpPr>
            <a:spLocks noGrp="1"/>
          </p:cNvSpPr>
          <p:nvPr>
            <p:ph type="body"/>
          </p:nvPr>
        </p:nvSpPr>
        <p:spPr>
          <a:xfrm>
            <a:off x="5082120" y="2160720"/>
            <a:ext cx="4194720" cy="3880440"/>
          </a:xfrm>
          <a:prstGeom prst="rect">
            <a:avLst/>
          </a:prstGeom>
        </p:spPr>
        <p:txBody>
          <a:bodyPr lIns="0" rIns="0" tIns="0" bIns="0">
            <a:normAutofit/>
          </a:bodyPr>
          <a:p>
            <a:endParaRPr b="0" lang="en-US" sz="1800" spc="-1" strike="noStrike">
              <a:solidFill>
                <a:srgbClr val="404040"/>
              </a:solidFill>
              <a:latin typeface="Trebuchet MS"/>
            </a:endParaRPr>
          </a:p>
        </p:txBody>
      </p:sp>
      <p:sp>
        <p:nvSpPr>
          <p:cNvPr id="91" name="PlaceHolder 4"/>
          <p:cNvSpPr>
            <a:spLocks noGrp="1"/>
          </p:cNvSpPr>
          <p:nvPr>
            <p:ph type="body"/>
          </p:nvPr>
        </p:nvSpPr>
        <p:spPr>
          <a:xfrm>
            <a:off x="677160" y="4187520"/>
            <a:ext cx="4194720" cy="1850760"/>
          </a:xfrm>
          <a:prstGeom prst="rect">
            <a:avLst/>
          </a:prstGeom>
        </p:spPr>
        <p:txBody>
          <a:bodyPr lIns="0" rIns="0" tIns="0" bIns="0">
            <a:normAutofit/>
          </a:bodyPr>
          <a:p>
            <a:endParaRPr b="0" lang="en-US" sz="1800" spc="-1" strike="noStrike">
              <a:solidFill>
                <a:srgbClr val="404040"/>
              </a:solidFill>
              <a:latin typeface="Trebuchet MS"/>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7" name="PlaceHolder 1"/>
          <p:cNvSpPr>
            <a:spLocks noGrp="1"/>
          </p:cNvSpPr>
          <p:nvPr>
            <p:ph type="title"/>
          </p:nvPr>
        </p:nvSpPr>
        <p:spPr>
          <a:xfrm>
            <a:off x="677160" y="609480"/>
            <a:ext cx="8596440" cy="1320480"/>
          </a:xfrm>
          <a:prstGeom prst="rect">
            <a:avLst/>
          </a:prstGeom>
        </p:spPr>
        <p:txBody>
          <a:bodyPr lIns="0" rIns="0" tIns="0" bIns="0" anchor="ctr">
            <a:noAutofit/>
          </a:bodyPr>
          <a:p>
            <a:endParaRPr b="0" lang="en-US" sz="1800" spc="-1" strike="noStrike">
              <a:solidFill>
                <a:srgbClr val="000000"/>
              </a:solidFill>
              <a:latin typeface="Trebuchet MS"/>
            </a:endParaRPr>
          </a:p>
        </p:txBody>
      </p:sp>
      <p:sp>
        <p:nvSpPr>
          <p:cNvPr id="28" name="PlaceHolder 2"/>
          <p:cNvSpPr>
            <a:spLocks noGrp="1"/>
          </p:cNvSpPr>
          <p:nvPr>
            <p:ph type="subTitle"/>
          </p:nvPr>
        </p:nvSpPr>
        <p:spPr>
          <a:xfrm>
            <a:off x="677160" y="2160720"/>
            <a:ext cx="8596440" cy="3880440"/>
          </a:xfrm>
          <a:prstGeom prst="rect">
            <a:avLst/>
          </a:prstGeom>
        </p:spPr>
        <p:txBody>
          <a:bodyPr lIns="0" rIns="0" tIns="0" bIns="0" anchor="ctr">
            <a:noAutofit/>
          </a:bodyPr>
          <a:p>
            <a:pPr algn="ctr"/>
            <a:endParaRPr b="0" lang="it-IT"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77160" y="609480"/>
            <a:ext cx="8596440" cy="1320480"/>
          </a:xfrm>
          <a:prstGeom prst="rect">
            <a:avLst/>
          </a:prstGeom>
        </p:spPr>
        <p:txBody>
          <a:bodyPr lIns="0" rIns="0" tIns="0" bIns="0" anchor="ctr">
            <a:noAutofit/>
          </a:bodyPr>
          <a:p>
            <a:endParaRPr b="0" lang="en-US" sz="1800" spc="-1" strike="noStrike">
              <a:solidFill>
                <a:srgbClr val="000000"/>
              </a:solidFill>
              <a:latin typeface="Trebuchet MS"/>
            </a:endParaRPr>
          </a:p>
        </p:txBody>
      </p:sp>
      <p:sp>
        <p:nvSpPr>
          <p:cNvPr id="93" name="PlaceHolder 2"/>
          <p:cNvSpPr>
            <a:spLocks noGrp="1"/>
          </p:cNvSpPr>
          <p:nvPr>
            <p:ph type="body"/>
          </p:nvPr>
        </p:nvSpPr>
        <p:spPr>
          <a:xfrm>
            <a:off x="677160" y="2160720"/>
            <a:ext cx="4194720" cy="3880440"/>
          </a:xfrm>
          <a:prstGeom prst="rect">
            <a:avLst/>
          </a:prstGeom>
        </p:spPr>
        <p:txBody>
          <a:bodyPr lIns="0" rIns="0" tIns="0" bIns="0">
            <a:normAutofit/>
          </a:bodyPr>
          <a:p>
            <a:endParaRPr b="0" lang="en-US" sz="1800" spc="-1" strike="noStrike">
              <a:solidFill>
                <a:srgbClr val="404040"/>
              </a:solidFill>
              <a:latin typeface="Trebuchet MS"/>
            </a:endParaRPr>
          </a:p>
        </p:txBody>
      </p:sp>
      <p:sp>
        <p:nvSpPr>
          <p:cNvPr id="94" name="PlaceHolder 3"/>
          <p:cNvSpPr>
            <a:spLocks noGrp="1"/>
          </p:cNvSpPr>
          <p:nvPr>
            <p:ph type="body"/>
          </p:nvPr>
        </p:nvSpPr>
        <p:spPr>
          <a:xfrm>
            <a:off x="5082120" y="2160720"/>
            <a:ext cx="4194720" cy="1850760"/>
          </a:xfrm>
          <a:prstGeom prst="rect">
            <a:avLst/>
          </a:prstGeom>
        </p:spPr>
        <p:txBody>
          <a:bodyPr lIns="0" rIns="0" tIns="0" bIns="0">
            <a:normAutofit/>
          </a:bodyPr>
          <a:p>
            <a:endParaRPr b="0" lang="en-US" sz="1800" spc="-1" strike="noStrike">
              <a:solidFill>
                <a:srgbClr val="404040"/>
              </a:solidFill>
              <a:latin typeface="Trebuchet MS"/>
            </a:endParaRPr>
          </a:p>
        </p:txBody>
      </p:sp>
      <p:sp>
        <p:nvSpPr>
          <p:cNvPr id="95" name="PlaceHolder 4"/>
          <p:cNvSpPr>
            <a:spLocks noGrp="1"/>
          </p:cNvSpPr>
          <p:nvPr>
            <p:ph type="body"/>
          </p:nvPr>
        </p:nvSpPr>
        <p:spPr>
          <a:xfrm>
            <a:off x="5082120" y="4187520"/>
            <a:ext cx="4194720" cy="1850760"/>
          </a:xfrm>
          <a:prstGeom prst="rect">
            <a:avLst/>
          </a:prstGeom>
        </p:spPr>
        <p:txBody>
          <a:bodyPr lIns="0" rIns="0" tIns="0" bIns="0">
            <a:normAutofit/>
          </a:bodyPr>
          <a:p>
            <a:endParaRPr b="0" lang="en-US" sz="1800" spc="-1" strike="noStrike">
              <a:solidFill>
                <a:srgbClr val="404040"/>
              </a:solidFill>
              <a:latin typeface="Trebuchet MS"/>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677160" y="609480"/>
            <a:ext cx="8596440" cy="1320480"/>
          </a:xfrm>
          <a:prstGeom prst="rect">
            <a:avLst/>
          </a:prstGeom>
        </p:spPr>
        <p:txBody>
          <a:bodyPr lIns="0" rIns="0" tIns="0" bIns="0" anchor="ctr">
            <a:noAutofit/>
          </a:bodyPr>
          <a:p>
            <a:endParaRPr b="0" lang="en-US" sz="1800" spc="-1" strike="noStrike">
              <a:solidFill>
                <a:srgbClr val="000000"/>
              </a:solidFill>
              <a:latin typeface="Trebuchet MS"/>
            </a:endParaRPr>
          </a:p>
        </p:txBody>
      </p:sp>
      <p:sp>
        <p:nvSpPr>
          <p:cNvPr id="97" name="PlaceHolder 2"/>
          <p:cNvSpPr>
            <a:spLocks noGrp="1"/>
          </p:cNvSpPr>
          <p:nvPr>
            <p:ph type="body"/>
          </p:nvPr>
        </p:nvSpPr>
        <p:spPr>
          <a:xfrm>
            <a:off x="677160" y="2160720"/>
            <a:ext cx="4194720" cy="1850760"/>
          </a:xfrm>
          <a:prstGeom prst="rect">
            <a:avLst/>
          </a:prstGeom>
        </p:spPr>
        <p:txBody>
          <a:bodyPr lIns="0" rIns="0" tIns="0" bIns="0">
            <a:normAutofit/>
          </a:bodyPr>
          <a:p>
            <a:endParaRPr b="0" lang="en-US" sz="1800" spc="-1" strike="noStrike">
              <a:solidFill>
                <a:srgbClr val="404040"/>
              </a:solidFill>
              <a:latin typeface="Trebuchet MS"/>
            </a:endParaRPr>
          </a:p>
        </p:txBody>
      </p:sp>
      <p:sp>
        <p:nvSpPr>
          <p:cNvPr id="98" name="PlaceHolder 3"/>
          <p:cNvSpPr>
            <a:spLocks noGrp="1"/>
          </p:cNvSpPr>
          <p:nvPr>
            <p:ph type="body"/>
          </p:nvPr>
        </p:nvSpPr>
        <p:spPr>
          <a:xfrm>
            <a:off x="5082120" y="2160720"/>
            <a:ext cx="4194720" cy="1850760"/>
          </a:xfrm>
          <a:prstGeom prst="rect">
            <a:avLst/>
          </a:prstGeom>
        </p:spPr>
        <p:txBody>
          <a:bodyPr lIns="0" rIns="0" tIns="0" bIns="0">
            <a:normAutofit/>
          </a:bodyPr>
          <a:p>
            <a:endParaRPr b="0" lang="en-US" sz="1800" spc="-1" strike="noStrike">
              <a:solidFill>
                <a:srgbClr val="404040"/>
              </a:solidFill>
              <a:latin typeface="Trebuchet MS"/>
            </a:endParaRPr>
          </a:p>
        </p:txBody>
      </p:sp>
      <p:sp>
        <p:nvSpPr>
          <p:cNvPr id="99" name="PlaceHolder 4"/>
          <p:cNvSpPr>
            <a:spLocks noGrp="1"/>
          </p:cNvSpPr>
          <p:nvPr>
            <p:ph type="body"/>
          </p:nvPr>
        </p:nvSpPr>
        <p:spPr>
          <a:xfrm>
            <a:off x="677160" y="4187520"/>
            <a:ext cx="8596440" cy="1850760"/>
          </a:xfrm>
          <a:prstGeom prst="rect">
            <a:avLst/>
          </a:prstGeom>
        </p:spPr>
        <p:txBody>
          <a:bodyPr lIns="0" rIns="0" tIns="0" bIns="0">
            <a:normAutofit/>
          </a:bodyPr>
          <a:p>
            <a:endParaRPr b="0" lang="en-US" sz="1800" spc="-1" strike="noStrike">
              <a:solidFill>
                <a:srgbClr val="404040"/>
              </a:solidFill>
              <a:latin typeface="Trebuchet MS"/>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677160" y="609480"/>
            <a:ext cx="8596440" cy="1320480"/>
          </a:xfrm>
          <a:prstGeom prst="rect">
            <a:avLst/>
          </a:prstGeom>
        </p:spPr>
        <p:txBody>
          <a:bodyPr lIns="0" rIns="0" tIns="0" bIns="0" anchor="ctr">
            <a:noAutofit/>
          </a:bodyPr>
          <a:p>
            <a:endParaRPr b="0" lang="en-US" sz="1800" spc="-1" strike="noStrike">
              <a:solidFill>
                <a:srgbClr val="000000"/>
              </a:solidFill>
              <a:latin typeface="Trebuchet MS"/>
            </a:endParaRPr>
          </a:p>
        </p:txBody>
      </p:sp>
      <p:sp>
        <p:nvSpPr>
          <p:cNvPr id="101" name="PlaceHolder 2"/>
          <p:cNvSpPr>
            <a:spLocks noGrp="1"/>
          </p:cNvSpPr>
          <p:nvPr>
            <p:ph type="body"/>
          </p:nvPr>
        </p:nvSpPr>
        <p:spPr>
          <a:xfrm>
            <a:off x="677160" y="2160720"/>
            <a:ext cx="8596440" cy="1850760"/>
          </a:xfrm>
          <a:prstGeom prst="rect">
            <a:avLst/>
          </a:prstGeom>
        </p:spPr>
        <p:txBody>
          <a:bodyPr lIns="0" rIns="0" tIns="0" bIns="0">
            <a:normAutofit/>
          </a:bodyPr>
          <a:p>
            <a:endParaRPr b="0" lang="en-US" sz="1800" spc="-1" strike="noStrike">
              <a:solidFill>
                <a:srgbClr val="404040"/>
              </a:solidFill>
              <a:latin typeface="Trebuchet MS"/>
            </a:endParaRPr>
          </a:p>
        </p:txBody>
      </p:sp>
      <p:sp>
        <p:nvSpPr>
          <p:cNvPr id="102" name="PlaceHolder 3"/>
          <p:cNvSpPr>
            <a:spLocks noGrp="1"/>
          </p:cNvSpPr>
          <p:nvPr>
            <p:ph type="body"/>
          </p:nvPr>
        </p:nvSpPr>
        <p:spPr>
          <a:xfrm>
            <a:off x="677160" y="4187520"/>
            <a:ext cx="8596440" cy="1850760"/>
          </a:xfrm>
          <a:prstGeom prst="rect">
            <a:avLst/>
          </a:prstGeom>
        </p:spPr>
        <p:txBody>
          <a:bodyPr lIns="0" rIns="0" tIns="0" bIns="0">
            <a:normAutofit/>
          </a:bodyPr>
          <a:p>
            <a:endParaRPr b="0" lang="en-US" sz="1800" spc="-1" strike="noStrike">
              <a:solidFill>
                <a:srgbClr val="404040"/>
              </a:solidFill>
              <a:latin typeface="Trebuchet MS"/>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03" name="PlaceHolder 1"/>
          <p:cNvSpPr>
            <a:spLocks noGrp="1"/>
          </p:cNvSpPr>
          <p:nvPr>
            <p:ph type="title"/>
          </p:nvPr>
        </p:nvSpPr>
        <p:spPr>
          <a:xfrm>
            <a:off x="677160" y="609480"/>
            <a:ext cx="8596440" cy="1320480"/>
          </a:xfrm>
          <a:prstGeom prst="rect">
            <a:avLst/>
          </a:prstGeom>
        </p:spPr>
        <p:txBody>
          <a:bodyPr lIns="0" rIns="0" tIns="0" bIns="0" anchor="ctr">
            <a:noAutofit/>
          </a:bodyPr>
          <a:p>
            <a:endParaRPr b="0" lang="en-US" sz="1800" spc="-1" strike="noStrike">
              <a:solidFill>
                <a:srgbClr val="000000"/>
              </a:solidFill>
              <a:latin typeface="Trebuchet MS"/>
            </a:endParaRPr>
          </a:p>
        </p:txBody>
      </p:sp>
      <p:sp>
        <p:nvSpPr>
          <p:cNvPr id="104" name="PlaceHolder 2"/>
          <p:cNvSpPr>
            <a:spLocks noGrp="1"/>
          </p:cNvSpPr>
          <p:nvPr>
            <p:ph type="body"/>
          </p:nvPr>
        </p:nvSpPr>
        <p:spPr>
          <a:xfrm>
            <a:off x="677160" y="2160720"/>
            <a:ext cx="4194720" cy="1850760"/>
          </a:xfrm>
          <a:prstGeom prst="rect">
            <a:avLst/>
          </a:prstGeom>
        </p:spPr>
        <p:txBody>
          <a:bodyPr lIns="0" rIns="0" tIns="0" bIns="0">
            <a:normAutofit/>
          </a:bodyPr>
          <a:p>
            <a:endParaRPr b="0" lang="en-US" sz="1800" spc="-1" strike="noStrike">
              <a:solidFill>
                <a:srgbClr val="404040"/>
              </a:solidFill>
              <a:latin typeface="Trebuchet MS"/>
            </a:endParaRPr>
          </a:p>
        </p:txBody>
      </p:sp>
      <p:sp>
        <p:nvSpPr>
          <p:cNvPr id="105" name="PlaceHolder 3"/>
          <p:cNvSpPr>
            <a:spLocks noGrp="1"/>
          </p:cNvSpPr>
          <p:nvPr>
            <p:ph type="body"/>
          </p:nvPr>
        </p:nvSpPr>
        <p:spPr>
          <a:xfrm>
            <a:off x="5082120" y="2160720"/>
            <a:ext cx="4194720" cy="1850760"/>
          </a:xfrm>
          <a:prstGeom prst="rect">
            <a:avLst/>
          </a:prstGeom>
        </p:spPr>
        <p:txBody>
          <a:bodyPr lIns="0" rIns="0" tIns="0" bIns="0">
            <a:normAutofit/>
          </a:bodyPr>
          <a:p>
            <a:endParaRPr b="0" lang="en-US" sz="1800" spc="-1" strike="noStrike">
              <a:solidFill>
                <a:srgbClr val="404040"/>
              </a:solidFill>
              <a:latin typeface="Trebuchet MS"/>
            </a:endParaRPr>
          </a:p>
        </p:txBody>
      </p:sp>
      <p:sp>
        <p:nvSpPr>
          <p:cNvPr id="106" name="PlaceHolder 4"/>
          <p:cNvSpPr>
            <a:spLocks noGrp="1"/>
          </p:cNvSpPr>
          <p:nvPr>
            <p:ph type="body"/>
          </p:nvPr>
        </p:nvSpPr>
        <p:spPr>
          <a:xfrm>
            <a:off x="677160" y="4187520"/>
            <a:ext cx="4194720" cy="1850760"/>
          </a:xfrm>
          <a:prstGeom prst="rect">
            <a:avLst/>
          </a:prstGeom>
        </p:spPr>
        <p:txBody>
          <a:bodyPr lIns="0" rIns="0" tIns="0" bIns="0">
            <a:normAutofit/>
          </a:bodyPr>
          <a:p>
            <a:endParaRPr b="0" lang="en-US" sz="1800" spc="-1" strike="noStrike">
              <a:solidFill>
                <a:srgbClr val="404040"/>
              </a:solidFill>
              <a:latin typeface="Trebuchet MS"/>
            </a:endParaRPr>
          </a:p>
        </p:txBody>
      </p:sp>
      <p:sp>
        <p:nvSpPr>
          <p:cNvPr id="107" name="PlaceHolder 5"/>
          <p:cNvSpPr>
            <a:spLocks noGrp="1"/>
          </p:cNvSpPr>
          <p:nvPr>
            <p:ph type="body"/>
          </p:nvPr>
        </p:nvSpPr>
        <p:spPr>
          <a:xfrm>
            <a:off x="5082120" y="4187520"/>
            <a:ext cx="4194720" cy="1850760"/>
          </a:xfrm>
          <a:prstGeom prst="rect">
            <a:avLst/>
          </a:prstGeom>
        </p:spPr>
        <p:txBody>
          <a:bodyPr lIns="0" rIns="0" tIns="0" bIns="0">
            <a:normAutofit/>
          </a:bodyPr>
          <a:p>
            <a:endParaRPr b="0" lang="en-US" sz="1800" spc="-1" strike="noStrike">
              <a:solidFill>
                <a:srgbClr val="404040"/>
              </a:solidFill>
              <a:latin typeface="Trebuchet MS"/>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677160" y="609480"/>
            <a:ext cx="8596440" cy="1320480"/>
          </a:xfrm>
          <a:prstGeom prst="rect">
            <a:avLst/>
          </a:prstGeom>
        </p:spPr>
        <p:txBody>
          <a:bodyPr lIns="0" rIns="0" tIns="0" bIns="0" anchor="ctr">
            <a:noAutofit/>
          </a:bodyPr>
          <a:p>
            <a:endParaRPr b="0" lang="en-US" sz="1800" spc="-1" strike="noStrike">
              <a:solidFill>
                <a:srgbClr val="000000"/>
              </a:solidFill>
              <a:latin typeface="Trebuchet MS"/>
            </a:endParaRPr>
          </a:p>
        </p:txBody>
      </p:sp>
      <p:sp>
        <p:nvSpPr>
          <p:cNvPr id="109" name="PlaceHolder 2"/>
          <p:cNvSpPr>
            <a:spLocks noGrp="1"/>
          </p:cNvSpPr>
          <p:nvPr>
            <p:ph type="body"/>
          </p:nvPr>
        </p:nvSpPr>
        <p:spPr>
          <a:xfrm>
            <a:off x="677160" y="2160720"/>
            <a:ext cx="2767680" cy="1850760"/>
          </a:xfrm>
          <a:prstGeom prst="rect">
            <a:avLst/>
          </a:prstGeom>
        </p:spPr>
        <p:txBody>
          <a:bodyPr lIns="0" rIns="0" tIns="0" bIns="0">
            <a:normAutofit/>
          </a:bodyPr>
          <a:p>
            <a:endParaRPr b="0" lang="en-US" sz="1800" spc="-1" strike="noStrike">
              <a:solidFill>
                <a:srgbClr val="404040"/>
              </a:solidFill>
              <a:latin typeface="Trebuchet MS"/>
            </a:endParaRPr>
          </a:p>
        </p:txBody>
      </p:sp>
      <p:sp>
        <p:nvSpPr>
          <p:cNvPr id="110" name="PlaceHolder 3"/>
          <p:cNvSpPr>
            <a:spLocks noGrp="1"/>
          </p:cNvSpPr>
          <p:nvPr>
            <p:ph type="body"/>
          </p:nvPr>
        </p:nvSpPr>
        <p:spPr>
          <a:xfrm>
            <a:off x="3583440" y="2160720"/>
            <a:ext cx="2767680" cy="1850760"/>
          </a:xfrm>
          <a:prstGeom prst="rect">
            <a:avLst/>
          </a:prstGeom>
        </p:spPr>
        <p:txBody>
          <a:bodyPr lIns="0" rIns="0" tIns="0" bIns="0">
            <a:normAutofit/>
          </a:bodyPr>
          <a:p>
            <a:endParaRPr b="0" lang="en-US" sz="1800" spc="-1" strike="noStrike">
              <a:solidFill>
                <a:srgbClr val="404040"/>
              </a:solidFill>
              <a:latin typeface="Trebuchet MS"/>
            </a:endParaRPr>
          </a:p>
        </p:txBody>
      </p:sp>
      <p:sp>
        <p:nvSpPr>
          <p:cNvPr id="111" name="PlaceHolder 4"/>
          <p:cNvSpPr>
            <a:spLocks noGrp="1"/>
          </p:cNvSpPr>
          <p:nvPr>
            <p:ph type="body"/>
          </p:nvPr>
        </p:nvSpPr>
        <p:spPr>
          <a:xfrm>
            <a:off x="6490080" y="2160720"/>
            <a:ext cx="2767680" cy="1850760"/>
          </a:xfrm>
          <a:prstGeom prst="rect">
            <a:avLst/>
          </a:prstGeom>
        </p:spPr>
        <p:txBody>
          <a:bodyPr lIns="0" rIns="0" tIns="0" bIns="0">
            <a:normAutofit/>
          </a:bodyPr>
          <a:p>
            <a:endParaRPr b="0" lang="en-US" sz="1800" spc="-1" strike="noStrike">
              <a:solidFill>
                <a:srgbClr val="404040"/>
              </a:solidFill>
              <a:latin typeface="Trebuchet MS"/>
            </a:endParaRPr>
          </a:p>
        </p:txBody>
      </p:sp>
      <p:sp>
        <p:nvSpPr>
          <p:cNvPr id="112" name="PlaceHolder 5"/>
          <p:cNvSpPr>
            <a:spLocks noGrp="1"/>
          </p:cNvSpPr>
          <p:nvPr>
            <p:ph type="body"/>
          </p:nvPr>
        </p:nvSpPr>
        <p:spPr>
          <a:xfrm>
            <a:off x="677160" y="4187520"/>
            <a:ext cx="2767680" cy="1850760"/>
          </a:xfrm>
          <a:prstGeom prst="rect">
            <a:avLst/>
          </a:prstGeom>
        </p:spPr>
        <p:txBody>
          <a:bodyPr lIns="0" rIns="0" tIns="0" bIns="0">
            <a:normAutofit/>
          </a:bodyPr>
          <a:p>
            <a:endParaRPr b="0" lang="en-US" sz="1800" spc="-1" strike="noStrike">
              <a:solidFill>
                <a:srgbClr val="404040"/>
              </a:solidFill>
              <a:latin typeface="Trebuchet MS"/>
            </a:endParaRPr>
          </a:p>
        </p:txBody>
      </p:sp>
      <p:sp>
        <p:nvSpPr>
          <p:cNvPr id="113" name="PlaceHolder 6"/>
          <p:cNvSpPr>
            <a:spLocks noGrp="1"/>
          </p:cNvSpPr>
          <p:nvPr>
            <p:ph type="body"/>
          </p:nvPr>
        </p:nvSpPr>
        <p:spPr>
          <a:xfrm>
            <a:off x="3583440" y="4187520"/>
            <a:ext cx="2767680" cy="1850760"/>
          </a:xfrm>
          <a:prstGeom prst="rect">
            <a:avLst/>
          </a:prstGeom>
        </p:spPr>
        <p:txBody>
          <a:bodyPr lIns="0" rIns="0" tIns="0" bIns="0">
            <a:normAutofit/>
          </a:bodyPr>
          <a:p>
            <a:endParaRPr b="0" lang="en-US" sz="1800" spc="-1" strike="noStrike">
              <a:solidFill>
                <a:srgbClr val="404040"/>
              </a:solidFill>
              <a:latin typeface="Trebuchet MS"/>
            </a:endParaRPr>
          </a:p>
        </p:txBody>
      </p:sp>
      <p:sp>
        <p:nvSpPr>
          <p:cNvPr id="114" name="PlaceHolder 7"/>
          <p:cNvSpPr>
            <a:spLocks noGrp="1"/>
          </p:cNvSpPr>
          <p:nvPr>
            <p:ph type="body"/>
          </p:nvPr>
        </p:nvSpPr>
        <p:spPr>
          <a:xfrm>
            <a:off x="6490080" y="4187520"/>
            <a:ext cx="2767680" cy="1850760"/>
          </a:xfrm>
          <a:prstGeom prst="rect">
            <a:avLst/>
          </a:prstGeom>
        </p:spPr>
        <p:txBody>
          <a:bodyPr lIns="0" rIns="0" tIns="0" bIns="0">
            <a:normAutofit/>
          </a:bodyPr>
          <a:p>
            <a:endParaRPr b="0" lang="en-US" sz="1800" spc="-1" strike="noStrike">
              <a:solidFill>
                <a:srgbClr val="404040"/>
              </a:solidFill>
              <a:latin typeface="Trebuchet MS"/>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677160" y="609480"/>
            <a:ext cx="8596440" cy="1320480"/>
          </a:xfrm>
          <a:prstGeom prst="rect">
            <a:avLst/>
          </a:prstGeom>
        </p:spPr>
        <p:txBody>
          <a:bodyPr lIns="0" rIns="0" tIns="0" bIns="0" anchor="ctr">
            <a:noAutofit/>
          </a:bodyPr>
          <a:p>
            <a:endParaRPr b="0" lang="en-US" sz="1800" spc="-1" strike="noStrike">
              <a:solidFill>
                <a:srgbClr val="000000"/>
              </a:solidFill>
              <a:latin typeface="Trebuchet MS"/>
            </a:endParaRPr>
          </a:p>
        </p:txBody>
      </p:sp>
      <p:sp>
        <p:nvSpPr>
          <p:cNvPr id="30" name="PlaceHolder 2"/>
          <p:cNvSpPr>
            <a:spLocks noGrp="1"/>
          </p:cNvSpPr>
          <p:nvPr>
            <p:ph type="body"/>
          </p:nvPr>
        </p:nvSpPr>
        <p:spPr>
          <a:xfrm>
            <a:off x="677160" y="2160720"/>
            <a:ext cx="8596440" cy="3880440"/>
          </a:xfrm>
          <a:prstGeom prst="rect">
            <a:avLst/>
          </a:prstGeom>
        </p:spPr>
        <p:txBody>
          <a:bodyPr lIns="0" rIns="0" tIns="0" bIns="0">
            <a:normAutofit/>
          </a:bodyPr>
          <a:p>
            <a:endParaRPr b="0" lang="en-US" sz="1800" spc="-1" strike="noStrike">
              <a:solidFill>
                <a:srgbClr val="404040"/>
              </a:solidFill>
              <a:latin typeface="Trebuchet MS"/>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77160" y="609480"/>
            <a:ext cx="8596440" cy="1320480"/>
          </a:xfrm>
          <a:prstGeom prst="rect">
            <a:avLst/>
          </a:prstGeom>
        </p:spPr>
        <p:txBody>
          <a:bodyPr lIns="0" rIns="0" tIns="0" bIns="0" anchor="ctr">
            <a:noAutofit/>
          </a:bodyPr>
          <a:p>
            <a:endParaRPr b="0" lang="en-US" sz="1800" spc="-1" strike="noStrike">
              <a:solidFill>
                <a:srgbClr val="000000"/>
              </a:solidFill>
              <a:latin typeface="Trebuchet MS"/>
            </a:endParaRPr>
          </a:p>
        </p:txBody>
      </p:sp>
      <p:sp>
        <p:nvSpPr>
          <p:cNvPr id="32" name="PlaceHolder 2"/>
          <p:cNvSpPr>
            <a:spLocks noGrp="1"/>
          </p:cNvSpPr>
          <p:nvPr>
            <p:ph type="body"/>
          </p:nvPr>
        </p:nvSpPr>
        <p:spPr>
          <a:xfrm>
            <a:off x="677160" y="2160720"/>
            <a:ext cx="4194720" cy="3880440"/>
          </a:xfrm>
          <a:prstGeom prst="rect">
            <a:avLst/>
          </a:prstGeom>
        </p:spPr>
        <p:txBody>
          <a:bodyPr lIns="0" rIns="0" tIns="0" bIns="0">
            <a:normAutofit/>
          </a:bodyPr>
          <a:p>
            <a:endParaRPr b="0" lang="en-US" sz="1800" spc="-1" strike="noStrike">
              <a:solidFill>
                <a:srgbClr val="404040"/>
              </a:solidFill>
              <a:latin typeface="Trebuchet MS"/>
            </a:endParaRPr>
          </a:p>
        </p:txBody>
      </p:sp>
      <p:sp>
        <p:nvSpPr>
          <p:cNvPr id="33" name="PlaceHolder 3"/>
          <p:cNvSpPr>
            <a:spLocks noGrp="1"/>
          </p:cNvSpPr>
          <p:nvPr>
            <p:ph type="body"/>
          </p:nvPr>
        </p:nvSpPr>
        <p:spPr>
          <a:xfrm>
            <a:off x="5082120" y="2160720"/>
            <a:ext cx="4194720" cy="3880440"/>
          </a:xfrm>
          <a:prstGeom prst="rect">
            <a:avLst/>
          </a:prstGeom>
        </p:spPr>
        <p:txBody>
          <a:bodyPr lIns="0" rIns="0" tIns="0" bIns="0">
            <a:normAutofit/>
          </a:bodyPr>
          <a:p>
            <a:endParaRPr b="0" lang="en-US" sz="1800" spc="-1" strike="noStrike">
              <a:solidFill>
                <a:srgbClr val="404040"/>
              </a:solidFill>
              <a:latin typeface="Trebuchet MS"/>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34" name="PlaceHolder 1"/>
          <p:cNvSpPr>
            <a:spLocks noGrp="1"/>
          </p:cNvSpPr>
          <p:nvPr>
            <p:ph type="title"/>
          </p:nvPr>
        </p:nvSpPr>
        <p:spPr>
          <a:xfrm>
            <a:off x="677160" y="609480"/>
            <a:ext cx="8596440" cy="1320480"/>
          </a:xfrm>
          <a:prstGeom prst="rect">
            <a:avLst/>
          </a:prstGeom>
        </p:spPr>
        <p:txBody>
          <a:bodyPr lIns="0" rIns="0" tIns="0" bIns="0" anchor="ctr">
            <a:noAutofit/>
          </a:bodyPr>
          <a:p>
            <a:endParaRPr b="0" lang="en-US" sz="1800" spc="-1" strike="noStrike">
              <a:solidFill>
                <a:srgbClr val="000000"/>
              </a:solidFill>
              <a:latin typeface="Trebuchet MS"/>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35" name="PlaceHolder 1"/>
          <p:cNvSpPr>
            <a:spLocks noGrp="1"/>
          </p:cNvSpPr>
          <p:nvPr>
            <p:ph type="subTitle"/>
          </p:nvPr>
        </p:nvSpPr>
        <p:spPr>
          <a:xfrm>
            <a:off x="677160" y="609480"/>
            <a:ext cx="8596440" cy="6122160"/>
          </a:xfrm>
          <a:prstGeom prst="rect">
            <a:avLst/>
          </a:prstGeom>
        </p:spPr>
        <p:txBody>
          <a:bodyPr lIns="0" rIns="0" tIns="0" bIns="0" anchor="ctr">
            <a:noAutofit/>
          </a:bodyPr>
          <a:p>
            <a:pPr algn="ctr"/>
            <a:endParaRPr b="0" lang="it-IT"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36" name="PlaceHolder 1"/>
          <p:cNvSpPr>
            <a:spLocks noGrp="1"/>
          </p:cNvSpPr>
          <p:nvPr>
            <p:ph type="title"/>
          </p:nvPr>
        </p:nvSpPr>
        <p:spPr>
          <a:xfrm>
            <a:off x="677160" y="609480"/>
            <a:ext cx="8596440" cy="1320480"/>
          </a:xfrm>
          <a:prstGeom prst="rect">
            <a:avLst/>
          </a:prstGeom>
        </p:spPr>
        <p:txBody>
          <a:bodyPr lIns="0" rIns="0" tIns="0" bIns="0" anchor="ctr">
            <a:noAutofit/>
          </a:bodyPr>
          <a:p>
            <a:endParaRPr b="0" lang="en-US" sz="1800" spc="-1" strike="noStrike">
              <a:solidFill>
                <a:srgbClr val="000000"/>
              </a:solidFill>
              <a:latin typeface="Trebuchet MS"/>
            </a:endParaRPr>
          </a:p>
        </p:txBody>
      </p:sp>
      <p:sp>
        <p:nvSpPr>
          <p:cNvPr id="37" name="PlaceHolder 2"/>
          <p:cNvSpPr>
            <a:spLocks noGrp="1"/>
          </p:cNvSpPr>
          <p:nvPr>
            <p:ph type="body"/>
          </p:nvPr>
        </p:nvSpPr>
        <p:spPr>
          <a:xfrm>
            <a:off x="677160" y="2160720"/>
            <a:ext cx="4194720" cy="1850760"/>
          </a:xfrm>
          <a:prstGeom prst="rect">
            <a:avLst/>
          </a:prstGeom>
        </p:spPr>
        <p:txBody>
          <a:bodyPr lIns="0" rIns="0" tIns="0" bIns="0">
            <a:normAutofit/>
          </a:bodyPr>
          <a:p>
            <a:endParaRPr b="0" lang="en-US" sz="1800" spc="-1" strike="noStrike">
              <a:solidFill>
                <a:srgbClr val="404040"/>
              </a:solidFill>
              <a:latin typeface="Trebuchet MS"/>
            </a:endParaRPr>
          </a:p>
        </p:txBody>
      </p:sp>
      <p:sp>
        <p:nvSpPr>
          <p:cNvPr id="38" name="PlaceHolder 3"/>
          <p:cNvSpPr>
            <a:spLocks noGrp="1"/>
          </p:cNvSpPr>
          <p:nvPr>
            <p:ph type="body"/>
          </p:nvPr>
        </p:nvSpPr>
        <p:spPr>
          <a:xfrm>
            <a:off x="5082120" y="2160720"/>
            <a:ext cx="4194720" cy="3880440"/>
          </a:xfrm>
          <a:prstGeom prst="rect">
            <a:avLst/>
          </a:prstGeom>
        </p:spPr>
        <p:txBody>
          <a:bodyPr lIns="0" rIns="0" tIns="0" bIns="0">
            <a:normAutofit/>
          </a:bodyPr>
          <a:p>
            <a:endParaRPr b="0" lang="en-US" sz="1800" spc="-1" strike="noStrike">
              <a:solidFill>
                <a:srgbClr val="404040"/>
              </a:solidFill>
              <a:latin typeface="Trebuchet MS"/>
            </a:endParaRPr>
          </a:p>
        </p:txBody>
      </p:sp>
      <p:sp>
        <p:nvSpPr>
          <p:cNvPr id="39" name="PlaceHolder 4"/>
          <p:cNvSpPr>
            <a:spLocks noGrp="1"/>
          </p:cNvSpPr>
          <p:nvPr>
            <p:ph type="body"/>
          </p:nvPr>
        </p:nvSpPr>
        <p:spPr>
          <a:xfrm>
            <a:off x="677160" y="4187520"/>
            <a:ext cx="4194720" cy="1850760"/>
          </a:xfrm>
          <a:prstGeom prst="rect">
            <a:avLst/>
          </a:prstGeom>
        </p:spPr>
        <p:txBody>
          <a:bodyPr lIns="0" rIns="0" tIns="0" bIns="0">
            <a:normAutofit/>
          </a:bodyPr>
          <a:p>
            <a:endParaRPr b="0" lang="en-US" sz="1800" spc="-1" strike="noStrike">
              <a:solidFill>
                <a:srgbClr val="404040"/>
              </a:solidFill>
              <a:latin typeface="Trebuchet MS"/>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40" name="PlaceHolder 1"/>
          <p:cNvSpPr>
            <a:spLocks noGrp="1"/>
          </p:cNvSpPr>
          <p:nvPr>
            <p:ph type="title"/>
          </p:nvPr>
        </p:nvSpPr>
        <p:spPr>
          <a:xfrm>
            <a:off x="677160" y="609480"/>
            <a:ext cx="8596440" cy="1320480"/>
          </a:xfrm>
          <a:prstGeom prst="rect">
            <a:avLst/>
          </a:prstGeom>
        </p:spPr>
        <p:txBody>
          <a:bodyPr lIns="0" rIns="0" tIns="0" bIns="0" anchor="ctr">
            <a:noAutofit/>
          </a:bodyPr>
          <a:p>
            <a:endParaRPr b="0" lang="en-US" sz="1800" spc="-1" strike="noStrike">
              <a:solidFill>
                <a:srgbClr val="000000"/>
              </a:solidFill>
              <a:latin typeface="Trebuchet MS"/>
            </a:endParaRPr>
          </a:p>
        </p:txBody>
      </p:sp>
      <p:sp>
        <p:nvSpPr>
          <p:cNvPr id="41" name="PlaceHolder 2"/>
          <p:cNvSpPr>
            <a:spLocks noGrp="1"/>
          </p:cNvSpPr>
          <p:nvPr>
            <p:ph type="body"/>
          </p:nvPr>
        </p:nvSpPr>
        <p:spPr>
          <a:xfrm>
            <a:off x="677160" y="2160720"/>
            <a:ext cx="4194720" cy="3880440"/>
          </a:xfrm>
          <a:prstGeom prst="rect">
            <a:avLst/>
          </a:prstGeom>
        </p:spPr>
        <p:txBody>
          <a:bodyPr lIns="0" rIns="0" tIns="0" bIns="0">
            <a:normAutofit/>
          </a:bodyPr>
          <a:p>
            <a:endParaRPr b="0" lang="en-US" sz="1800" spc="-1" strike="noStrike">
              <a:solidFill>
                <a:srgbClr val="404040"/>
              </a:solidFill>
              <a:latin typeface="Trebuchet MS"/>
            </a:endParaRPr>
          </a:p>
        </p:txBody>
      </p:sp>
      <p:sp>
        <p:nvSpPr>
          <p:cNvPr id="42" name="PlaceHolder 3"/>
          <p:cNvSpPr>
            <a:spLocks noGrp="1"/>
          </p:cNvSpPr>
          <p:nvPr>
            <p:ph type="body"/>
          </p:nvPr>
        </p:nvSpPr>
        <p:spPr>
          <a:xfrm>
            <a:off x="5082120" y="2160720"/>
            <a:ext cx="4194720" cy="1850760"/>
          </a:xfrm>
          <a:prstGeom prst="rect">
            <a:avLst/>
          </a:prstGeom>
        </p:spPr>
        <p:txBody>
          <a:bodyPr lIns="0" rIns="0" tIns="0" bIns="0">
            <a:normAutofit/>
          </a:bodyPr>
          <a:p>
            <a:endParaRPr b="0" lang="en-US" sz="1800" spc="-1" strike="noStrike">
              <a:solidFill>
                <a:srgbClr val="404040"/>
              </a:solidFill>
              <a:latin typeface="Trebuchet MS"/>
            </a:endParaRPr>
          </a:p>
        </p:txBody>
      </p:sp>
      <p:sp>
        <p:nvSpPr>
          <p:cNvPr id="43" name="PlaceHolder 4"/>
          <p:cNvSpPr>
            <a:spLocks noGrp="1"/>
          </p:cNvSpPr>
          <p:nvPr>
            <p:ph type="body"/>
          </p:nvPr>
        </p:nvSpPr>
        <p:spPr>
          <a:xfrm>
            <a:off x="5082120" y="4187520"/>
            <a:ext cx="4194720" cy="1850760"/>
          </a:xfrm>
          <a:prstGeom prst="rect">
            <a:avLst/>
          </a:prstGeom>
        </p:spPr>
        <p:txBody>
          <a:bodyPr lIns="0" rIns="0" tIns="0" bIns="0">
            <a:normAutofit/>
          </a:bodyPr>
          <a:p>
            <a:endParaRPr b="0" lang="en-US" sz="1800" spc="-1" strike="noStrike">
              <a:solidFill>
                <a:srgbClr val="404040"/>
              </a:solidFill>
              <a:latin typeface="Trebuchet MS"/>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677160" y="609480"/>
            <a:ext cx="8596440" cy="1320480"/>
          </a:xfrm>
          <a:prstGeom prst="rect">
            <a:avLst/>
          </a:prstGeom>
        </p:spPr>
        <p:txBody>
          <a:bodyPr lIns="0" rIns="0" tIns="0" bIns="0" anchor="ctr">
            <a:noAutofit/>
          </a:bodyPr>
          <a:p>
            <a:endParaRPr b="0" lang="en-US" sz="1800" spc="-1" strike="noStrike">
              <a:solidFill>
                <a:srgbClr val="000000"/>
              </a:solidFill>
              <a:latin typeface="Trebuchet MS"/>
            </a:endParaRPr>
          </a:p>
        </p:txBody>
      </p:sp>
      <p:sp>
        <p:nvSpPr>
          <p:cNvPr id="45" name="PlaceHolder 2"/>
          <p:cNvSpPr>
            <a:spLocks noGrp="1"/>
          </p:cNvSpPr>
          <p:nvPr>
            <p:ph type="body"/>
          </p:nvPr>
        </p:nvSpPr>
        <p:spPr>
          <a:xfrm>
            <a:off x="677160" y="2160720"/>
            <a:ext cx="4194720" cy="1850760"/>
          </a:xfrm>
          <a:prstGeom prst="rect">
            <a:avLst/>
          </a:prstGeom>
        </p:spPr>
        <p:txBody>
          <a:bodyPr lIns="0" rIns="0" tIns="0" bIns="0">
            <a:normAutofit/>
          </a:bodyPr>
          <a:p>
            <a:endParaRPr b="0" lang="en-US" sz="1800" spc="-1" strike="noStrike">
              <a:solidFill>
                <a:srgbClr val="404040"/>
              </a:solidFill>
              <a:latin typeface="Trebuchet MS"/>
            </a:endParaRPr>
          </a:p>
        </p:txBody>
      </p:sp>
      <p:sp>
        <p:nvSpPr>
          <p:cNvPr id="46" name="PlaceHolder 3"/>
          <p:cNvSpPr>
            <a:spLocks noGrp="1"/>
          </p:cNvSpPr>
          <p:nvPr>
            <p:ph type="body"/>
          </p:nvPr>
        </p:nvSpPr>
        <p:spPr>
          <a:xfrm>
            <a:off x="5082120" y="2160720"/>
            <a:ext cx="4194720" cy="1850760"/>
          </a:xfrm>
          <a:prstGeom prst="rect">
            <a:avLst/>
          </a:prstGeom>
        </p:spPr>
        <p:txBody>
          <a:bodyPr lIns="0" rIns="0" tIns="0" bIns="0">
            <a:normAutofit/>
          </a:bodyPr>
          <a:p>
            <a:endParaRPr b="0" lang="en-US" sz="1800" spc="-1" strike="noStrike">
              <a:solidFill>
                <a:srgbClr val="404040"/>
              </a:solidFill>
              <a:latin typeface="Trebuchet MS"/>
            </a:endParaRPr>
          </a:p>
        </p:txBody>
      </p:sp>
      <p:sp>
        <p:nvSpPr>
          <p:cNvPr id="47" name="PlaceHolder 4"/>
          <p:cNvSpPr>
            <a:spLocks noGrp="1"/>
          </p:cNvSpPr>
          <p:nvPr>
            <p:ph type="body"/>
          </p:nvPr>
        </p:nvSpPr>
        <p:spPr>
          <a:xfrm>
            <a:off x="677160" y="4187520"/>
            <a:ext cx="8596440" cy="1850760"/>
          </a:xfrm>
          <a:prstGeom prst="rect">
            <a:avLst/>
          </a:prstGeom>
        </p:spPr>
        <p:txBody>
          <a:bodyPr lIns="0" rIns="0" tIns="0" bIns="0">
            <a:normAutofit/>
          </a:bodyPr>
          <a:p>
            <a:endParaRPr b="0" lang="en-US" sz="1800" spc="-1" strike="noStrike">
              <a:solidFill>
                <a:srgbClr val="404040"/>
              </a:solidFill>
              <a:latin typeface="Trebuchet MS"/>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pSp>
        <p:nvGrpSpPr>
          <p:cNvPr id="0" name="Group 1"/>
          <p:cNvGrpSpPr/>
          <p:nvPr/>
        </p:nvGrpSpPr>
        <p:grpSpPr>
          <a:xfrm>
            <a:off x="0" y="-8640"/>
            <a:ext cx="12191760" cy="6866640"/>
            <a:chOff x="0" y="-8640"/>
            <a:chExt cx="12191760" cy="6866640"/>
          </a:xfrm>
        </p:grpSpPr>
        <p:sp>
          <p:nvSpPr>
            <p:cNvPr id="1" name="Line 2"/>
            <p:cNvSpPr/>
            <p:nvPr/>
          </p:nvSpPr>
          <p:spPr>
            <a:xfrm>
              <a:off x="9370800" y="0"/>
              <a:ext cx="1219320" cy="6858000"/>
            </a:xfrm>
            <a:prstGeom prst="line">
              <a:avLst/>
            </a:prstGeom>
            <a:ln cap="rnd" w="9360">
              <a:solidFill>
                <a:schemeClr val="bg1">
                  <a:lumMod val="75000"/>
                </a:schemeClr>
              </a:solidFill>
              <a:round/>
            </a:ln>
          </p:spPr>
          <p:style>
            <a:lnRef idx="2">
              <a:schemeClr val="accent1"/>
            </a:lnRef>
            <a:fillRef idx="0">
              <a:schemeClr val="accent1"/>
            </a:fillRef>
            <a:effectRef idx="1">
              <a:schemeClr val="accent1"/>
            </a:effectRef>
            <a:fontRef idx="minor"/>
          </p:style>
        </p:sp>
        <p:sp>
          <p:nvSpPr>
            <p:cNvPr id="2" name="Line 3"/>
            <p:cNvSpPr/>
            <p:nvPr/>
          </p:nvSpPr>
          <p:spPr>
            <a:xfrm flipH="1">
              <a:off x="7425000" y="3681360"/>
              <a:ext cx="4763520" cy="3176640"/>
            </a:xfrm>
            <a:prstGeom prst="line">
              <a:avLst/>
            </a:prstGeom>
            <a:ln cap="rnd" w="9360">
              <a:solidFill>
                <a:schemeClr val="bg1">
                  <a:lumMod val="85000"/>
                </a:schemeClr>
              </a:solidFill>
              <a:round/>
            </a:ln>
          </p:spPr>
          <p:style>
            <a:lnRef idx="2">
              <a:schemeClr val="accent1"/>
            </a:lnRef>
            <a:fillRef idx="0">
              <a:schemeClr val="accent1"/>
            </a:fillRef>
            <a:effectRef idx="1">
              <a:schemeClr val="accent1"/>
            </a:effectRef>
            <a:fontRef idx="minor"/>
          </p:style>
        </p:sp>
        <p:sp>
          <p:nvSpPr>
            <p:cNvPr id="3" name="CustomShape 4"/>
            <p:cNvSpPr/>
            <p:nvPr/>
          </p:nvSpPr>
          <p:spPr>
            <a:xfrm>
              <a:off x="9181440" y="-8640"/>
              <a:ext cx="3007080" cy="6866280"/>
            </a:xfrm>
            <a:custGeom>
              <a:avLst/>
              <a:gdLst/>
              <a:ah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a:outerShdw blurRad="38100" dir="5400000" dist="2556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4" name="CustomShape 5"/>
            <p:cNvSpPr/>
            <p:nvPr/>
          </p:nvSpPr>
          <p:spPr>
            <a:xfrm>
              <a:off x="9603360" y="-8640"/>
              <a:ext cx="2588040" cy="6866280"/>
            </a:xfrm>
            <a:custGeom>
              <a:avLst/>
              <a:gdLst/>
              <a:ah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a:outerShdw blurRad="38100" dir="5400000" dist="2556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5" name="CustomShape 6"/>
            <p:cNvSpPr/>
            <p:nvPr/>
          </p:nvSpPr>
          <p:spPr>
            <a:xfrm>
              <a:off x="8932320" y="3048120"/>
              <a:ext cx="3259440" cy="3809520"/>
            </a:xfrm>
            <a:prstGeom prst="triangle">
              <a:avLst>
                <a:gd name="adj" fmla="val 100000"/>
              </a:avLst>
            </a:prstGeom>
            <a:solidFill>
              <a:schemeClr val="accent2">
                <a:alpha val="72000"/>
              </a:schemeClr>
            </a:solidFill>
            <a:ln>
              <a:noFill/>
            </a:ln>
            <a:effectLst>
              <a:outerShdw blurRad="38100" dir="5400000" dist="2556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6" name="CustomShape 7"/>
            <p:cNvSpPr/>
            <p:nvPr/>
          </p:nvSpPr>
          <p:spPr>
            <a:xfrm>
              <a:off x="9334440" y="-8640"/>
              <a:ext cx="2854080" cy="6866280"/>
            </a:xfrm>
            <a:custGeom>
              <a:avLst/>
              <a:gdLst/>
              <a:ah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a:outerShdw blurRad="38100" dir="5400000" dist="2556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7" name="CustomShape 8"/>
            <p:cNvSpPr/>
            <p:nvPr/>
          </p:nvSpPr>
          <p:spPr>
            <a:xfrm>
              <a:off x="10898640" y="-8640"/>
              <a:ext cx="1289880" cy="6866280"/>
            </a:xfrm>
            <a:custGeom>
              <a:avLst/>
              <a:gdLst/>
              <a:ah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a:outerShdw blurRad="38100" dir="5400000" dist="2556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8" name="CustomShape 9"/>
            <p:cNvSpPr/>
            <p:nvPr/>
          </p:nvSpPr>
          <p:spPr>
            <a:xfrm>
              <a:off x="10938960" y="-8640"/>
              <a:ext cx="1249560" cy="6866280"/>
            </a:xfrm>
            <a:custGeom>
              <a:avLst/>
              <a:gdLst/>
              <a:ah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a:outerShdw blurRad="38100" dir="5400000" dist="2556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9" name="CustomShape 10"/>
            <p:cNvSpPr/>
            <p:nvPr/>
          </p:nvSpPr>
          <p:spPr>
            <a:xfrm>
              <a:off x="10371600" y="3589920"/>
              <a:ext cx="1816920" cy="3267720"/>
            </a:xfrm>
            <a:prstGeom prst="triangle">
              <a:avLst>
                <a:gd name="adj" fmla="val 100000"/>
              </a:avLst>
            </a:prstGeom>
            <a:solidFill>
              <a:schemeClr val="accent1">
                <a:alpha val="80000"/>
              </a:schemeClr>
            </a:solidFill>
            <a:ln>
              <a:noFill/>
            </a:ln>
            <a:effectLst>
              <a:outerShdw blurRad="38100" dir="5400000" dist="2556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0" name="CustomShape 11"/>
            <p:cNvSpPr/>
            <p:nvPr/>
          </p:nvSpPr>
          <p:spPr>
            <a:xfrm>
              <a:off x="0" y="4013280"/>
              <a:ext cx="448200" cy="2844360"/>
            </a:xfrm>
            <a:prstGeom prst="triangle">
              <a:avLst>
                <a:gd name="adj" fmla="val 0"/>
              </a:avLst>
            </a:prstGeom>
            <a:solidFill>
              <a:schemeClr val="accent1">
                <a:alpha val="85000"/>
              </a:schemeClr>
            </a:solidFill>
            <a:ln>
              <a:noFill/>
            </a:ln>
            <a:effectLst>
              <a:outerShdw blurRad="38100" dir="5400000" dist="25560" rotWithShape="0">
                <a:srgbClr val="000000">
                  <a:alpha val="35000"/>
                </a:srgbClr>
              </a:outerShdw>
            </a:effectLst>
          </p:spPr>
          <p:style>
            <a:lnRef idx="1">
              <a:schemeClr val="accent1"/>
            </a:lnRef>
            <a:fillRef idx="3">
              <a:schemeClr val="accent1"/>
            </a:fillRef>
            <a:effectRef idx="2">
              <a:schemeClr val="accent1"/>
            </a:effectRef>
            <a:fontRef idx="minor"/>
          </p:style>
        </p:sp>
      </p:grpSp>
      <p:grpSp>
        <p:nvGrpSpPr>
          <p:cNvPr id="11" name="Group 12"/>
          <p:cNvGrpSpPr/>
          <p:nvPr/>
        </p:nvGrpSpPr>
        <p:grpSpPr>
          <a:xfrm>
            <a:off x="360" y="-8640"/>
            <a:ext cx="12191400" cy="6866640"/>
            <a:chOff x="360" y="-8640"/>
            <a:chExt cx="12191400" cy="6866640"/>
          </a:xfrm>
        </p:grpSpPr>
        <p:sp>
          <p:nvSpPr>
            <p:cNvPr id="12" name="Line 13"/>
            <p:cNvSpPr/>
            <p:nvPr/>
          </p:nvSpPr>
          <p:spPr>
            <a:xfrm>
              <a:off x="9370800" y="0"/>
              <a:ext cx="1219320" cy="6858000"/>
            </a:xfrm>
            <a:prstGeom prst="line">
              <a:avLst/>
            </a:prstGeom>
            <a:ln cap="rnd" w="9360">
              <a:solidFill>
                <a:schemeClr val="bg1">
                  <a:lumMod val="75000"/>
                </a:schemeClr>
              </a:solidFill>
              <a:round/>
            </a:ln>
          </p:spPr>
          <p:style>
            <a:lnRef idx="2">
              <a:schemeClr val="accent1"/>
            </a:lnRef>
            <a:fillRef idx="0">
              <a:schemeClr val="accent1"/>
            </a:fillRef>
            <a:effectRef idx="1">
              <a:schemeClr val="accent1"/>
            </a:effectRef>
            <a:fontRef idx="minor"/>
          </p:style>
        </p:sp>
        <p:sp>
          <p:nvSpPr>
            <p:cNvPr id="13" name="Line 14"/>
            <p:cNvSpPr/>
            <p:nvPr/>
          </p:nvSpPr>
          <p:spPr>
            <a:xfrm flipH="1">
              <a:off x="7425000" y="3681360"/>
              <a:ext cx="4763520" cy="3176640"/>
            </a:xfrm>
            <a:prstGeom prst="line">
              <a:avLst/>
            </a:prstGeom>
            <a:ln cap="rnd" w="9360">
              <a:solidFill>
                <a:schemeClr val="bg1">
                  <a:lumMod val="85000"/>
                </a:schemeClr>
              </a:solidFill>
              <a:round/>
            </a:ln>
          </p:spPr>
          <p:style>
            <a:lnRef idx="2">
              <a:schemeClr val="accent1"/>
            </a:lnRef>
            <a:fillRef idx="0">
              <a:schemeClr val="accent1"/>
            </a:fillRef>
            <a:effectRef idx="1">
              <a:schemeClr val="accent1"/>
            </a:effectRef>
            <a:fontRef idx="minor"/>
          </p:style>
        </p:sp>
        <p:sp>
          <p:nvSpPr>
            <p:cNvPr id="14" name="CustomShape 15"/>
            <p:cNvSpPr/>
            <p:nvPr/>
          </p:nvSpPr>
          <p:spPr>
            <a:xfrm>
              <a:off x="9181440" y="-8640"/>
              <a:ext cx="3007080" cy="6866280"/>
            </a:xfrm>
            <a:custGeom>
              <a:avLst/>
              <a:gdLst/>
              <a:ah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a:outerShdw blurRad="38100" dir="5400000" dist="2556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5" name="CustomShape 16"/>
            <p:cNvSpPr/>
            <p:nvPr/>
          </p:nvSpPr>
          <p:spPr>
            <a:xfrm>
              <a:off x="9603360" y="-8640"/>
              <a:ext cx="2588040" cy="6866280"/>
            </a:xfrm>
            <a:custGeom>
              <a:avLst/>
              <a:gdLst/>
              <a:ah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a:outerShdw blurRad="38100" dir="5400000" dist="2556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6" name="CustomShape 17"/>
            <p:cNvSpPr/>
            <p:nvPr/>
          </p:nvSpPr>
          <p:spPr>
            <a:xfrm>
              <a:off x="8932320" y="3048120"/>
              <a:ext cx="3259440" cy="3809520"/>
            </a:xfrm>
            <a:prstGeom prst="triangle">
              <a:avLst>
                <a:gd name="adj" fmla="val 100000"/>
              </a:avLst>
            </a:prstGeom>
            <a:solidFill>
              <a:schemeClr val="accent2">
                <a:alpha val="72000"/>
              </a:schemeClr>
            </a:solidFill>
            <a:ln>
              <a:noFill/>
            </a:ln>
            <a:effectLst>
              <a:outerShdw blurRad="38100" dir="5400000" dist="2556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7" name="CustomShape 18"/>
            <p:cNvSpPr/>
            <p:nvPr/>
          </p:nvSpPr>
          <p:spPr>
            <a:xfrm>
              <a:off x="9334440" y="-8640"/>
              <a:ext cx="2854080" cy="6866280"/>
            </a:xfrm>
            <a:custGeom>
              <a:avLst/>
              <a:gdLst/>
              <a:ah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a:outerShdw blurRad="38100" dir="5400000" dist="2556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8" name="CustomShape 19"/>
            <p:cNvSpPr/>
            <p:nvPr/>
          </p:nvSpPr>
          <p:spPr>
            <a:xfrm>
              <a:off x="10898640" y="-8640"/>
              <a:ext cx="1289880" cy="6866280"/>
            </a:xfrm>
            <a:custGeom>
              <a:avLst/>
              <a:gdLst/>
              <a:ah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a:outerShdw blurRad="38100" dir="5400000" dist="2556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9" name="CustomShape 20"/>
            <p:cNvSpPr/>
            <p:nvPr/>
          </p:nvSpPr>
          <p:spPr>
            <a:xfrm>
              <a:off x="10938960" y="-8640"/>
              <a:ext cx="1249560" cy="6866280"/>
            </a:xfrm>
            <a:custGeom>
              <a:avLst/>
              <a:gdLst/>
              <a:ah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a:outerShdw blurRad="38100" dir="5400000" dist="2556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20" name="CustomShape 21"/>
            <p:cNvSpPr/>
            <p:nvPr/>
          </p:nvSpPr>
          <p:spPr>
            <a:xfrm>
              <a:off x="10371600" y="3589920"/>
              <a:ext cx="1816920" cy="3267720"/>
            </a:xfrm>
            <a:prstGeom prst="triangle">
              <a:avLst>
                <a:gd name="adj" fmla="val 100000"/>
              </a:avLst>
            </a:prstGeom>
            <a:solidFill>
              <a:schemeClr val="accent1">
                <a:alpha val="80000"/>
              </a:schemeClr>
            </a:solidFill>
            <a:ln>
              <a:noFill/>
            </a:ln>
            <a:effectLst>
              <a:outerShdw blurRad="38100" dir="5400000" dist="2556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21" name="CustomShape 22"/>
            <p:cNvSpPr/>
            <p:nvPr/>
          </p:nvSpPr>
          <p:spPr>
            <a:xfrm rot="10800000">
              <a:off x="360" y="360"/>
              <a:ext cx="842400" cy="5665680"/>
            </a:xfrm>
            <a:prstGeom prst="triangle">
              <a:avLst>
                <a:gd name="adj" fmla="val 100000"/>
              </a:avLst>
            </a:prstGeom>
            <a:solidFill>
              <a:schemeClr val="accent1">
                <a:alpha val="85000"/>
              </a:schemeClr>
            </a:solidFill>
            <a:ln>
              <a:noFill/>
            </a:ln>
            <a:effectLst>
              <a:outerShdw blurRad="38100" dir="5400000" dist="25560" rotWithShape="0">
                <a:srgbClr val="000000">
                  <a:alpha val="35000"/>
                </a:srgbClr>
              </a:outerShdw>
            </a:effectLst>
          </p:spPr>
          <p:style>
            <a:lnRef idx="1">
              <a:schemeClr val="accent1"/>
            </a:lnRef>
            <a:fillRef idx="3">
              <a:schemeClr val="accent1"/>
            </a:fillRef>
            <a:effectRef idx="2">
              <a:schemeClr val="accent1"/>
            </a:effectRef>
            <a:fontRef idx="minor"/>
          </p:style>
        </p:sp>
      </p:grpSp>
      <p:sp>
        <p:nvSpPr>
          <p:cNvPr id="22" name="PlaceHolder 23"/>
          <p:cNvSpPr>
            <a:spLocks noGrp="1"/>
          </p:cNvSpPr>
          <p:nvPr>
            <p:ph type="title"/>
          </p:nvPr>
        </p:nvSpPr>
        <p:spPr>
          <a:xfrm>
            <a:off x="1506960" y="2404440"/>
            <a:ext cx="7766640" cy="1645920"/>
          </a:xfrm>
          <a:prstGeom prst="rect">
            <a:avLst/>
          </a:prstGeom>
        </p:spPr>
        <p:txBody>
          <a:bodyPr anchor="b">
            <a:noAutofit/>
          </a:bodyPr>
          <a:p>
            <a:pPr algn="r">
              <a:lnSpc>
                <a:spcPct val="100000"/>
              </a:lnSpc>
            </a:pPr>
            <a:r>
              <a:rPr b="0" lang="it-IT" sz="5400" spc="-1" strike="noStrike">
                <a:solidFill>
                  <a:srgbClr val="90c226"/>
                </a:solidFill>
                <a:latin typeface="Trebuchet MS"/>
              </a:rPr>
              <a:t>Fare clic per modificare lo stile del titolo dello schema</a:t>
            </a:r>
            <a:endParaRPr b="0" lang="en-US" sz="5400" spc="-1" strike="noStrike">
              <a:solidFill>
                <a:srgbClr val="000000"/>
              </a:solidFill>
              <a:latin typeface="Trebuchet MS"/>
            </a:endParaRPr>
          </a:p>
        </p:txBody>
      </p:sp>
      <p:sp>
        <p:nvSpPr>
          <p:cNvPr id="23" name="PlaceHolder 24"/>
          <p:cNvSpPr>
            <a:spLocks noGrp="1"/>
          </p:cNvSpPr>
          <p:nvPr>
            <p:ph type="dt"/>
          </p:nvPr>
        </p:nvSpPr>
        <p:spPr>
          <a:xfrm>
            <a:off x="7205040" y="6041520"/>
            <a:ext cx="911520" cy="364680"/>
          </a:xfrm>
          <a:prstGeom prst="rect">
            <a:avLst/>
          </a:prstGeom>
        </p:spPr>
        <p:txBody>
          <a:bodyPr anchor="ctr">
            <a:noAutofit/>
          </a:bodyPr>
          <a:p>
            <a:pPr algn="r">
              <a:lnSpc>
                <a:spcPct val="100000"/>
              </a:lnSpc>
            </a:pPr>
            <a:fld id="{85034D8F-A6FC-4243-83DE-4E585DD20A58}" type="datetime">
              <a:rPr b="0" lang="it-IT" sz="900" spc="-1" strike="noStrike">
                <a:solidFill>
                  <a:srgbClr val="8b8b8b"/>
                </a:solidFill>
                <a:latin typeface="Trebuchet MS"/>
              </a:rPr>
              <a:t>30/09/21</a:t>
            </a:fld>
            <a:endParaRPr b="0" lang="it-IT" sz="900" spc="-1" strike="noStrike">
              <a:latin typeface="Times New Roman"/>
            </a:endParaRPr>
          </a:p>
        </p:txBody>
      </p:sp>
      <p:sp>
        <p:nvSpPr>
          <p:cNvPr id="24" name="PlaceHolder 25"/>
          <p:cNvSpPr>
            <a:spLocks noGrp="1"/>
          </p:cNvSpPr>
          <p:nvPr>
            <p:ph type="ftr"/>
          </p:nvPr>
        </p:nvSpPr>
        <p:spPr>
          <a:xfrm>
            <a:off x="677160" y="6041520"/>
            <a:ext cx="6297120" cy="364680"/>
          </a:xfrm>
          <a:prstGeom prst="rect">
            <a:avLst/>
          </a:prstGeom>
        </p:spPr>
        <p:txBody>
          <a:bodyPr anchor="ctr">
            <a:noAutofit/>
          </a:bodyPr>
          <a:p>
            <a:endParaRPr b="0" lang="it-IT" sz="2400" spc="-1" strike="noStrike">
              <a:latin typeface="Times New Roman"/>
            </a:endParaRPr>
          </a:p>
        </p:txBody>
      </p:sp>
      <p:sp>
        <p:nvSpPr>
          <p:cNvPr id="25" name="PlaceHolder 26"/>
          <p:cNvSpPr>
            <a:spLocks noGrp="1"/>
          </p:cNvSpPr>
          <p:nvPr>
            <p:ph type="sldNum"/>
          </p:nvPr>
        </p:nvSpPr>
        <p:spPr>
          <a:xfrm>
            <a:off x="8590680" y="6041520"/>
            <a:ext cx="682920" cy="364680"/>
          </a:xfrm>
          <a:prstGeom prst="rect">
            <a:avLst/>
          </a:prstGeom>
        </p:spPr>
        <p:txBody>
          <a:bodyPr anchor="ctr">
            <a:noAutofit/>
          </a:bodyPr>
          <a:p>
            <a:pPr algn="r">
              <a:lnSpc>
                <a:spcPct val="100000"/>
              </a:lnSpc>
            </a:pPr>
            <a:fld id="{8F0B83D7-DDE7-49AA-B5A7-6BBB4C66A444}" type="slidenum">
              <a:rPr b="0" lang="it-IT" sz="900" spc="-1" strike="noStrike">
                <a:solidFill>
                  <a:srgbClr val="90c226"/>
                </a:solidFill>
                <a:latin typeface="Trebuchet MS"/>
              </a:rPr>
              <a:t>&lt;numero&gt;</a:t>
            </a:fld>
            <a:endParaRPr b="0" lang="it-IT" sz="900" spc="-1" strike="noStrike">
              <a:latin typeface="Times New Roman"/>
            </a:endParaRPr>
          </a:p>
        </p:txBody>
      </p:sp>
      <p:sp>
        <p:nvSpPr>
          <p:cNvPr id="26" name="PlaceHolder 27"/>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1800" spc="-1" strike="noStrike">
                <a:solidFill>
                  <a:srgbClr val="404040"/>
                </a:solidFill>
                <a:latin typeface="Trebuchet MS"/>
              </a:rPr>
              <a:t>Fai clic per modificare il formato del testo della struttura</a:t>
            </a:r>
            <a:endParaRPr b="0" lang="en-US" sz="1800" spc="-1" strike="noStrike">
              <a:solidFill>
                <a:srgbClr val="404040"/>
              </a:solidFill>
              <a:latin typeface="Trebuchet MS"/>
            </a:endParaRPr>
          </a:p>
          <a:p>
            <a:pPr lvl="1" marL="864000" indent="-324000">
              <a:spcBef>
                <a:spcPts val="1134"/>
              </a:spcBef>
              <a:buClr>
                <a:srgbClr val="000000"/>
              </a:buClr>
              <a:buSzPct val="75000"/>
              <a:buFont typeface="Symbol" charset="2"/>
              <a:buChar char=""/>
            </a:pPr>
            <a:r>
              <a:rPr b="0" lang="en-US" sz="1400" spc="-1" strike="noStrike">
                <a:solidFill>
                  <a:srgbClr val="404040"/>
                </a:solidFill>
                <a:latin typeface="Trebuchet MS"/>
              </a:rPr>
              <a:t>Secondo livello struttura</a:t>
            </a:r>
            <a:endParaRPr b="0" lang="en-US" sz="1400" spc="-1" strike="noStrike">
              <a:solidFill>
                <a:srgbClr val="404040"/>
              </a:solidFill>
              <a:latin typeface="Trebuchet MS"/>
            </a:endParaRPr>
          </a:p>
          <a:p>
            <a:pPr lvl="2" marL="1296000" indent="-288000">
              <a:spcBef>
                <a:spcPts val="850"/>
              </a:spcBef>
              <a:buClr>
                <a:srgbClr val="000000"/>
              </a:buClr>
              <a:buSzPct val="45000"/>
              <a:buFont typeface="Wingdings" charset="2"/>
              <a:buChar char=""/>
            </a:pPr>
            <a:r>
              <a:rPr b="0" lang="en-US" sz="1200" spc="-1" strike="noStrike">
                <a:solidFill>
                  <a:srgbClr val="404040"/>
                </a:solidFill>
                <a:latin typeface="Trebuchet MS"/>
              </a:rPr>
              <a:t>Terzo livello struttura</a:t>
            </a:r>
            <a:endParaRPr b="0" lang="en-US" sz="1200" spc="-1" strike="noStrike">
              <a:solidFill>
                <a:srgbClr val="404040"/>
              </a:solidFill>
              <a:latin typeface="Trebuchet MS"/>
            </a:endParaRPr>
          </a:p>
          <a:p>
            <a:pPr lvl="3" marL="1728000" indent="-216000">
              <a:spcBef>
                <a:spcPts val="567"/>
              </a:spcBef>
              <a:buClr>
                <a:srgbClr val="000000"/>
              </a:buClr>
              <a:buSzPct val="75000"/>
              <a:buFont typeface="Symbol" charset="2"/>
              <a:buChar char=""/>
            </a:pPr>
            <a:r>
              <a:rPr b="0" lang="en-US" sz="1200" spc="-1" strike="noStrike">
                <a:solidFill>
                  <a:srgbClr val="404040"/>
                </a:solidFill>
                <a:latin typeface="Trebuchet MS"/>
              </a:rPr>
              <a:t>Quarto livello struttura</a:t>
            </a:r>
            <a:endParaRPr b="0" lang="en-US" sz="1200" spc="-1" strike="noStrike">
              <a:solidFill>
                <a:srgbClr val="404040"/>
              </a:solidFill>
              <a:latin typeface="Trebuchet MS"/>
            </a:endParaRPr>
          </a:p>
          <a:p>
            <a:pPr lvl="4" marL="2160000" indent="-216000">
              <a:spcBef>
                <a:spcPts val="283"/>
              </a:spcBef>
              <a:buClr>
                <a:srgbClr val="000000"/>
              </a:buClr>
              <a:buSzPct val="45000"/>
              <a:buFont typeface="Wingdings" charset="2"/>
              <a:buChar char=""/>
            </a:pPr>
            <a:r>
              <a:rPr b="0" lang="en-US" sz="2000" spc="-1" strike="noStrike">
                <a:solidFill>
                  <a:srgbClr val="404040"/>
                </a:solidFill>
                <a:latin typeface="Trebuchet MS"/>
              </a:rPr>
              <a:t>Quinto livello struttura</a:t>
            </a:r>
            <a:endParaRPr b="0" lang="en-US" sz="2000" spc="-1" strike="noStrike">
              <a:solidFill>
                <a:srgbClr val="404040"/>
              </a:solidFill>
              <a:latin typeface="Trebuchet MS"/>
            </a:endParaRPr>
          </a:p>
          <a:p>
            <a:pPr lvl="5" marL="2592000" indent="-216000">
              <a:spcBef>
                <a:spcPts val="283"/>
              </a:spcBef>
              <a:buClr>
                <a:srgbClr val="000000"/>
              </a:buClr>
              <a:buSzPct val="45000"/>
              <a:buFont typeface="Wingdings" charset="2"/>
              <a:buChar char=""/>
            </a:pPr>
            <a:r>
              <a:rPr b="0" lang="en-US" sz="2000" spc="-1" strike="noStrike">
                <a:solidFill>
                  <a:srgbClr val="404040"/>
                </a:solidFill>
                <a:latin typeface="Trebuchet MS"/>
              </a:rPr>
              <a:t>Sesto livello struttura</a:t>
            </a:r>
            <a:endParaRPr b="0" lang="en-US" sz="2000" spc="-1" strike="noStrike">
              <a:solidFill>
                <a:srgbClr val="404040"/>
              </a:solidFill>
              <a:latin typeface="Trebuchet MS"/>
            </a:endParaRPr>
          </a:p>
          <a:p>
            <a:pPr lvl="6" marL="3024000" indent="-216000">
              <a:spcBef>
                <a:spcPts val="283"/>
              </a:spcBef>
              <a:buClr>
                <a:srgbClr val="000000"/>
              </a:buClr>
              <a:buSzPct val="45000"/>
              <a:buFont typeface="Wingdings" charset="2"/>
              <a:buChar char=""/>
            </a:pPr>
            <a:r>
              <a:rPr b="0" lang="en-US" sz="2000" spc="-1" strike="noStrike">
                <a:solidFill>
                  <a:srgbClr val="404040"/>
                </a:solidFill>
                <a:latin typeface="Trebuchet MS"/>
              </a:rPr>
              <a:t>Settimo livello struttura</a:t>
            </a:r>
            <a:endParaRPr b="0" lang="en-US" sz="2000" spc="-1" strike="noStrike">
              <a:solidFill>
                <a:srgbClr val="404040"/>
              </a:solidFill>
              <a:latin typeface="Trebuchet MS"/>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pSp>
        <p:nvGrpSpPr>
          <p:cNvPr id="63" name="Group 1"/>
          <p:cNvGrpSpPr/>
          <p:nvPr/>
        </p:nvGrpSpPr>
        <p:grpSpPr>
          <a:xfrm>
            <a:off x="0" y="-8640"/>
            <a:ext cx="12191760" cy="6866640"/>
            <a:chOff x="0" y="-8640"/>
            <a:chExt cx="12191760" cy="6866640"/>
          </a:xfrm>
        </p:grpSpPr>
        <p:sp>
          <p:nvSpPr>
            <p:cNvPr id="64" name="Line 2"/>
            <p:cNvSpPr/>
            <p:nvPr/>
          </p:nvSpPr>
          <p:spPr>
            <a:xfrm>
              <a:off x="9370800" y="0"/>
              <a:ext cx="1219320" cy="6858000"/>
            </a:xfrm>
            <a:prstGeom prst="line">
              <a:avLst/>
            </a:prstGeom>
            <a:ln cap="rnd" w="9360">
              <a:solidFill>
                <a:schemeClr val="bg1">
                  <a:lumMod val="75000"/>
                </a:schemeClr>
              </a:solidFill>
              <a:round/>
            </a:ln>
          </p:spPr>
          <p:style>
            <a:lnRef idx="2">
              <a:schemeClr val="accent1"/>
            </a:lnRef>
            <a:fillRef idx="0">
              <a:schemeClr val="accent1"/>
            </a:fillRef>
            <a:effectRef idx="1">
              <a:schemeClr val="accent1"/>
            </a:effectRef>
            <a:fontRef idx="minor"/>
          </p:style>
        </p:sp>
        <p:sp>
          <p:nvSpPr>
            <p:cNvPr id="65" name="Line 3"/>
            <p:cNvSpPr/>
            <p:nvPr/>
          </p:nvSpPr>
          <p:spPr>
            <a:xfrm flipH="1">
              <a:off x="7425000" y="3681360"/>
              <a:ext cx="4763520" cy="3176640"/>
            </a:xfrm>
            <a:prstGeom prst="line">
              <a:avLst/>
            </a:prstGeom>
            <a:ln cap="rnd" w="9360">
              <a:solidFill>
                <a:schemeClr val="bg1">
                  <a:lumMod val="85000"/>
                </a:schemeClr>
              </a:solidFill>
              <a:round/>
            </a:ln>
          </p:spPr>
          <p:style>
            <a:lnRef idx="2">
              <a:schemeClr val="accent1"/>
            </a:lnRef>
            <a:fillRef idx="0">
              <a:schemeClr val="accent1"/>
            </a:fillRef>
            <a:effectRef idx="1">
              <a:schemeClr val="accent1"/>
            </a:effectRef>
            <a:fontRef idx="minor"/>
          </p:style>
        </p:sp>
        <p:sp>
          <p:nvSpPr>
            <p:cNvPr id="66" name="CustomShape 4"/>
            <p:cNvSpPr/>
            <p:nvPr/>
          </p:nvSpPr>
          <p:spPr>
            <a:xfrm>
              <a:off x="9181440" y="-8640"/>
              <a:ext cx="3007080" cy="6866280"/>
            </a:xfrm>
            <a:custGeom>
              <a:avLst/>
              <a:gdLst/>
              <a:ah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a:outerShdw blurRad="38100" dir="5400000" dist="2556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67" name="CustomShape 5"/>
            <p:cNvSpPr/>
            <p:nvPr/>
          </p:nvSpPr>
          <p:spPr>
            <a:xfrm>
              <a:off x="9603360" y="-8640"/>
              <a:ext cx="2588040" cy="6866280"/>
            </a:xfrm>
            <a:custGeom>
              <a:avLst/>
              <a:gdLst/>
              <a:ah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a:outerShdw blurRad="38100" dir="5400000" dist="2556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68" name="CustomShape 6"/>
            <p:cNvSpPr/>
            <p:nvPr/>
          </p:nvSpPr>
          <p:spPr>
            <a:xfrm>
              <a:off x="8932320" y="3048120"/>
              <a:ext cx="3259440" cy="3809520"/>
            </a:xfrm>
            <a:prstGeom prst="triangle">
              <a:avLst>
                <a:gd name="adj" fmla="val 100000"/>
              </a:avLst>
            </a:prstGeom>
            <a:solidFill>
              <a:schemeClr val="accent2">
                <a:alpha val="72000"/>
              </a:schemeClr>
            </a:solidFill>
            <a:ln>
              <a:noFill/>
            </a:ln>
            <a:effectLst>
              <a:outerShdw blurRad="38100" dir="5400000" dist="2556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69" name="CustomShape 7"/>
            <p:cNvSpPr/>
            <p:nvPr/>
          </p:nvSpPr>
          <p:spPr>
            <a:xfrm>
              <a:off x="9334440" y="-8640"/>
              <a:ext cx="2854080" cy="6866280"/>
            </a:xfrm>
            <a:custGeom>
              <a:avLst/>
              <a:gdLst/>
              <a:ah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a:outerShdw blurRad="38100" dir="5400000" dist="2556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70" name="CustomShape 8"/>
            <p:cNvSpPr/>
            <p:nvPr/>
          </p:nvSpPr>
          <p:spPr>
            <a:xfrm>
              <a:off x="10898640" y="-8640"/>
              <a:ext cx="1289880" cy="6866280"/>
            </a:xfrm>
            <a:custGeom>
              <a:avLst/>
              <a:gdLst/>
              <a:ah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a:outerShdw blurRad="38100" dir="5400000" dist="2556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71" name="CustomShape 9"/>
            <p:cNvSpPr/>
            <p:nvPr/>
          </p:nvSpPr>
          <p:spPr>
            <a:xfrm>
              <a:off x="10938960" y="-8640"/>
              <a:ext cx="1249560" cy="6866280"/>
            </a:xfrm>
            <a:custGeom>
              <a:avLst/>
              <a:gdLst/>
              <a:ah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a:outerShdw blurRad="38100" dir="5400000" dist="2556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72" name="CustomShape 10"/>
            <p:cNvSpPr/>
            <p:nvPr/>
          </p:nvSpPr>
          <p:spPr>
            <a:xfrm>
              <a:off x="10371600" y="3589920"/>
              <a:ext cx="1816920" cy="3267720"/>
            </a:xfrm>
            <a:prstGeom prst="triangle">
              <a:avLst>
                <a:gd name="adj" fmla="val 100000"/>
              </a:avLst>
            </a:prstGeom>
            <a:solidFill>
              <a:schemeClr val="accent1">
                <a:alpha val="80000"/>
              </a:schemeClr>
            </a:solidFill>
            <a:ln>
              <a:noFill/>
            </a:ln>
            <a:effectLst>
              <a:outerShdw blurRad="38100" dir="5400000" dist="2556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73" name="CustomShape 11"/>
            <p:cNvSpPr/>
            <p:nvPr/>
          </p:nvSpPr>
          <p:spPr>
            <a:xfrm>
              <a:off x="0" y="4013280"/>
              <a:ext cx="448200" cy="2844360"/>
            </a:xfrm>
            <a:prstGeom prst="triangle">
              <a:avLst>
                <a:gd name="adj" fmla="val 0"/>
              </a:avLst>
            </a:prstGeom>
            <a:solidFill>
              <a:schemeClr val="accent1">
                <a:alpha val="85000"/>
              </a:schemeClr>
            </a:solidFill>
            <a:ln>
              <a:noFill/>
            </a:ln>
            <a:effectLst>
              <a:outerShdw blurRad="38100" dir="5400000" dist="25560" rotWithShape="0">
                <a:srgbClr val="000000">
                  <a:alpha val="35000"/>
                </a:srgbClr>
              </a:outerShdw>
            </a:effectLst>
          </p:spPr>
          <p:style>
            <a:lnRef idx="1">
              <a:schemeClr val="accent1"/>
            </a:lnRef>
            <a:fillRef idx="3">
              <a:schemeClr val="accent1"/>
            </a:fillRef>
            <a:effectRef idx="2">
              <a:schemeClr val="accent1"/>
            </a:effectRef>
            <a:fontRef idx="minor"/>
          </p:style>
        </p:sp>
      </p:grpSp>
      <p:sp>
        <p:nvSpPr>
          <p:cNvPr id="74" name="PlaceHolder 12"/>
          <p:cNvSpPr>
            <a:spLocks noGrp="1"/>
          </p:cNvSpPr>
          <p:nvPr>
            <p:ph type="title"/>
          </p:nvPr>
        </p:nvSpPr>
        <p:spPr>
          <a:xfrm>
            <a:off x="677160" y="609480"/>
            <a:ext cx="8596440" cy="1320480"/>
          </a:xfrm>
          <a:prstGeom prst="rect">
            <a:avLst/>
          </a:prstGeom>
        </p:spPr>
        <p:txBody>
          <a:bodyPr>
            <a:normAutofit/>
          </a:bodyPr>
          <a:p>
            <a:pPr>
              <a:lnSpc>
                <a:spcPct val="100000"/>
              </a:lnSpc>
            </a:pPr>
            <a:r>
              <a:rPr b="0" lang="it-IT" sz="3600" spc="-1" strike="noStrike">
                <a:solidFill>
                  <a:srgbClr val="90c226"/>
                </a:solidFill>
                <a:latin typeface="Trebuchet MS"/>
              </a:rPr>
              <a:t>Fare clic per modificare lo stile del titolo dello schema</a:t>
            </a:r>
            <a:endParaRPr b="0" lang="en-US" sz="3600" spc="-1" strike="noStrike">
              <a:solidFill>
                <a:srgbClr val="000000"/>
              </a:solidFill>
              <a:latin typeface="Trebuchet MS"/>
            </a:endParaRPr>
          </a:p>
        </p:txBody>
      </p:sp>
      <p:sp>
        <p:nvSpPr>
          <p:cNvPr id="75" name="PlaceHolder 13"/>
          <p:cNvSpPr>
            <a:spLocks noGrp="1"/>
          </p:cNvSpPr>
          <p:nvPr>
            <p:ph type="body"/>
          </p:nvPr>
        </p:nvSpPr>
        <p:spPr>
          <a:xfrm>
            <a:off x="677160" y="2160720"/>
            <a:ext cx="8596440" cy="3880440"/>
          </a:xfrm>
          <a:prstGeom prst="rect">
            <a:avLst/>
          </a:prstGeom>
        </p:spPr>
        <p:txBody>
          <a:bodyPr>
            <a:noAutofit/>
          </a:bodyPr>
          <a:p>
            <a:pPr marL="343080" indent="-342720">
              <a:lnSpc>
                <a:spcPct val="100000"/>
              </a:lnSpc>
              <a:spcBef>
                <a:spcPts val="1001"/>
              </a:spcBef>
              <a:buClr>
                <a:srgbClr val="90c226"/>
              </a:buClr>
              <a:buSzPct val="80000"/>
              <a:buFont typeface="Wingdings 3" charset="2"/>
              <a:buChar char=""/>
            </a:pPr>
            <a:r>
              <a:rPr b="0" lang="it-IT" sz="1800" spc="-1" strike="noStrike">
                <a:solidFill>
                  <a:srgbClr val="404040"/>
                </a:solidFill>
                <a:latin typeface="Trebuchet MS"/>
              </a:rPr>
              <a:t>Fare clic per modificare gli stili del testo dello schema</a:t>
            </a:r>
            <a:endParaRPr b="0" lang="en-US" sz="1800" spc="-1" strike="noStrike">
              <a:solidFill>
                <a:srgbClr val="404040"/>
              </a:solidFill>
              <a:latin typeface="Trebuchet MS"/>
            </a:endParaRPr>
          </a:p>
          <a:p>
            <a:pPr lvl="1" marL="743040" indent="-285480">
              <a:lnSpc>
                <a:spcPct val="100000"/>
              </a:lnSpc>
              <a:spcBef>
                <a:spcPts val="1001"/>
              </a:spcBef>
              <a:buClr>
                <a:srgbClr val="90c226"/>
              </a:buClr>
              <a:buSzPct val="80000"/>
              <a:buFont typeface="Wingdings 3" charset="2"/>
              <a:buChar char=""/>
            </a:pPr>
            <a:r>
              <a:rPr b="0" lang="it-IT" sz="1600" spc="-1" strike="noStrike">
                <a:solidFill>
                  <a:srgbClr val="404040"/>
                </a:solidFill>
                <a:latin typeface="Trebuchet MS"/>
              </a:rPr>
              <a:t>Secondo livello</a:t>
            </a:r>
            <a:endParaRPr b="0" lang="en-US" sz="1600" spc="-1" strike="noStrike">
              <a:solidFill>
                <a:srgbClr val="404040"/>
              </a:solidFill>
              <a:latin typeface="Trebuchet MS"/>
            </a:endParaRPr>
          </a:p>
          <a:p>
            <a:pPr lvl="2" marL="1143000" indent="-228240">
              <a:lnSpc>
                <a:spcPct val="100000"/>
              </a:lnSpc>
              <a:spcBef>
                <a:spcPts val="1001"/>
              </a:spcBef>
              <a:buClr>
                <a:srgbClr val="90c226"/>
              </a:buClr>
              <a:buSzPct val="80000"/>
              <a:buFont typeface="Wingdings 3" charset="2"/>
              <a:buChar char=""/>
            </a:pPr>
            <a:r>
              <a:rPr b="0" lang="it-IT" sz="1400" spc="-1" strike="noStrike">
                <a:solidFill>
                  <a:srgbClr val="404040"/>
                </a:solidFill>
                <a:latin typeface="Trebuchet MS"/>
              </a:rPr>
              <a:t>Terzo livello</a:t>
            </a:r>
            <a:endParaRPr b="0" lang="en-US" sz="1400" spc="-1" strike="noStrike">
              <a:solidFill>
                <a:srgbClr val="404040"/>
              </a:solidFill>
              <a:latin typeface="Trebuchet MS"/>
            </a:endParaRPr>
          </a:p>
          <a:p>
            <a:pPr lvl="3" marL="1600200" indent="-228240">
              <a:lnSpc>
                <a:spcPct val="100000"/>
              </a:lnSpc>
              <a:spcBef>
                <a:spcPts val="1001"/>
              </a:spcBef>
              <a:buClr>
                <a:srgbClr val="90c226"/>
              </a:buClr>
              <a:buSzPct val="80000"/>
              <a:buFont typeface="Wingdings 3" charset="2"/>
              <a:buChar char=""/>
            </a:pPr>
            <a:r>
              <a:rPr b="0" lang="it-IT" sz="1200" spc="-1" strike="noStrike">
                <a:solidFill>
                  <a:srgbClr val="404040"/>
                </a:solidFill>
                <a:latin typeface="Trebuchet MS"/>
              </a:rPr>
              <a:t>Quarto livello</a:t>
            </a:r>
            <a:endParaRPr b="0" lang="en-US" sz="1200" spc="-1" strike="noStrike">
              <a:solidFill>
                <a:srgbClr val="404040"/>
              </a:solidFill>
              <a:latin typeface="Trebuchet MS"/>
            </a:endParaRPr>
          </a:p>
          <a:p>
            <a:pPr lvl="4" marL="2057400" indent="-228240">
              <a:lnSpc>
                <a:spcPct val="100000"/>
              </a:lnSpc>
              <a:spcBef>
                <a:spcPts val="1001"/>
              </a:spcBef>
              <a:buClr>
                <a:srgbClr val="90c226"/>
              </a:buClr>
              <a:buSzPct val="80000"/>
              <a:buFont typeface="Wingdings 3" charset="2"/>
              <a:buChar char=""/>
            </a:pPr>
            <a:r>
              <a:rPr b="0" lang="it-IT" sz="1200" spc="-1" strike="noStrike">
                <a:solidFill>
                  <a:srgbClr val="404040"/>
                </a:solidFill>
                <a:latin typeface="Trebuchet MS"/>
              </a:rPr>
              <a:t>Quinto livello</a:t>
            </a:r>
            <a:endParaRPr b="0" lang="en-US" sz="1200" spc="-1" strike="noStrike">
              <a:solidFill>
                <a:srgbClr val="404040"/>
              </a:solidFill>
              <a:latin typeface="Trebuchet MS"/>
            </a:endParaRPr>
          </a:p>
        </p:txBody>
      </p:sp>
      <p:sp>
        <p:nvSpPr>
          <p:cNvPr id="76" name="PlaceHolder 14"/>
          <p:cNvSpPr>
            <a:spLocks noGrp="1"/>
          </p:cNvSpPr>
          <p:nvPr>
            <p:ph type="dt"/>
          </p:nvPr>
        </p:nvSpPr>
        <p:spPr>
          <a:xfrm>
            <a:off x="7205040" y="6041520"/>
            <a:ext cx="911520" cy="364680"/>
          </a:xfrm>
          <a:prstGeom prst="rect">
            <a:avLst/>
          </a:prstGeom>
        </p:spPr>
        <p:txBody>
          <a:bodyPr anchor="ctr">
            <a:noAutofit/>
          </a:bodyPr>
          <a:p>
            <a:pPr algn="r">
              <a:lnSpc>
                <a:spcPct val="100000"/>
              </a:lnSpc>
            </a:pPr>
            <a:fld id="{E874E637-F611-4DC8-989F-E6BF87156BD5}" type="datetime">
              <a:rPr b="0" lang="it-IT" sz="900" spc="-1" strike="noStrike">
                <a:solidFill>
                  <a:srgbClr val="8b8b8b"/>
                </a:solidFill>
                <a:latin typeface="Trebuchet MS"/>
              </a:rPr>
              <a:t>30/09/21</a:t>
            </a:fld>
            <a:endParaRPr b="0" lang="it-IT" sz="900" spc="-1" strike="noStrike">
              <a:latin typeface="Times New Roman"/>
            </a:endParaRPr>
          </a:p>
        </p:txBody>
      </p:sp>
      <p:sp>
        <p:nvSpPr>
          <p:cNvPr id="77" name="PlaceHolder 15"/>
          <p:cNvSpPr>
            <a:spLocks noGrp="1"/>
          </p:cNvSpPr>
          <p:nvPr>
            <p:ph type="ftr"/>
          </p:nvPr>
        </p:nvSpPr>
        <p:spPr>
          <a:xfrm>
            <a:off x="677160" y="6041520"/>
            <a:ext cx="6297120" cy="364680"/>
          </a:xfrm>
          <a:prstGeom prst="rect">
            <a:avLst/>
          </a:prstGeom>
        </p:spPr>
        <p:txBody>
          <a:bodyPr anchor="ctr">
            <a:noAutofit/>
          </a:bodyPr>
          <a:p>
            <a:endParaRPr b="0" lang="it-IT" sz="2400" spc="-1" strike="noStrike">
              <a:latin typeface="Times New Roman"/>
            </a:endParaRPr>
          </a:p>
        </p:txBody>
      </p:sp>
      <p:sp>
        <p:nvSpPr>
          <p:cNvPr id="78" name="PlaceHolder 16"/>
          <p:cNvSpPr>
            <a:spLocks noGrp="1"/>
          </p:cNvSpPr>
          <p:nvPr>
            <p:ph type="sldNum"/>
          </p:nvPr>
        </p:nvSpPr>
        <p:spPr>
          <a:xfrm>
            <a:off x="8590680" y="6041520"/>
            <a:ext cx="682920" cy="364680"/>
          </a:xfrm>
          <a:prstGeom prst="rect">
            <a:avLst/>
          </a:prstGeom>
        </p:spPr>
        <p:txBody>
          <a:bodyPr anchor="ctr">
            <a:noAutofit/>
          </a:bodyPr>
          <a:p>
            <a:pPr algn="r">
              <a:lnSpc>
                <a:spcPct val="100000"/>
              </a:lnSpc>
            </a:pPr>
            <a:fld id="{5F1C29CF-22DC-45FF-8CAF-EA64ED444293}" type="slidenum">
              <a:rPr b="0" lang="it-IT" sz="900" spc="-1" strike="noStrike">
                <a:solidFill>
                  <a:srgbClr val="90c226"/>
                </a:solidFill>
                <a:latin typeface="Trebuchet MS"/>
              </a:rPr>
              <a:t>&lt;numero&gt;</a:t>
            </a:fld>
            <a:endParaRPr b="0" lang="it-IT" sz="9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image" Target="../media/image3.wmf"/><Relationship Id="rId2"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hyperlink" Target="https://www.humanitas.it/pazienti/diagnosi/esami-lab/7788-glicemia" TargetMode="External"/><Relationship Id="rId2" Type="http://schemas.openxmlformats.org/officeDocument/2006/relationships/hyperlink" Target="https://www.humanitas.it/pazienti/malattie-e-cure/malattie-metaboliche/3888-diabete" TargetMode="External"/><Relationship Id="rId3"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hyperlink" Target="https://www.humanitas.it/pazienti/diagnosi/esami-lab/7788-glicemia" TargetMode="External"/><Relationship Id="rId2" Type="http://schemas.openxmlformats.org/officeDocument/2006/relationships/hyperlink" Target="https://www.humanitas.it/pazienti/malattie-e-cure/malattie-metaboliche/3888-diabete" TargetMode="External"/><Relationship Id="rId3" Type="http://schemas.openxmlformats.org/officeDocument/2006/relationships/slideLayout" Target="../slideLayouts/slideLayout13.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3.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slideLayout" Target="../slideLayouts/slideLayout13.xml"/>
</Relationships>
</file>

<file path=ppt/slides/_rels/slide24.xml.rels><?xml version="1.0" encoding="UTF-8"?>
<Relationships xmlns="http://schemas.openxmlformats.org/package/2006/relationships"><Relationship Id="rId1" Type="http://schemas.openxmlformats.org/officeDocument/2006/relationships/image" Target="../media/image5.jpeg"/><Relationship Id="rId2" Type="http://schemas.openxmlformats.org/officeDocument/2006/relationships/image" Target="../media/image6.jpeg"/><Relationship Id="rId3" Type="http://schemas.openxmlformats.org/officeDocument/2006/relationships/slideLayout" Target="../slideLayouts/slideLayout13.xml"/>
</Relationships>
</file>

<file path=ppt/slides/_rels/slide25.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image" Target="../media/image8.jpeg"/><Relationship Id="rId3" Type="http://schemas.openxmlformats.org/officeDocument/2006/relationships/image" Target="../media/image9.jpeg"/><Relationship Id="rId4" Type="http://schemas.openxmlformats.org/officeDocument/2006/relationships/image" Target="../media/image10.jpeg"/><Relationship Id="rId5" Type="http://schemas.openxmlformats.org/officeDocument/2006/relationships/image" Target="../media/image11.jpeg"/><Relationship Id="rId6" Type="http://schemas.openxmlformats.org/officeDocument/2006/relationships/image" Target="../media/image12.jpeg"/><Relationship Id="rId7" Type="http://schemas.openxmlformats.org/officeDocument/2006/relationships/slideLayout" Target="../slideLayouts/slideLayout13.xml"/>
</Relationships>
</file>

<file path=ppt/slides/_rels/slide2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4.xml.rels><?xml version="1.0" encoding="UTF-8"?>
<Relationships xmlns="http://schemas.openxmlformats.org/package/2006/relationships"><Relationship Id="rId1" Type="http://schemas.openxmlformats.org/officeDocument/2006/relationships/image" Target="../media/image13.jpeg"/><Relationship Id="rId2" Type="http://schemas.openxmlformats.org/officeDocument/2006/relationships/slideLayout" Target="../slideLayouts/slideLayout13.xml"/>
</Relationships>
</file>

<file path=ppt/slides/_rels/slide3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6.xml.rels><?xml version="1.0" encoding="UTF-8"?>
<Relationships xmlns="http://schemas.openxmlformats.org/package/2006/relationships"><Relationship Id="rId1" Type="http://schemas.openxmlformats.org/officeDocument/2006/relationships/image" Target="../media/image14.wmf"/><Relationship Id="rId2" Type="http://schemas.openxmlformats.org/officeDocument/2006/relationships/slideLayout" Target="../slideLayouts/slideLayout13.xml"/>
</Relationships>
</file>

<file path=ppt/slides/_rels/slide37.xml.rels><?xml version="1.0" encoding="UTF-8"?>
<Relationships xmlns="http://schemas.openxmlformats.org/package/2006/relationships"><Relationship Id="rId1" Type="http://schemas.openxmlformats.org/officeDocument/2006/relationships/image" Target="../media/image15.wmf"/><Relationship Id="rId2" Type="http://schemas.openxmlformats.org/officeDocument/2006/relationships/slideLayout" Target="../slideLayouts/slideLayout13.xml"/>
</Relationships>
</file>

<file path=ppt/slides/_rels/slide38.xml.rels><?xml version="1.0" encoding="UTF-8"?>
<Relationships xmlns="http://schemas.openxmlformats.org/package/2006/relationships"><Relationship Id="rId1" Type="http://schemas.openxmlformats.org/officeDocument/2006/relationships/hyperlink" Target="https://www.msdmanuals.com/it/professionale/malattie-polmonari/asma-e-disturbi-correlati/trattamento-farmacologico-dell-asma#v31727208_it" TargetMode="External"/><Relationship Id="rId2" Type="http://schemas.openxmlformats.org/officeDocument/2006/relationships/hyperlink" Target="https://www.msdmanuals.com/it/professionale/malattie-polmonari/asma-e-disturbi-correlati/trattamento-farmacologico-dell-asma#v31727216_it" TargetMode="External"/><Relationship Id="rId3" Type="http://schemas.openxmlformats.org/officeDocument/2006/relationships/hyperlink" Target="https://www.msdmanuals.com/it/professionale/malattie-polmonari/asma-e-disturbi-correlati/trattamento-farmacologico-dell-asma#v31727219_it" TargetMode="External"/><Relationship Id="rId4" Type="http://schemas.openxmlformats.org/officeDocument/2006/relationships/hyperlink" Target="https://www.msdmanuals.com/it/professionale/malattie-polmonari/asma-e-disturbi-correlati/trattamento-farmacologico-dell-asma#v31727227_it" TargetMode="External"/><Relationship Id="rId5" Type="http://schemas.openxmlformats.org/officeDocument/2006/relationships/hyperlink" Target="https://www.msdmanuals.com/it/professionale/malattie-polmonari/asma-e-disturbi-correlati/trattamento-farmacologico-dell-asma#v31727223_it" TargetMode="External"/><Relationship Id="rId6" Type="http://schemas.openxmlformats.org/officeDocument/2006/relationships/hyperlink" Target="https://www.msdmanuals.com/it/professionale/malattie-polmonari/asma-e-disturbi-correlati/trattamento-farmacologico-dell-asma#v31727230_it" TargetMode="External"/><Relationship Id="rId7" Type="http://schemas.openxmlformats.org/officeDocument/2006/relationships/hyperlink" Target="https://www.msdmanuals.com/it/professionale/malattie-polmonari/asma-e-disturbi-correlati/trattamento-farmacologico-dell-asma#v31727235_it" TargetMode="External"/><Relationship Id="rId8" Type="http://schemas.openxmlformats.org/officeDocument/2006/relationships/image" Target="../media/image16.jpeg"/><Relationship Id="rId9" Type="http://schemas.openxmlformats.org/officeDocument/2006/relationships/slideLayout" Target="../slideLayouts/slideLayout13.xml"/>
</Relationships>
</file>

<file path=ppt/slides/_rels/slide39.xml.rels><?xml version="1.0" encoding="UTF-8"?>
<Relationships xmlns="http://schemas.openxmlformats.org/package/2006/relationships"><Relationship Id="rId1" Type="http://schemas.openxmlformats.org/officeDocument/2006/relationships/image" Target="../media/image17.wmf"/><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1.wmf"/><Relationship Id="rId2" Type="http://schemas.openxmlformats.org/officeDocument/2006/relationships/slideLayout" Target="../slideLayouts/slideLayout13.xml"/>
</Relationships>
</file>

<file path=ppt/slides/_rels/slide40.xml.rels><?xml version="1.0" encoding="UTF-8"?>
<Relationships xmlns="http://schemas.openxmlformats.org/package/2006/relationships"><Relationship Id="rId1" Type="http://schemas.openxmlformats.org/officeDocument/2006/relationships/image" Target="../media/image18.wmf"/><Relationship Id="rId2" Type="http://schemas.openxmlformats.org/officeDocument/2006/relationships/slideLayout" Target="../slideLayouts/slideLayout13.xml"/>
</Relationships>
</file>

<file path=ppt/slides/_rels/slide41.xml.rels><?xml version="1.0" encoding="UTF-8"?>
<Relationships xmlns="http://schemas.openxmlformats.org/package/2006/relationships"><Relationship Id="rId1" Type="http://schemas.openxmlformats.org/officeDocument/2006/relationships/image" Target="../media/image19.wmf"/><Relationship Id="rId2" Type="http://schemas.openxmlformats.org/officeDocument/2006/relationships/slideLayout" Target="../slideLayouts/slideLayout13.xml"/>
</Relationships>
</file>

<file path=ppt/slides/_rels/slide42.xml.rels><?xml version="1.0" encoding="UTF-8"?>
<Relationships xmlns="http://schemas.openxmlformats.org/package/2006/relationships"><Relationship Id="rId1" Type="http://schemas.openxmlformats.org/officeDocument/2006/relationships/image" Target="../media/image20.wmf"/><Relationship Id="rId2" Type="http://schemas.openxmlformats.org/officeDocument/2006/relationships/slideLayout" Target="../slideLayouts/slideLayout13.xml"/>
</Relationships>
</file>

<file path=ppt/slides/_rels/slide43.xml.rels><?xml version="1.0" encoding="UTF-8"?>
<Relationships xmlns="http://schemas.openxmlformats.org/package/2006/relationships"><Relationship Id="rId1" Type="http://schemas.openxmlformats.org/officeDocument/2006/relationships/image" Target="../media/image21.wmf"/><Relationship Id="rId2" Type="http://schemas.openxmlformats.org/officeDocument/2006/relationships/image" Target="../media/image22.wmf"/><Relationship Id="rId3" Type="http://schemas.openxmlformats.org/officeDocument/2006/relationships/slideLayout" Target="../slideLayouts/slideLayout13.xml"/>
</Relationships>
</file>

<file path=ppt/slides/_rels/slide44.xml.rels><?xml version="1.0" encoding="UTF-8"?>
<Relationships xmlns="http://schemas.openxmlformats.org/package/2006/relationships"><Relationship Id="rId1" Type="http://schemas.openxmlformats.org/officeDocument/2006/relationships/image" Target="../media/image23.wmf"/><Relationship Id="rId2" Type="http://schemas.openxmlformats.org/officeDocument/2006/relationships/slideLayout" Target="../slideLayouts/slideLayout13.xml"/>
</Relationships>
</file>

<file path=ppt/slides/_rels/slide45.xml.rels><?xml version="1.0" encoding="UTF-8"?>
<Relationships xmlns="http://schemas.openxmlformats.org/package/2006/relationships"><Relationship Id="rId1" Type="http://schemas.openxmlformats.org/officeDocument/2006/relationships/image" Target="../media/image24.wmf"/><Relationship Id="rId2" Type="http://schemas.openxmlformats.org/officeDocument/2006/relationships/slideLayout" Target="../slideLayouts/slideLayout13.xml"/>
</Relationships>
</file>

<file path=ppt/slides/_rels/slide46.xml.rels><?xml version="1.0" encoding="UTF-8"?>
<Relationships xmlns="http://schemas.openxmlformats.org/package/2006/relationships"><Relationship Id="rId1" Type="http://schemas.openxmlformats.org/officeDocument/2006/relationships/image" Target="../media/image25.wmf"/><Relationship Id="rId2" Type="http://schemas.openxmlformats.org/officeDocument/2006/relationships/slideLayout" Target="../slideLayouts/slideLayout13.xml"/>
</Relationships>
</file>

<file path=ppt/slides/_rels/slide47.xml.rels><?xml version="1.0" encoding="UTF-8"?>
<Relationships xmlns="http://schemas.openxmlformats.org/package/2006/relationships"><Relationship Id="rId1" Type="http://schemas.openxmlformats.org/officeDocument/2006/relationships/image" Target="../media/image26.wmf"/><Relationship Id="rId2" Type="http://schemas.openxmlformats.org/officeDocument/2006/relationships/slideLayout" Target="../slideLayouts/slideLayout13.xml"/>
</Relationships>
</file>

<file path=ppt/slides/_rels/slide48.xml.rels><?xml version="1.0" encoding="UTF-8"?>
<Relationships xmlns="http://schemas.openxmlformats.org/package/2006/relationships"><Relationship Id="rId1" Type="http://schemas.openxmlformats.org/officeDocument/2006/relationships/image" Target="../media/image27.wmf"/><Relationship Id="rId2" Type="http://schemas.openxmlformats.org/officeDocument/2006/relationships/slideLayout" Target="../slideLayouts/slideLayout13.xml"/>
</Relationships>
</file>

<file path=ppt/slides/_rels/slide49.xml.rels><?xml version="1.0" encoding="UTF-8"?>
<Relationships xmlns="http://schemas.openxmlformats.org/package/2006/relationships"><Relationship Id="rId1" Type="http://schemas.openxmlformats.org/officeDocument/2006/relationships/image" Target="../media/image28.wmf"/><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0.xml.rels><?xml version="1.0" encoding="UTF-8"?>
<Relationships xmlns="http://schemas.openxmlformats.org/package/2006/relationships"><Relationship Id="rId1" Type="http://schemas.openxmlformats.org/officeDocument/2006/relationships/image" Target="../media/image29.wmf"/><Relationship Id="rId2" Type="http://schemas.openxmlformats.org/officeDocument/2006/relationships/slideLayout" Target="../slideLayouts/slideLayout13.xml"/>
</Relationships>
</file>

<file path=ppt/slides/_rels/slide51.xml.rels><?xml version="1.0" encoding="UTF-8"?>
<Relationships xmlns="http://schemas.openxmlformats.org/package/2006/relationships"><Relationship Id="rId1" Type="http://schemas.openxmlformats.org/officeDocument/2006/relationships/image" Target="../media/image30.jpeg"/><Relationship Id="rId2" Type="http://schemas.openxmlformats.org/officeDocument/2006/relationships/slideLayout" Target="../slideLayouts/slideLayout13.xml"/>
</Relationships>
</file>

<file path=ppt/slides/_rels/slide52.xml.rels><?xml version="1.0" encoding="UTF-8"?>
<Relationships xmlns="http://schemas.openxmlformats.org/package/2006/relationships"><Relationship Id="rId1" Type="http://schemas.openxmlformats.org/officeDocument/2006/relationships/image" Target="../media/image31.jpeg"/><Relationship Id="rId2" Type="http://schemas.openxmlformats.org/officeDocument/2006/relationships/slideLayout" Target="../slideLayouts/slideLayout13.xml"/>
</Relationships>
</file>

<file path=ppt/slides/_rels/slide53.xml.rels><?xml version="1.0" encoding="UTF-8"?>
<Relationships xmlns="http://schemas.openxmlformats.org/package/2006/relationships"><Relationship Id="rId1" Type="http://schemas.openxmlformats.org/officeDocument/2006/relationships/image" Target="../media/image32.png"/><Relationship Id="rId2" Type="http://schemas.openxmlformats.org/officeDocument/2006/relationships/slideLayout" Target="../slideLayouts/slideLayout13.xml"/>
</Relationships>
</file>

<file path=ppt/slides/_rels/slide54.xml.rels><?xml version="1.0" encoding="UTF-8"?>
<Relationships xmlns="http://schemas.openxmlformats.org/package/2006/relationships"><Relationship Id="rId1" Type="http://schemas.openxmlformats.org/officeDocument/2006/relationships/image" Target="../media/image33.jpeg"/><Relationship Id="rId2" Type="http://schemas.openxmlformats.org/officeDocument/2006/relationships/slideLayout" Target="../slideLayouts/slideLayout13.xml"/>
</Relationships>
</file>

<file path=ppt/slides/_rels/slide55.xml.rels><?xml version="1.0" encoding="UTF-8"?>
<Relationships xmlns="http://schemas.openxmlformats.org/package/2006/relationships"><Relationship Id="rId1" Type="http://schemas.openxmlformats.org/officeDocument/2006/relationships/image" Target="../media/image34.jpeg"/><Relationship Id="rId2" Type="http://schemas.openxmlformats.org/officeDocument/2006/relationships/slideLayout" Target="../slideLayouts/slideLayout13.xml"/>
</Relationships>
</file>

<file path=ppt/slides/_rels/slide5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8.xml.rels><?xml version="1.0" encoding="UTF-8"?>
<Relationships xmlns="http://schemas.openxmlformats.org/package/2006/relationships"><Relationship Id="rId1" Type="http://schemas.openxmlformats.org/officeDocument/2006/relationships/image" Target="../media/image35.jpeg"/><Relationship Id="rId2" Type="http://schemas.openxmlformats.org/officeDocument/2006/relationships/image" Target="../media/image36.jpeg"/><Relationship Id="rId3" Type="http://schemas.openxmlformats.org/officeDocument/2006/relationships/slideLayout" Target="../slideLayouts/slideLayout13.xml"/>
</Relationships>
</file>

<file path=ppt/slides/_rels/slide59.xml.rels><?xml version="1.0" encoding="UTF-8"?>
<Relationships xmlns="http://schemas.openxmlformats.org/package/2006/relationships"><Relationship Id="rId1" Type="http://schemas.openxmlformats.org/officeDocument/2006/relationships/image" Target="../media/image37.jpeg"/><Relationship Id="rId2"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0.xml.rels><?xml version="1.0" encoding="UTF-8"?>
<Relationships xmlns="http://schemas.openxmlformats.org/package/2006/relationships"><Relationship Id="rId1" Type="http://schemas.openxmlformats.org/officeDocument/2006/relationships/image" Target="../media/image38.jpeg"/><Relationship Id="rId2" Type="http://schemas.openxmlformats.org/officeDocument/2006/relationships/slideLayout" Target="../slideLayouts/slideLayout13.xml"/>
</Relationships>
</file>

<file path=ppt/slides/_rels/slide61.xml.rels><?xml version="1.0" encoding="UTF-8"?>
<Relationships xmlns="http://schemas.openxmlformats.org/package/2006/relationships"><Relationship Id="rId1" Type="http://schemas.openxmlformats.org/officeDocument/2006/relationships/hyperlink" Target="https://www.msdmanuals.com/it/professionale/pediatria/malattie-neurologiche-pediatriche/spasmi-infantili" TargetMode="External"/><Relationship Id="rId2" Type="http://schemas.openxmlformats.org/officeDocument/2006/relationships/slideLayout" Target="../slideLayouts/slideLayout13.xml"/>
</Relationships>
</file>

<file path=ppt/slides/_rels/slide62.xml.rels><?xml version="1.0" encoding="UTF-8"?>
<Relationships xmlns="http://schemas.openxmlformats.org/package/2006/relationships"><Relationship Id="rId1" Type="http://schemas.openxmlformats.org/officeDocument/2006/relationships/hyperlink" Target="https://www.msdmanuals.com/it/professionale/pediatria/malattie-neurologiche-pediatriche/spasmi-infantili" TargetMode="External"/><Relationship Id="rId2" Type="http://schemas.openxmlformats.org/officeDocument/2006/relationships/slideLayout" Target="../slideLayouts/slideLayout13.xml"/>
</Relationships>
</file>

<file path=ppt/slides/_rels/slide6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5.xml.rels><?xml version="1.0" encoding="UTF-8"?>
<Relationships xmlns="http://schemas.openxmlformats.org/package/2006/relationships"><Relationship Id="rId1" Type="http://schemas.openxmlformats.org/officeDocument/2006/relationships/hyperlink" Target="https://www.msdmanuals.com/it/professionale/malattie-neurologiche/epilessia/epilessia#v1037735_it" TargetMode="External"/><Relationship Id="rId2" Type="http://schemas.openxmlformats.org/officeDocument/2006/relationships/slideLayout" Target="../slideLayouts/slideLayout13.xml"/>
</Relationships>
</file>

<file path=ppt/slides/_rels/slide6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7.xml.rels><?xml version="1.0" encoding="UTF-8"?>
<Relationships xmlns="http://schemas.openxmlformats.org/package/2006/relationships"><Relationship Id="rId1" Type="http://schemas.openxmlformats.org/officeDocument/2006/relationships/hyperlink" Target="https://www.starbene.it/medicina-a-z/crisi" TargetMode="External"/><Relationship Id="rId2" Type="http://schemas.openxmlformats.org/officeDocument/2006/relationships/hyperlink" Target="https://www.starbene.it/medicina-a-z/capo" TargetMode="External"/><Relationship Id="rId3" Type="http://schemas.openxmlformats.org/officeDocument/2006/relationships/hyperlink" Target="https://www.starbene.it/medicina-a-z/arti" TargetMode="External"/><Relationship Id="rId4" Type="http://schemas.openxmlformats.org/officeDocument/2006/relationships/hyperlink" Target="https://www.starbene.it/medicina-a-z/vomito" TargetMode="External"/><Relationship Id="rId5" Type="http://schemas.openxmlformats.org/officeDocument/2006/relationships/hyperlink" Target="https://www.starbene.it/medicina-a-z/sangue" TargetMode="External"/><Relationship Id="rId6" Type="http://schemas.openxmlformats.org/officeDocument/2006/relationships/hyperlink" Target="https://www.starbene.it/medicina-a-z/occhiali" TargetMode="External"/><Relationship Id="rId7" Type="http://schemas.openxmlformats.org/officeDocument/2006/relationships/hyperlink" Target="https://www.starbene.it/medicina-a-z/crisi" TargetMode="External"/><Relationship Id="rId8" Type="http://schemas.openxmlformats.org/officeDocument/2006/relationships/hyperlink" Target="https://www.starbene.it/medicina-a-z/privo" TargetMode="External"/><Relationship Id="rId9" Type="http://schemas.openxmlformats.org/officeDocument/2006/relationships/hyperlink" Target="https://www.starbene.it/medicina-a-z/saliva" TargetMode="External"/><Relationship Id="rId10" Type="http://schemas.openxmlformats.org/officeDocument/2006/relationships/hyperlink" Target="https://www.starbene.it/medicina-a-z/vomito" TargetMode="External"/><Relationship Id="rId11" Type="http://schemas.openxmlformats.org/officeDocument/2006/relationships/slideLayout" Target="../slideLayouts/slideLayout13.xml"/>
</Relationships>
</file>

<file path=ppt/slides/_rels/slide68.xml.rels><?xml version="1.0" encoding="UTF-8"?>
<Relationships xmlns="http://schemas.openxmlformats.org/package/2006/relationships"><Relationship Id="rId1" Type="http://schemas.openxmlformats.org/officeDocument/2006/relationships/hyperlink" Target="https://www.starbene.it/medicina-a-z/arti" TargetMode="External"/><Relationship Id="rId2" Type="http://schemas.openxmlformats.org/officeDocument/2006/relationships/hyperlink" Target="https://www.starbene.it/medicina-a-z/respirazione" TargetMode="External"/><Relationship Id="rId3" Type="http://schemas.openxmlformats.org/officeDocument/2006/relationships/hyperlink" Target="https://www.starbene.it/medicina-a-z/lingua" TargetMode="External"/><Relationship Id="rId4" Type="http://schemas.openxmlformats.org/officeDocument/2006/relationships/slideLayout" Target="../slideLayouts/slideLayout13.xml"/>
</Relationships>
</file>

<file path=ppt/slides/_rels/slide69.xml.rels><?xml version="1.0" encoding="UTF-8"?>
<Relationships xmlns="http://schemas.openxmlformats.org/package/2006/relationships"><Relationship Id="rId1" Type="http://schemas.openxmlformats.org/officeDocument/2006/relationships/hyperlink" Target="https://www.starbene.it/medicina-a-z/crisi" TargetMode="External"/><Relationship Id="rId2" Type="http://schemas.openxmlformats.org/officeDocument/2006/relationships/hyperlink" Target="https://www.starbene.it/medicina-a-z/crisi" TargetMode="External"/><Relationship Id="rId3" Type="http://schemas.openxmlformats.org/officeDocument/2006/relationships/hyperlink" Target="https://www.starbene.it/medicina-a-z/crisi" TargetMode="External"/><Relationship Id="rId4" Type="http://schemas.openxmlformats.org/officeDocument/2006/relationships/hyperlink" Target="https://www.starbene.it/medicina-a-z/crisi" TargetMode="External"/><Relationship Id="rId5" Type="http://schemas.openxmlformats.org/officeDocument/2006/relationships/hyperlink" Target="https://www.starbene.it/medicina-a-z/crisi" TargetMode="External"/><Relationship Id="rId6" Type="http://schemas.openxmlformats.org/officeDocument/2006/relationships/hyperlink" Target="https://www.starbene.it/medicina-a-z/acqua" TargetMode="External"/><Relationship Id="rId7" Type="http://schemas.openxmlformats.org/officeDocument/2006/relationships/hyperlink" Target="https://www.starbene.it/medicina-a-z/crisi" TargetMode="External"/><Relationship Id="rId8" Type="http://schemas.openxmlformats.org/officeDocument/2006/relationships/hyperlink" Target="https://www.starbene.it/medicina-a-z/convulsioni" TargetMode="External"/><Relationship Id="rId9"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0.xml.rels><?xml version="1.0" encoding="UTF-8"?>
<Relationships xmlns="http://schemas.openxmlformats.org/package/2006/relationships"><Relationship Id="rId1" Type="http://schemas.openxmlformats.org/officeDocument/2006/relationships/image" Target="../media/image39.wmf"/><Relationship Id="rId2" Type="http://schemas.openxmlformats.org/officeDocument/2006/relationships/slideLayout" Target="../slideLayouts/slideLayout13.xml"/>
</Relationships>
</file>

<file path=ppt/slides/_rels/slide71.xml.rels><?xml version="1.0" encoding="UTF-8"?>
<Relationships xmlns="http://schemas.openxmlformats.org/package/2006/relationships"><Relationship Id="rId1" Type="http://schemas.openxmlformats.org/officeDocument/2006/relationships/image" Target="../media/image40.wmf"/><Relationship Id="rId2" Type="http://schemas.openxmlformats.org/officeDocument/2006/relationships/slideLayout" Target="../slideLayouts/slideLayout13.xml"/>
</Relationships>
</file>

<file path=ppt/slides/_rels/slide72.xml.rels><?xml version="1.0" encoding="UTF-8"?>
<Relationships xmlns="http://schemas.openxmlformats.org/package/2006/relationships"><Relationship Id="rId1" Type="http://schemas.openxmlformats.org/officeDocument/2006/relationships/image" Target="../media/image41.wmf"/><Relationship Id="rId2" Type="http://schemas.openxmlformats.org/officeDocument/2006/relationships/slideLayout" Target="../slideLayouts/slideLayout13.xml"/>
</Relationships>
</file>

<file path=ppt/slides/_rels/slide73.xml.rels><?xml version="1.0" encoding="UTF-8"?>
<Relationships xmlns="http://schemas.openxmlformats.org/package/2006/relationships"><Relationship Id="rId1" Type="http://schemas.openxmlformats.org/officeDocument/2006/relationships/hyperlink" Target="https://www.my-personaltrainer.it/benessere/acido-valproico.html" TargetMode="External"/><Relationship Id="rId2" Type="http://schemas.openxmlformats.org/officeDocument/2006/relationships/hyperlink" Target="https://www.my-personaltrainer.it/benessere/acido-valproico.html" TargetMode="External"/><Relationship Id="rId3" Type="http://schemas.openxmlformats.org/officeDocument/2006/relationships/hyperlink" Target="https://www.my-personaltrainer.it/Foglietti-illustrativi/Depakin.html" TargetMode="External"/><Relationship Id="rId4" Type="http://schemas.openxmlformats.org/officeDocument/2006/relationships/hyperlink" Target="https://www.my-personaltrainer.it/salute/topiramato.html" TargetMode="External"/><Relationship Id="rId5" Type="http://schemas.openxmlformats.org/officeDocument/2006/relationships/hyperlink" Target="https://www.my-personaltrainer.it/salute-benessere/mal-di-testa.html" TargetMode="External"/><Relationship Id="rId6" Type="http://schemas.openxmlformats.org/officeDocument/2006/relationships/hyperlink" Target="https://www.my-personaltrainer.it/salute/anoressizzanti.html" TargetMode="External"/><Relationship Id="rId7" Type="http://schemas.openxmlformats.org/officeDocument/2006/relationships/slideLayout" Target="../slideLayouts/slideLayout13.xml"/>
</Relationships>
</file>

<file path=ppt/slides/_rels/slide74.xml.rels><?xml version="1.0" encoding="UTF-8"?>
<Relationships xmlns="http://schemas.openxmlformats.org/package/2006/relationships"><Relationship Id="rId1" Type="http://schemas.openxmlformats.org/officeDocument/2006/relationships/hyperlink" Target="https://www.my-personaltrainer.it/Foglietti-illustrativi/Frisium.html" TargetMode="External"/><Relationship Id="rId2" Type="http://schemas.openxmlformats.org/officeDocument/2006/relationships/hyperlink" Target="https://www.my-personaltrainer.it/salute-benessere/clonazepam.html" TargetMode="External"/><Relationship Id="rId3" Type="http://schemas.openxmlformats.org/officeDocument/2006/relationships/hyperlink" Target="https://www.my-personaltrainer.it/Foglietti-illustrativi/Rivotril.html" TargetMode="External"/><Relationship Id="rId4" Type="http://schemas.openxmlformats.org/officeDocument/2006/relationships/hyperlink" Target="https://www.my-personaltrainer.it/salute/benzodiazepine.html" TargetMode="External"/><Relationship Id="rId5" Type="http://schemas.openxmlformats.org/officeDocument/2006/relationships/hyperlink" Target="https://www.my-personaltrainer.it/salute/vecchiaia.html" TargetMode="External"/><Relationship Id="rId6" Type="http://schemas.openxmlformats.org/officeDocument/2006/relationships/slideLayout" Target="../slideLayouts/slideLayout13.xml"/>
</Relationships>
</file>

<file path=ppt/slides/_rels/slide75.xml.rels><?xml version="1.0" encoding="UTF-8"?>
<Relationships xmlns="http://schemas.openxmlformats.org/package/2006/relationships"><Relationship Id="rId1" Type="http://schemas.openxmlformats.org/officeDocument/2006/relationships/hyperlink" Target="https://www.my-personaltrainer.it/farmaci/trobalt.html" TargetMode="External"/><Relationship Id="rId2" Type="http://schemas.openxmlformats.org/officeDocument/2006/relationships/hyperlink" Target="https://www.my-personaltrainer.it/farmaci/trobalt.html" TargetMode="External"/><Relationship Id="rId3" Type="http://schemas.openxmlformats.org/officeDocument/2006/relationships/hyperlink" Target="https://www.my-personaltrainer.it/sali-minerali/potassio.html" TargetMode="External"/><Relationship Id="rId4" Type="http://schemas.openxmlformats.org/officeDocument/2006/relationships/slideLayout" Target="../slideLayouts/slideLayout13.xml"/>
</Relationships>
</file>

<file path=ppt/slides/_rels/slide76.xml.rels><?xml version="1.0" encoding="UTF-8"?>
<Relationships xmlns="http://schemas.openxmlformats.org/package/2006/relationships"><Relationship Id="rId1" Type="http://schemas.openxmlformats.org/officeDocument/2006/relationships/image" Target="../media/image42.wmf"/><Relationship Id="rId2" Type="http://schemas.openxmlformats.org/officeDocument/2006/relationships/slideLayout" Target="../slideLayouts/slideLayout13.xml"/>
</Relationships>
</file>

<file path=ppt/slides/_rels/slide77.xml.rels><?xml version="1.0" encoding="UTF-8"?>
<Relationships xmlns="http://schemas.openxmlformats.org/package/2006/relationships"><Relationship Id="rId1" Type="http://schemas.openxmlformats.org/officeDocument/2006/relationships/image" Target="../media/image43.wmf"/><Relationship Id="rId2" Type="http://schemas.openxmlformats.org/officeDocument/2006/relationships/slideLayout" Target="../slideLayouts/slideLayout13.xml"/>
</Relationships>
</file>

<file path=ppt/slides/_rels/slide78.xml.rels><?xml version="1.0" encoding="UTF-8"?>
<Relationships xmlns="http://schemas.openxmlformats.org/package/2006/relationships"><Relationship Id="rId1" Type="http://schemas.openxmlformats.org/officeDocument/2006/relationships/image" Target="../media/image44.wmf"/><Relationship Id="rId2" Type="http://schemas.openxmlformats.org/officeDocument/2006/relationships/slideLayout" Target="../slideLayouts/slideLayout13.xml"/>
</Relationships>
</file>

<file path=ppt/slides/_rels/slide79.xml.rels><?xml version="1.0" encoding="UTF-8"?>
<Relationships xmlns="http://schemas.openxmlformats.org/package/2006/relationships"><Relationship Id="rId1" Type="http://schemas.openxmlformats.org/officeDocument/2006/relationships/image" Target="../media/image45.wmf"/><Relationship Id="rId2"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2.wmf"/><Relationship Id="rId2"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5" name="TextShape 1"/>
          <p:cNvSpPr txBox="1"/>
          <p:nvPr/>
        </p:nvSpPr>
        <p:spPr>
          <a:xfrm>
            <a:off x="1506960" y="2404440"/>
            <a:ext cx="7766640" cy="1645920"/>
          </a:xfrm>
          <a:prstGeom prst="rect">
            <a:avLst/>
          </a:prstGeom>
          <a:noFill/>
          <a:ln>
            <a:noFill/>
          </a:ln>
        </p:spPr>
        <p:txBody>
          <a:bodyPr anchor="b">
            <a:noAutofit/>
          </a:bodyPr>
          <a:p>
            <a:pPr algn="ctr">
              <a:lnSpc>
                <a:spcPct val="100000"/>
              </a:lnSpc>
            </a:pPr>
            <a:r>
              <a:rPr b="0" lang="it-IT" sz="5400" spc="-1" strike="noStrike">
                <a:solidFill>
                  <a:srgbClr val="90c226"/>
                </a:solidFill>
                <a:latin typeface="Trebuchet MS"/>
              </a:rPr>
              <a:t>FARMACOLOGIA NELLA SCUOLA</a:t>
            </a:r>
            <a:endParaRPr b="0" lang="en-US" sz="5400" spc="-1" strike="noStrike">
              <a:solidFill>
                <a:srgbClr val="000000"/>
              </a:solidFill>
              <a:latin typeface="Trebuchet MS"/>
            </a:endParaRPr>
          </a:p>
        </p:txBody>
      </p:sp>
      <p:sp>
        <p:nvSpPr>
          <p:cNvPr id="116" name="TextShape 2"/>
          <p:cNvSpPr txBox="1"/>
          <p:nvPr/>
        </p:nvSpPr>
        <p:spPr>
          <a:xfrm>
            <a:off x="1506960" y="4050720"/>
            <a:ext cx="7766640" cy="1096560"/>
          </a:xfrm>
          <a:prstGeom prst="rect">
            <a:avLst/>
          </a:prstGeom>
          <a:noFill/>
          <a:ln>
            <a:noFill/>
          </a:ln>
        </p:spPr>
        <p:txBody>
          <a:bodyPr>
            <a:noAutofit/>
          </a:bodyPr>
          <a:p>
            <a:pPr algn="ctr">
              <a:lnSpc>
                <a:spcPct val="100000"/>
              </a:lnSpc>
              <a:spcBef>
                <a:spcPts val="1001"/>
              </a:spcBef>
            </a:pPr>
            <a:r>
              <a:rPr b="0" lang="it-IT" sz="1800" spc="-1" strike="noStrike">
                <a:solidFill>
                  <a:srgbClr val="808080"/>
                </a:solidFill>
                <a:latin typeface="Trebuchet MS"/>
              </a:rPr>
              <a:t>Patologie più comuni, classi farmacologiche, modalità e posologia di somministrazione</a:t>
            </a:r>
            <a:endParaRPr b="0" lang="it-IT" sz="1800" spc="-1" strike="noStrike">
              <a:latin typeface="Arial"/>
            </a:endParaRPr>
          </a:p>
          <a:p>
            <a:pPr algn="r">
              <a:lnSpc>
                <a:spcPct val="100000"/>
              </a:lnSpc>
              <a:spcBef>
                <a:spcPts val="1001"/>
              </a:spcBef>
            </a:pPr>
            <a:endParaRPr b="0" lang="it-IT" sz="1800" spc="-1" strike="noStrike">
              <a:latin typeface="Arial"/>
            </a:endParaRPr>
          </a:p>
        </p:txBody>
      </p:sp>
      <p:sp>
        <p:nvSpPr>
          <p:cNvPr id="117" name="CustomShape 3"/>
          <p:cNvSpPr/>
          <p:nvPr/>
        </p:nvSpPr>
        <p:spPr>
          <a:xfrm>
            <a:off x="2707920" y="705240"/>
            <a:ext cx="5623200" cy="36468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0" lang="it-IT" sz="1800" spc="-1" strike="noStrike">
                <a:solidFill>
                  <a:srgbClr val="000000"/>
                </a:solidFill>
                <a:latin typeface="Trebuchet MS"/>
              </a:rPr>
              <a:t>DOTT. ANTOLINI GIAMPAOLO nr 12794 OMCEO PADOVA</a:t>
            </a:r>
            <a:endParaRPr b="0" lang="it-IT" sz="18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35" name="Immagine 11" descr=""/>
          <p:cNvPicPr/>
          <p:nvPr/>
        </p:nvPicPr>
        <p:blipFill>
          <a:blip r:embed="rId1"/>
          <a:stretch/>
        </p:blipFill>
        <p:spPr>
          <a:xfrm>
            <a:off x="480240" y="289800"/>
            <a:ext cx="8872920" cy="6346080"/>
          </a:xfrm>
          <a:prstGeom prst="rect">
            <a:avLst/>
          </a:prstGeom>
          <a:ln>
            <a:noFill/>
          </a:ln>
        </p:spPr>
      </p:pic>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6" name="CustomShape 1"/>
          <p:cNvSpPr/>
          <p:nvPr/>
        </p:nvSpPr>
        <p:spPr>
          <a:xfrm>
            <a:off x="1645920" y="705240"/>
            <a:ext cx="8033400" cy="228492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it-IT" sz="2400" spc="-1" strike="noStrike" u="sng">
                <a:solidFill>
                  <a:srgbClr val="000000"/>
                </a:solidFill>
                <a:uFillTx/>
                <a:latin typeface="Constantia"/>
              </a:rPr>
              <a:t>In difetto delle condizioni sopradescritte, il dirigente</a:t>
            </a:r>
            <a:endParaRPr b="0" lang="it-IT" sz="2400" spc="-1" strike="noStrike">
              <a:latin typeface="Arial"/>
            </a:endParaRPr>
          </a:p>
          <a:p>
            <a:pPr>
              <a:lnSpc>
                <a:spcPct val="100000"/>
              </a:lnSpc>
            </a:pPr>
            <a:r>
              <a:rPr b="1" lang="it-IT" sz="2400" spc="-1" strike="noStrike" u="sng">
                <a:solidFill>
                  <a:srgbClr val="000000"/>
                </a:solidFill>
                <a:uFillTx/>
                <a:latin typeface="Constantia"/>
              </a:rPr>
              <a:t>scolastico è tenuto a darne comunicazione formale e</a:t>
            </a:r>
            <a:endParaRPr b="0" lang="it-IT" sz="2400" spc="-1" strike="noStrike">
              <a:latin typeface="Arial"/>
            </a:endParaRPr>
          </a:p>
          <a:p>
            <a:pPr>
              <a:lnSpc>
                <a:spcPct val="100000"/>
              </a:lnSpc>
            </a:pPr>
            <a:r>
              <a:rPr b="1" lang="it-IT" sz="2400" spc="-1" strike="noStrike" u="sng">
                <a:solidFill>
                  <a:srgbClr val="000000"/>
                </a:solidFill>
                <a:uFillTx/>
                <a:latin typeface="Constantia"/>
              </a:rPr>
              <a:t>motivata ai genitori o agli esercitanti la potestà</a:t>
            </a:r>
            <a:endParaRPr b="0" lang="it-IT" sz="2400" spc="-1" strike="noStrike">
              <a:latin typeface="Arial"/>
            </a:endParaRPr>
          </a:p>
          <a:p>
            <a:pPr>
              <a:lnSpc>
                <a:spcPct val="100000"/>
              </a:lnSpc>
            </a:pPr>
            <a:r>
              <a:rPr b="1" lang="it-IT" sz="2400" spc="-1" strike="noStrike" u="sng">
                <a:solidFill>
                  <a:srgbClr val="000000"/>
                </a:solidFill>
                <a:uFillTx/>
                <a:latin typeface="Constantia"/>
              </a:rPr>
              <a:t>genitoriale e al Sindaco del Comune di residenza</a:t>
            </a:r>
            <a:endParaRPr b="0" lang="it-IT" sz="2400" spc="-1" strike="noStrike">
              <a:latin typeface="Arial"/>
            </a:endParaRPr>
          </a:p>
          <a:p>
            <a:pPr>
              <a:lnSpc>
                <a:spcPct val="100000"/>
              </a:lnSpc>
            </a:pPr>
            <a:r>
              <a:rPr b="1" lang="it-IT" sz="2400" spc="-1" strike="noStrike" u="sng">
                <a:solidFill>
                  <a:srgbClr val="000000"/>
                </a:solidFill>
                <a:uFillTx/>
                <a:latin typeface="Constantia"/>
              </a:rPr>
              <a:t>dell’alunno per cui è stata avanzata la relativa</a:t>
            </a:r>
            <a:endParaRPr b="0" lang="it-IT" sz="2400" spc="-1" strike="noStrike">
              <a:latin typeface="Arial"/>
            </a:endParaRPr>
          </a:p>
          <a:p>
            <a:pPr>
              <a:lnSpc>
                <a:spcPct val="100000"/>
              </a:lnSpc>
            </a:pPr>
            <a:r>
              <a:rPr b="1" lang="it-IT" sz="2400" spc="-1" strike="noStrike" u="sng">
                <a:solidFill>
                  <a:srgbClr val="000000"/>
                </a:solidFill>
                <a:uFillTx/>
                <a:latin typeface="Constantia"/>
              </a:rPr>
              <a:t>richiesta.</a:t>
            </a:r>
            <a:endParaRPr b="0" lang="it-IT" sz="2400" spc="-1" strike="noStrike">
              <a:latin typeface="Arial"/>
            </a:endParaRPr>
          </a:p>
        </p:txBody>
      </p:sp>
      <p:sp>
        <p:nvSpPr>
          <p:cNvPr id="137" name="CustomShape 2"/>
          <p:cNvSpPr/>
          <p:nvPr/>
        </p:nvSpPr>
        <p:spPr>
          <a:xfrm>
            <a:off x="1645920" y="3203640"/>
            <a:ext cx="7785000" cy="301644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it-IT" sz="2400" spc="-1" strike="noStrike">
                <a:solidFill>
                  <a:srgbClr val="000000"/>
                </a:solidFill>
                <a:latin typeface="Trebuchet MS"/>
              </a:rPr>
              <a:t>Art. 5 – Gestione delle emergenze – Resta prescritto</a:t>
            </a:r>
            <a:endParaRPr b="0" lang="it-IT" sz="2400" spc="-1" strike="noStrike">
              <a:latin typeface="Arial"/>
            </a:endParaRPr>
          </a:p>
          <a:p>
            <a:pPr>
              <a:lnSpc>
                <a:spcPct val="100000"/>
              </a:lnSpc>
            </a:pPr>
            <a:r>
              <a:rPr b="1" lang="it-IT" sz="2400" spc="-1" strike="noStrike">
                <a:solidFill>
                  <a:srgbClr val="000000"/>
                </a:solidFill>
                <a:latin typeface="Trebuchet MS"/>
              </a:rPr>
              <a:t>il ricorso al Sistema Sanitario Nazionale di Pronto</a:t>
            </a:r>
            <a:endParaRPr b="0" lang="it-IT" sz="2400" spc="-1" strike="noStrike">
              <a:latin typeface="Arial"/>
            </a:endParaRPr>
          </a:p>
          <a:p>
            <a:pPr>
              <a:lnSpc>
                <a:spcPct val="100000"/>
              </a:lnSpc>
            </a:pPr>
            <a:r>
              <a:rPr b="1" lang="it-IT" sz="2400" spc="-1" strike="noStrike">
                <a:solidFill>
                  <a:srgbClr val="000000"/>
                </a:solidFill>
                <a:latin typeface="Trebuchet MS"/>
              </a:rPr>
              <a:t>Soccorso nei casi in cui si ravvisi l’inadeguatezza dei</a:t>
            </a:r>
            <a:endParaRPr b="0" lang="it-IT" sz="2400" spc="-1" strike="noStrike">
              <a:latin typeface="Arial"/>
            </a:endParaRPr>
          </a:p>
          <a:p>
            <a:pPr>
              <a:lnSpc>
                <a:spcPct val="100000"/>
              </a:lnSpc>
            </a:pPr>
            <a:r>
              <a:rPr b="1" lang="it-IT" sz="2400" spc="-1" strike="noStrike">
                <a:solidFill>
                  <a:srgbClr val="000000"/>
                </a:solidFill>
                <a:latin typeface="Trebuchet MS"/>
              </a:rPr>
              <a:t>provvedimenti programmabili secondo le presenti</a:t>
            </a:r>
            <a:endParaRPr b="0" lang="it-IT" sz="2400" spc="-1" strike="noStrike">
              <a:latin typeface="Arial"/>
            </a:endParaRPr>
          </a:p>
          <a:p>
            <a:pPr>
              <a:lnSpc>
                <a:spcPct val="100000"/>
              </a:lnSpc>
            </a:pPr>
            <a:r>
              <a:rPr b="1" lang="it-IT" sz="2400" spc="-1" strike="noStrike">
                <a:solidFill>
                  <a:srgbClr val="000000"/>
                </a:solidFill>
                <a:latin typeface="Trebuchet MS"/>
              </a:rPr>
              <a:t>linee guida ai casi concreti presentati, ovvero qualora</a:t>
            </a:r>
            <a:endParaRPr b="0" lang="it-IT" sz="2400" spc="-1" strike="noStrike">
              <a:latin typeface="Arial"/>
            </a:endParaRPr>
          </a:p>
          <a:p>
            <a:pPr>
              <a:lnSpc>
                <a:spcPct val="100000"/>
              </a:lnSpc>
            </a:pPr>
            <a:r>
              <a:rPr b="1" lang="it-IT" sz="2400" spc="-1" strike="noStrike">
                <a:solidFill>
                  <a:srgbClr val="000000"/>
                </a:solidFill>
                <a:latin typeface="Trebuchet MS"/>
              </a:rPr>
              <a:t>si ravvisi la sussistenza di una situazione di</a:t>
            </a:r>
            <a:endParaRPr b="0" lang="it-IT" sz="2400" spc="-1" strike="noStrike">
              <a:latin typeface="Arial"/>
            </a:endParaRPr>
          </a:p>
          <a:p>
            <a:pPr>
              <a:lnSpc>
                <a:spcPct val="100000"/>
              </a:lnSpc>
            </a:pPr>
            <a:r>
              <a:rPr b="1" lang="it-IT" sz="2400" spc="-1" strike="noStrike">
                <a:solidFill>
                  <a:srgbClr val="000000"/>
                </a:solidFill>
                <a:latin typeface="Trebuchet MS"/>
              </a:rPr>
              <a:t>emergenza.</a:t>
            </a:r>
            <a:endParaRPr b="0" lang="it-IT" sz="24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8" name="CustomShape 1"/>
          <p:cNvSpPr/>
          <p:nvPr/>
        </p:nvSpPr>
        <p:spPr>
          <a:xfrm>
            <a:off x="568080" y="420480"/>
            <a:ext cx="8209800" cy="557604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it-IT" sz="1800" spc="-1" strike="noStrike">
                <a:solidFill>
                  <a:srgbClr val="212529"/>
                </a:solidFill>
                <a:latin typeface="merriweather"/>
              </a:rPr>
              <a:t>I soggetti istituzionali del territorio e gli accordi</a:t>
            </a:r>
            <a:endParaRPr b="0" lang="it-IT" sz="1800" spc="-1" strike="noStrike">
              <a:latin typeface="Arial"/>
            </a:endParaRPr>
          </a:p>
          <a:p>
            <a:pPr>
              <a:lnSpc>
                <a:spcPct val="100000"/>
              </a:lnSpc>
            </a:pPr>
            <a:r>
              <a:rPr b="0" lang="it-IT" sz="1800" spc="-1" strike="noStrike">
                <a:solidFill>
                  <a:srgbClr val="212529"/>
                </a:solidFill>
                <a:latin typeface="merriweather"/>
              </a:rPr>
              <a:t>Qualora nell’edificio scolastico non siano presenti locali idonei, non vi sia alcuna disponibilità alla somministrazione da parte del personale o non vi siano i requisiti professionali necessari a garantire l’assistenza sanitaria, i dirigenti scolastici possono procedere, nell’ambito delle prerogative scaturenti dalla normativa vigente in tema di autonomia scolastica, all’individuazione di altri soggetti istituzionali del territorio con i quali stipulare accordi e convenzioni.</a:t>
            </a:r>
            <a:endParaRPr b="0" lang="it-IT" sz="1800" spc="-1" strike="noStrike">
              <a:latin typeface="Arial"/>
            </a:endParaRPr>
          </a:p>
          <a:p>
            <a:pPr>
              <a:lnSpc>
                <a:spcPct val="100000"/>
              </a:lnSpc>
            </a:pPr>
            <a:r>
              <a:rPr b="1" lang="it-IT" sz="1800" spc="-1" strike="noStrike">
                <a:solidFill>
                  <a:srgbClr val="212529"/>
                </a:solidFill>
                <a:latin typeface="merriweather"/>
              </a:rPr>
              <a:t>Attivazione di collaborazioni, formalizzate in apposite convenzioni</a:t>
            </a:r>
            <a:endParaRPr b="0" lang="it-IT" sz="1800" spc="-1" strike="noStrike">
              <a:latin typeface="Arial"/>
            </a:endParaRPr>
          </a:p>
          <a:p>
            <a:pPr>
              <a:lnSpc>
                <a:spcPct val="100000"/>
              </a:lnSpc>
            </a:pPr>
            <a:r>
              <a:rPr b="0" lang="it-IT" sz="1800" spc="-1" strike="noStrike">
                <a:solidFill>
                  <a:srgbClr val="212529"/>
                </a:solidFill>
                <a:latin typeface="merriweather"/>
              </a:rPr>
              <a:t>Nel caso in cui non sia attuabile tale soluzione, i dirigenti scolastici possono provvedere all’attivazione di collaborazioni, formalizzate in apposite convenzioni, con i competenti Assessorati per la Salute e per i Servizi sociali, al fine di prevedere interventi coordinati, anche attraverso il ricorso ad Enti ed Associazioni di volontariato (es.: Croce Rossa Italiana, Unità Mobili di Strada). In difetto delle condizioni sopradescritte, il dirigente scolastico è tenuto a darne comunicazione formale e motivata ai genitori o agli esercitanti la potestà genitoriale e al Sindaco del Comune di residenza dell’alunno per cui è stata avanzata la relativa richiesta.</a:t>
            </a:r>
            <a:endParaRPr b="0" lang="it-IT" sz="1800" spc="-1" strike="noStrike">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9" name="TextShape 1"/>
          <p:cNvSpPr txBox="1"/>
          <p:nvPr/>
        </p:nvSpPr>
        <p:spPr>
          <a:xfrm>
            <a:off x="677160" y="609480"/>
            <a:ext cx="8596440" cy="1320480"/>
          </a:xfrm>
          <a:prstGeom prst="rect">
            <a:avLst/>
          </a:prstGeom>
          <a:noFill/>
          <a:ln>
            <a:noFill/>
          </a:ln>
        </p:spPr>
        <p:txBody>
          <a:bodyPr>
            <a:noAutofit/>
          </a:bodyPr>
          <a:p>
            <a:pPr>
              <a:lnSpc>
                <a:spcPct val="100000"/>
              </a:lnSpc>
            </a:pPr>
            <a:r>
              <a:rPr b="0" lang="it-IT" sz="3600" spc="-1" strike="noStrike">
                <a:solidFill>
                  <a:srgbClr val="90c226"/>
                </a:solidFill>
                <a:latin typeface="Trebuchet MS"/>
              </a:rPr>
              <a:t>ITER NECESSARIO ALL’ATTIVAZIONE DELLA PROCEDURA</a:t>
            </a:r>
            <a:endParaRPr b="0" lang="en-US" sz="3600" spc="-1" strike="noStrike">
              <a:solidFill>
                <a:srgbClr val="000000"/>
              </a:solidFill>
              <a:latin typeface="Trebuchet MS"/>
            </a:endParaRPr>
          </a:p>
        </p:txBody>
      </p:sp>
      <p:sp>
        <p:nvSpPr>
          <p:cNvPr id="140" name="CustomShape 2"/>
          <p:cNvSpPr/>
          <p:nvPr/>
        </p:nvSpPr>
        <p:spPr>
          <a:xfrm>
            <a:off x="677160" y="1930320"/>
            <a:ext cx="6036480" cy="447948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it-IT" sz="1800" spc="-1" strike="noStrike">
                <a:solidFill>
                  <a:srgbClr val="212529"/>
                </a:solidFill>
                <a:latin typeface="merriweather"/>
              </a:rPr>
              <a:t>I dirigenti scolastici, per quanto di loro competenza, a seguito della richiesta scritta di somministrazione di farmaci:</a:t>
            </a:r>
            <a:endParaRPr b="0" lang="it-IT" sz="1800" spc="-1" strike="noStrike">
              <a:latin typeface="Arial"/>
            </a:endParaRPr>
          </a:p>
          <a:p>
            <a:pPr indent="-216000">
              <a:lnSpc>
                <a:spcPct val="100000"/>
              </a:lnSpc>
              <a:buClr>
                <a:srgbClr val="212529"/>
              </a:buClr>
              <a:buFont typeface="Arial"/>
              <a:buChar char="•"/>
            </a:pPr>
            <a:r>
              <a:rPr b="0" lang="it-IT" sz="1800" spc="-1" strike="noStrike">
                <a:solidFill>
                  <a:srgbClr val="212529"/>
                </a:solidFill>
                <a:latin typeface="merriweather"/>
              </a:rPr>
              <a:t>effettuano una verifica delle strutture scolastiche, mediante l’individuazione del luogo fisico idoneo per la conservazione e la somministrazione dei farmaci;</a:t>
            </a:r>
            <a:endParaRPr b="0" lang="it-IT" sz="1800" spc="-1" strike="noStrike">
              <a:latin typeface="Arial"/>
            </a:endParaRPr>
          </a:p>
          <a:p>
            <a:pPr indent="-216000">
              <a:lnSpc>
                <a:spcPct val="100000"/>
              </a:lnSpc>
              <a:buClr>
                <a:srgbClr val="212529"/>
              </a:buClr>
              <a:buFont typeface="Arial"/>
              <a:buChar char="•"/>
            </a:pPr>
            <a:r>
              <a:rPr b="0" lang="it-IT" sz="1800" spc="-1" strike="noStrike">
                <a:solidFill>
                  <a:srgbClr val="212529"/>
                </a:solidFill>
                <a:latin typeface="merriweather"/>
              </a:rPr>
              <a:t>concedono, ove richiesta, l’autorizzazione all’accesso ai locali scolastici durante l’orario scolastico ai genitori degli alunni, o a loro delegati, per la somministrazione dei farmaci;</a:t>
            </a:r>
            <a:endParaRPr b="0" lang="it-IT" sz="1800" spc="-1" strike="noStrike">
              <a:latin typeface="Arial"/>
            </a:endParaRPr>
          </a:p>
          <a:p>
            <a:pPr indent="-216000">
              <a:lnSpc>
                <a:spcPct val="100000"/>
              </a:lnSpc>
              <a:buClr>
                <a:srgbClr val="212529"/>
              </a:buClr>
              <a:buFont typeface="Arial"/>
              <a:buChar char="•"/>
            </a:pPr>
            <a:r>
              <a:rPr b="0" lang="it-IT" sz="1800" spc="-1" strike="noStrike">
                <a:solidFill>
                  <a:srgbClr val="212529"/>
                </a:solidFill>
                <a:latin typeface="merriweather"/>
              </a:rPr>
              <a:t>verificano la disponibilità degli operatori scolastici in servizio a garantire la continuità della somministrazione dei farmaci, ove non già autorizzata ai genitori, esercitanti la potestà genitoriale o loro delegati.</a:t>
            </a:r>
            <a:endParaRPr b="0" lang="it-IT" sz="1800" spc="-1" strike="noStrike">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1" name="TextShape 1"/>
          <p:cNvSpPr txBox="1"/>
          <p:nvPr/>
        </p:nvSpPr>
        <p:spPr>
          <a:xfrm>
            <a:off x="677160" y="609480"/>
            <a:ext cx="8596440" cy="696240"/>
          </a:xfrm>
          <a:prstGeom prst="rect">
            <a:avLst/>
          </a:prstGeom>
          <a:noFill/>
          <a:ln>
            <a:noFill/>
          </a:ln>
        </p:spPr>
        <p:txBody>
          <a:bodyPr>
            <a:noAutofit/>
          </a:bodyPr>
          <a:p>
            <a:pPr>
              <a:lnSpc>
                <a:spcPct val="100000"/>
              </a:lnSpc>
            </a:pPr>
            <a:r>
              <a:rPr b="0" lang="it-IT" sz="3600" spc="-1" strike="noStrike">
                <a:solidFill>
                  <a:srgbClr val="90c226"/>
                </a:solidFill>
                <a:latin typeface="Trebuchet MS"/>
              </a:rPr>
              <a:t>TIPOLOGIE DI DIABETE</a:t>
            </a:r>
            <a:endParaRPr b="0" lang="en-US" sz="3600" spc="-1" strike="noStrike">
              <a:solidFill>
                <a:srgbClr val="000000"/>
              </a:solidFill>
              <a:latin typeface="Trebuchet MS"/>
            </a:endParaRPr>
          </a:p>
        </p:txBody>
      </p:sp>
      <p:sp>
        <p:nvSpPr>
          <p:cNvPr id="142" name="TextShape 2"/>
          <p:cNvSpPr txBox="1"/>
          <p:nvPr/>
        </p:nvSpPr>
        <p:spPr>
          <a:xfrm>
            <a:off x="677160" y="1397880"/>
            <a:ext cx="8596440" cy="4643280"/>
          </a:xfrm>
          <a:prstGeom prst="rect">
            <a:avLst/>
          </a:prstGeom>
          <a:noFill/>
          <a:ln>
            <a:noFill/>
          </a:ln>
        </p:spPr>
        <p:txBody>
          <a:bodyPr>
            <a:noAutofit/>
          </a:bodyPr>
          <a:p>
            <a:pPr marL="343080" indent="-342720">
              <a:lnSpc>
                <a:spcPct val="100000"/>
              </a:lnSpc>
              <a:spcBef>
                <a:spcPts val="1001"/>
              </a:spcBef>
              <a:buClr>
                <a:srgbClr val="90c226"/>
              </a:buClr>
              <a:buSzPct val="80000"/>
              <a:buFont typeface="Wingdings 3" charset="2"/>
              <a:buChar char=""/>
            </a:pPr>
            <a:r>
              <a:rPr b="0" lang="it-IT" sz="1800" spc="-1" strike="noStrike">
                <a:solidFill>
                  <a:srgbClr val="404040"/>
                </a:solidFill>
                <a:latin typeface="Trebuchet MS"/>
              </a:rPr>
              <a:t>DIABETE GIOVANILE – TIPO 1: E’ il diabete più frequente in età scolare. A seguito di una reazione autoimmune, spesso con una precedente infezione virale come trigger, vengono distrutte le cellule Beta-pancreatiche, e si perde in maniera definitiva la capacità di sintetizzare insulina. </a:t>
            </a:r>
            <a:endParaRPr b="0" lang="en-US" sz="1800" spc="-1" strike="noStrike">
              <a:solidFill>
                <a:srgbClr val="404040"/>
              </a:solidFill>
              <a:latin typeface="Trebuchet MS"/>
            </a:endParaRPr>
          </a:p>
          <a:p>
            <a:pPr marL="343080" indent="-342720">
              <a:lnSpc>
                <a:spcPct val="100000"/>
              </a:lnSpc>
              <a:spcBef>
                <a:spcPts val="1001"/>
              </a:spcBef>
              <a:buClr>
                <a:srgbClr val="90c226"/>
              </a:buClr>
              <a:buSzPct val="80000"/>
              <a:buFont typeface="Wingdings 3" charset="2"/>
              <a:buChar char=""/>
            </a:pPr>
            <a:r>
              <a:rPr b="0" lang="it-IT" sz="1800" spc="-1" strike="noStrike">
                <a:solidFill>
                  <a:srgbClr val="404040"/>
                </a:solidFill>
                <a:latin typeface="Trebuchet MS"/>
              </a:rPr>
              <a:t>SINTOMI CHE VANNO VALUTATI: ESORDIO RAPIDO</a:t>
            </a:r>
            <a:endParaRPr b="0" lang="en-US" sz="1800" spc="-1" strike="noStrike">
              <a:solidFill>
                <a:srgbClr val="404040"/>
              </a:solidFill>
              <a:latin typeface="Trebuchet MS"/>
            </a:endParaRPr>
          </a:p>
          <a:p>
            <a:pPr marL="343080" indent="-342720">
              <a:lnSpc>
                <a:spcPct val="100000"/>
              </a:lnSpc>
              <a:spcBef>
                <a:spcPts val="1001"/>
              </a:spcBef>
              <a:buClr>
                <a:srgbClr val="90c226"/>
              </a:buClr>
              <a:buSzPct val="80000"/>
              <a:buFont typeface="Arial"/>
              <a:buChar char="•"/>
            </a:pPr>
            <a:r>
              <a:rPr b="0" lang="it-IT" sz="1800" spc="-1" strike="noStrike">
                <a:solidFill>
                  <a:srgbClr val="202124"/>
                </a:solidFill>
                <a:latin typeface="Trebuchet MS"/>
              </a:rPr>
              <a:t>Stanchezza.</a:t>
            </a:r>
            <a:endParaRPr b="0" lang="en-US" sz="1800" spc="-1" strike="noStrike">
              <a:solidFill>
                <a:srgbClr val="404040"/>
              </a:solidFill>
              <a:latin typeface="Trebuchet MS"/>
            </a:endParaRPr>
          </a:p>
          <a:p>
            <a:pPr marL="343080" indent="-342720">
              <a:lnSpc>
                <a:spcPct val="100000"/>
              </a:lnSpc>
              <a:spcBef>
                <a:spcPts val="1001"/>
              </a:spcBef>
              <a:buClr>
                <a:srgbClr val="90c226"/>
              </a:buClr>
              <a:buSzPct val="80000"/>
              <a:buFont typeface="Arial"/>
              <a:buChar char="•"/>
            </a:pPr>
            <a:r>
              <a:rPr b="0" lang="it-IT" sz="1800" spc="-1" strike="noStrike">
                <a:solidFill>
                  <a:srgbClr val="202124"/>
                </a:solidFill>
                <a:latin typeface="Trebuchet MS"/>
              </a:rPr>
              <a:t>Aumento della sete (polidipsia)</a:t>
            </a:r>
            <a:endParaRPr b="0" lang="en-US" sz="1800" spc="-1" strike="noStrike">
              <a:solidFill>
                <a:srgbClr val="404040"/>
              </a:solidFill>
              <a:latin typeface="Trebuchet MS"/>
            </a:endParaRPr>
          </a:p>
          <a:p>
            <a:pPr marL="343080" indent="-342720">
              <a:lnSpc>
                <a:spcPct val="100000"/>
              </a:lnSpc>
              <a:spcBef>
                <a:spcPts val="1001"/>
              </a:spcBef>
              <a:buClr>
                <a:srgbClr val="90c226"/>
              </a:buClr>
              <a:buSzPct val="80000"/>
              <a:buFont typeface="Arial"/>
              <a:buChar char="•"/>
            </a:pPr>
            <a:r>
              <a:rPr b="0" lang="it-IT" sz="1800" spc="-1" strike="noStrike">
                <a:solidFill>
                  <a:srgbClr val="202124"/>
                </a:solidFill>
                <a:latin typeface="Trebuchet MS"/>
              </a:rPr>
              <a:t>Aumento della diuresi (poliuria)</a:t>
            </a:r>
            <a:endParaRPr b="0" lang="en-US" sz="1800" spc="-1" strike="noStrike">
              <a:solidFill>
                <a:srgbClr val="404040"/>
              </a:solidFill>
              <a:latin typeface="Trebuchet MS"/>
            </a:endParaRPr>
          </a:p>
          <a:p>
            <a:pPr marL="343080" indent="-342720">
              <a:lnSpc>
                <a:spcPct val="100000"/>
              </a:lnSpc>
              <a:spcBef>
                <a:spcPts val="1001"/>
              </a:spcBef>
              <a:buClr>
                <a:srgbClr val="90c226"/>
              </a:buClr>
              <a:buSzPct val="80000"/>
              <a:buFont typeface="Arial"/>
              <a:buChar char="•"/>
            </a:pPr>
            <a:r>
              <a:rPr b="0" lang="it-IT" sz="1800" spc="-1" strike="noStrike">
                <a:solidFill>
                  <a:srgbClr val="202124"/>
                </a:solidFill>
                <a:latin typeface="Trebuchet MS"/>
              </a:rPr>
              <a:t>Perdita di peso non voluta nonostante iperfagia (appetito incrementato)</a:t>
            </a:r>
            <a:endParaRPr b="0" lang="en-US" sz="1800" spc="-1" strike="noStrike">
              <a:solidFill>
                <a:srgbClr val="404040"/>
              </a:solidFill>
              <a:latin typeface="Trebuchet MS"/>
            </a:endParaRPr>
          </a:p>
          <a:p>
            <a:pPr marL="343080" indent="-342720">
              <a:lnSpc>
                <a:spcPct val="100000"/>
              </a:lnSpc>
              <a:spcBef>
                <a:spcPts val="1001"/>
              </a:spcBef>
              <a:buClr>
                <a:srgbClr val="90c226"/>
              </a:buClr>
              <a:buSzPct val="80000"/>
              <a:buFont typeface="Arial"/>
              <a:buChar char="•"/>
            </a:pPr>
            <a:r>
              <a:rPr b="0" lang="it-IT" sz="1800" spc="-1" strike="noStrike">
                <a:solidFill>
                  <a:srgbClr val="202124"/>
                </a:solidFill>
                <a:latin typeface="Trebuchet MS"/>
              </a:rPr>
              <a:t>Arresto della crescita </a:t>
            </a:r>
            <a:endParaRPr b="0" lang="en-US" sz="1800" spc="-1" strike="noStrike">
              <a:solidFill>
                <a:srgbClr val="404040"/>
              </a:solidFill>
              <a:latin typeface="Trebuchet MS"/>
            </a:endParaRPr>
          </a:p>
          <a:p>
            <a:pPr marL="343080" indent="-342720">
              <a:lnSpc>
                <a:spcPct val="100000"/>
              </a:lnSpc>
              <a:spcBef>
                <a:spcPts val="1001"/>
              </a:spcBef>
              <a:buClr>
                <a:srgbClr val="90c226"/>
              </a:buClr>
              <a:buSzPct val="80000"/>
              <a:buFont typeface="Arial"/>
              <a:buChar char="•"/>
            </a:pPr>
            <a:r>
              <a:rPr b="0" lang="it-IT" sz="1800" spc="-1" strike="noStrike">
                <a:solidFill>
                  <a:srgbClr val="202124"/>
                </a:solidFill>
                <a:latin typeface="Trebuchet MS"/>
              </a:rPr>
              <a:t>Malessere.</a:t>
            </a:r>
            <a:endParaRPr b="0" lang="en-US" sz="1800" spc="-1" strike="noStrike">
              <a:solidFill>
                <a:srgbClr val="404040"/>
              </a:solidFill>
              <a:latin typeface="Trebuchet MS"/>
            </a:endParaRPr>
          </a:p>
          <a:p>
            <a:pPr>
              <a:lnSpc>
                <a:spcPct val="100000"/>
              </a:lnSpc>
              <a:spcBef>
                <a:spcPts val="1001"/>
              </a:spcBef>
            </a:pPr>
            <a:endParaRPr b="0" lang="en-US" sz="1800" spc="-1" strike="noStrike">
              <a:solidFill>
                <a:srgbClr val="404040"/>
              </a:solidFill>
              <a:latin typeface="Trebuchet MS"/>
            </a:endParaRPr>
          </a:p>
          <a:p>
            <a:pPr>
              <a:lnSpc>
                <a:spcPct val="100000"/>
              </a:lnSpc>
              <a:spcBef>
                <a:spcPts val="1001"/>
              </a:spcBef>
            </a:pPr>
            <a:endParaRPr b="0" lang="en-US" sz="1800" spc="-1" strike="noStrike">
              <a:solidFill>
                <a:srgbClr val="404040"/>
              </a:solidFill>
              <a:latin typeface="Trebuchet MS"/>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3" name="TextShape 1"/>
          <p:cNvSpPr txBox="1"/>
          <p:nvPr/>
        </p:nvSpPr>
        <p:spPr>
          <a:xfrm>
            <a:off x="677160" y="609480"/>
            <a:ext cx="8596440" cy="696240"/>
          </a:xfrm>
          <a:prstGeom prst="rect">
            <a:avLst/>
          </a:prstGeom>
          <a:noFill/>
          <a:ln>
            <a:noFill/>
          </a:ln>
        </p:spPr>
        <p:txBody>
          <a:bodyPr>
            <a:noAutofit/>
          </a:bodyPr>
          <a:p>
            <a:pPr>
              <a:lnSpc>
                <a:spcPct val="100000"/>
              </a:lnSpc>
            </a:pPr>
            <a:r>
              <a:rPr b="0" lang="it-IT" sz="3600" spc="-1" strike="noStrike">
                <a:solidFill>
                  <a:srgbClr val="90c226"/>
                </a:solidFill>
                <a:latin typeface="Trebuchet MS"/>
              </a:rPr>
              <a:t>TIPOLOGIE DI DIABETE</a:t>
            </a:r>
            <a:endParaRPr b="0" lang="en-US" sz="3600" spc="-1" strike="noStrike">
              <a:solidFill>
                <a:srgbClr val="000000"/>
              </a:solidFill>
              <a:latin typeface="Trebuchet MS"/>
            </a:endParaRPr>
          </a:p>
        </p:txBody>
      </p:sp>
      <p:sp>
        <p:nvSpPr>
          <p:cNvPr id="144" name="TextShape 2"/>
          <p:cNvSpPr txBox="1"/>
          <p:nvPr/>
        </p:nvSpPr>
        <p:spPr>
          <a:xfrm>
            <a:off x="677160" y="1397880"/>
            <a:ext cx="8596440" cy="4643280"/>
          </a:xfrm>
          <a:prstGeom prst="rect">
            <a:avLst/>
          </a:prstGeom>
          <a:noFill/>
          <a:ln>
            <a:noFill/>
          </a:ln>
        </p:spPr>
        <p:txBody>
          <a:bodyPr>
            <a:normAutofit fontScale="77000"/>
          </a:bodyPr>
          <a:p>
            <a:pPr marL="343080" indent="-342720">
              <a:lnSpc>
                <a:spcPct val="100000"/>
              </a:lnSpc>
              <a:spcBef>
                <a:spcPts val="1001"/>
              </a:spcBef>
              <a:buClr>
                <a:srgbClr val="90c226"/>
              </a:buClr>
              <a:buSzPct val="80000"/>
              <a:buFont typeface="Wingdings 3" charset="2"/>
              <a:buChar char=""/>
            </a:pPr>
            <a:r>
              <a:rPr b="0" lang="it-IT" sz="1800" spc="-1" strike="noStrike">
                <a:solidFill>
                  <a:srgbClr val="404040"/>
                </a:solidFill>
                <a:latin typeface="Trebuchet MS"/>
              </a:rPr>
              <a:t>DIABETE DELL’ANZIANO – TIPO 2: E’ un diabete che insorge tendenzialmente a partire dalla 5° decade, il meccanismo è legato alla progressiva perdita di efficacia del signaling insulinco, meccanismi di insulino-resistenza e stress delle cellule B-pancreatiche</a:t>
            </a:r>
            <a:endParaRPr b="0" lang="en-US" sz="1800" spc="-1" strike="noStrike">
              <a:solidFill>
                <a:srgbClr val="404040"/>
              </a:solidFill>
              <a:latin typeface="Trebuchet MS"/>
            </a:endParaRPr>
          </a:p>
          <a:p>
            <a:pPr marL="343080" indent="-342720">
              <a:lnSpc>
                <a:spcPct val="100000"/>
              </a:lnSpc>
              <a:spcBef>
                <a:spcPts val="1001"/>
              </a:spcBef>
              <a:buClr>
                <a:srgbClr val="90c226"/>
              </a:buClr>
              <a:buSzPct val="80000"/>
              <a:buFont typeface="Wingdings 3" charset="2"/>
              <a:buChar char=""/>
            </a:pPr>
            <a:r>
              <a:rPr b="0" lang="it-IT" sz="1800" spc="-1" strike="noStrike">
                <a:solidFill>
                  <a:srgbClr val="404040"/>
                </a:solidFill>
                <a:latin typeface="Trebuchet MS"/>
              </a:rPr>
              <a:t>SINTOMI CHE VANNO VALUTATI: ESORDIO LENTO E PROGRESSIVO</a:t>
            </a:r>
            <a:endParaRPr b="0" lang="en-US" sz="1800" spc="-1" strike="noStrike">
              <a:solidFill>
                <a:srgbClr val="404040"/>
              </a:solidFill>
              <a:latin typeface="Trebuchet MS"/>
            </a:endParaRPr>
          </a:p>
          <a:p>
            <a:pPr marL="343080" indent="-342720">
              <a:lnSpc>
                <a:spcPct val="100000"/>
              </a:lnSpc>
              <a:spcBef>
                <a:spcPts val="1001"/>
              </a:spcBef>
              <a:buClr>
                <a:srgbClr val="90c226"/>
              </a:buClr>
              <a:buSzPct val="80000"/>
              <a:buFont typeface="Wingdings 3" charset="2"/>
              <a:buChar char=""/>
            </a:pPr>
            <a:r>
              <a:rPr b="0" lang="it-IT" sz="1800" spc="-1" strike="noStrike">
                <a:solidFill>
                  <a:srgbClr val="404040"/>
                </a:solidFill>
                <a:latin typeface="Trebuchet MS"/>
              </a:rPr>
              <a:t>Poliuria, ossia bisogno di urinare spesso;</a:t>
            </a:r>
            <a:endParaRPr b="0" lang="en-US" sz="1800" spc="-1" strike="noStrike">
              <a:solidFill>
                <a:srgbClr val="404040"/>
              </a:solidFill>
              <a:latin typeface="Trebuchet MS"/>
            </a:endParaRPr>
          </a:p>
          <a:p>
            <a:pPr marL="343080" indent="-342720">
              <a:lnSpc>
                <a:spcPct val="100000"/>
              </a:lnSpc>
              <a:spcBef>
                <a:spcPts val="1001"/>
              </a:spcBef>
              <a:buClr>
                <a:srgbClr val="90c226"/>
              </a:buClr>
              <a:buSzPct val="80000"/>
              <a:buFont typeface="Wingdings 3" charset="2"/>
              <a:buChar char=""/>
            </a:pPr>
            <a:r>
              <a:rPr b="0" lang="it-IT" sz="1800" spc="-1" strike="noStrike">
                <a:solidFill>
                  <a:srgbClr val="404040"/>
                </a:solidFill>
                <a:latin typeface="Trebuchet MS"/>
              </a:rPr>
              <a:t>Polidipsia, cioè intenso senso di sete;</a:t>
            </a:r>
            <a:endParaRPr b="0" lang="en-US" sz="1800" spc="-1" strike="noStrike">
              <a:solidFill>
                <a:srgbClr val="404040"/>
              </a:solidFill>
              <a:latin typeface="Trebuchet MS"/>
            </a:endParaRPr>
          </a:p>
          <a:p>
            <a:pPr marL="343080" indent="-342720">
              <a:lnSpc>
                <a:spcPct val="100000"/>
              </a:lnSpc>
              <a:spcBef>
                <a:spcPts val="1001"/>
              </a:spcBef>
              <a:buClr>
                <a:srgbClr val="90c226"/>
              </a:buClr>
              <a:buSzPct val="80000"/>
              <a:buFont typeface="Wingdings 3" charset="2"/>
              <a:buChar char=""/>
            </a:pPr>
            <a:r>
              <a:rPr b="0" lang="it-IT" sz="1800" spc="-1" strike="noStrike">
                <a:solidFill>
                  <a:srgbClr val="404040"/>
                </a:solidFill>
                <a:latin typeface="Trebuchet MS"/>
              </a:rPr>
              <a:t>Polifagia, cioè forte appetito;</a:t>
            </a:r>
            <a:endParaRPr b="0" lang="en-US" sz="1800" spc="-1" strike="noStrike">
              <a:solidFill>
                <a:srgbClr val="404040"/>
              </a:solidFill>
              <a:latin typeface="Trebuchet MS"/>
            </a:endParaRPr>
          </a:p>
          <a:p>
            <a:pPr marL="343080" indent="-342720">
              <a:lnSpc>
                <a:spcPct val="100000"/>
              </a:lnSpc>
              <a:spcBef>
                <a:spcPts val="1001"/>
              </a:spcBef>
              <a:buClr>
                <a:srgbClr val="90c226"/>
              </a:buClr>
              <a:buSzPct val="80000"/>
              <a:buFont typeface="Wingdings 3" charset="2"/>
              <a:buChar char=""/>
            </a:pPr>
            <a:r>
              <a:rPr b="0" lang="it-IT" sz="1800" spc="-1" strike="noStrike">
                <a:solidFill>
                  <a:srgbClr val="404040"/>
                </a:solidFill>
                <a:latin typeface="Trebuchet MS"/>
              </a:rPr>
              <a:t> </a:t>
            </a:r>
            <a:r>
              <a:rPr b="0" lang="it-IT" sz="1800" spc="-1" strike="noStrike">
                <a:solidFill>
                  <a:srgbClr val="404040"/>
                </a:solidFill>
                <a:latin typeface="Trebuchet MS"/>
              </a:rPr>
              <a:t>Astenia (stanchezza) ricorrente;</a:t>
            </a:r>
            <a:endParaRPr b="0" lang="en-US" sz="1800" spc="-1" strike="noStrike">
              <a:solidFill>
                <a:srgbClr val="404040"/>
              </a:solidFill>
              <a:latin typeface="Trebuchet MS"/>
            </a:endParaRPr>
          </a:p>
          <a:p>
            <a:pPr marL="343080" indent="-342720">
              <a:lnSpc>
                <a:spcPct val="100000"/>
              </a:lnSpc>
              <a:spcBef>
                <a:spcPts val="1001"/>
              </a:spcBef>
              <a:buClr>
                <a:srgbClr val="90c226"/>
              </a:buClr>
              <a:buSzPct val="80000"/>
              <a:buFont typeface="Wingdings 3" charset="2"/>
              <a:buChar char=""/>
            </a:pPr>
            <a:r>
              <a:rPr b="0" lang="it-IT" sz="1800" spc="-1" strike="noStrike">
                <a:solidFill>
                  <a:srgbClr val="404040"/>
                </a:solidFill>
                <a:latin typeface="Trebuchet MS"/>
              </a:rPr>
              <a:t> </a:t>
            </a:r>
            <a:r>
              <a:rPr b="0" lang="it-IT" sz="1800" spc="-1" strike="noStrike">
                <a:solidFill>
                  <a:srgbClr val="404040"/>
                </a:solidFill>
                <a:latin typeface="Trebuchet MS"/>
              </a:rPr>
              <a:t>Visione offuscata;</a:t>
            </a:r>
            <a:endParaRPr b="0" lang="en-US" sz="1800" spc="-1" strike="noStrike">
              <a:solidFill>
                <a:srgbClr val="404040"/>
              </a:solidFill>
              <a:latin typeface="Trebuchet MS"/>
            </a:endParaRPr>
          </a:p>
          <a:p>
            <a:pPr marL="343080" indent="-342720">
              <a:lnSpc>
                <a:spcPct val="100000"/>
              </a:lnSpc>
              <a:spcBef>
                <a:spcPts val="1001"/>
              </a:spcBef>
              <a:buClr>
                <a:srgbClr val="90c226"/>
              </a:buClr>
              <a:buSzPct val="80000"/>
              <a:buFont typeface="Wingdings 3" charset="2"/>
              <a:buChar char=""/>
            </a:pPr>
            <a:r>
              <a:rPr b="0" lang="it-IT" sz="1800" spc="-1" strike="noStrike">
                <a:solidFill>
                  <a:srgbClr val="404040"/>
                </a:solidFill>
                <a:latin typeface="Trebuchet MS"/>
              </a:rPr>
              <a:t>Lenta guarigione dalle ferite.</a:t>
            </a:r>
            <a:endParaRPr b="0" lang="en-US" sz="1800" spc="-1" strike="noStrike">
              <a:solidFill>
                <a:srgbClr val="404040"/>
              </a:solidFill>
              <a:latin typeface="Trebuchet MS"/>
            </a:endParaRPr>
          </a:p>
          <a:p>
            <a:pPr marL="343080" indent="-342720">
              <a:lnSpc>
                <a:spcPct val="100000"/>
              </a:lnSpc>
              <a:spcBef>
                <a:spcPts val="1001"/>
              </a:spcBef>
              <a:buClr>
                <a:srgbClr val="90c226"/>
              </a:buClr>
              <a:buSzPct val="80000"/>
              <a:buFont typeface="Wingdings 3" charset="2"/>
              <a:buChar char=""/>
            </a:pPr>
            <a:r>
              <a:rPr b="0" lang="it-IT" sz="1800" spc="-1" strike="noStrike">
                <a:solidFill>
                  <a:srgbClr val="404040"/>
                </a:solidFill>
                <a:latin typeface="Trebuchet MS"/>
              </a:rPr>
              <a:t>Cefalea;</a:t>
            </a:r>
            <a:endParaRPr b="0" lang="en-US" sz="1800" spc="-1" strike="noStrike">
              <a:solidFill>
                <a:srgbClr val="404040"/>
              </a:solidFill>
              <a:latin typeface="Trebuchet MS"/>
            </a:endParaRPr>
          </a:p>
          <a:p>
            <a:pPr marL="343080" indent="-342720">
              <a:lnSpc>
                <a:spcPct val="100000"/>
              </a:lnSpc>
              <a:spcBef>
                <a:spcPts val="1001"/>
              </a:spcBef>
              <a:buClr>
                <a:srgbClr val="90c226"/>
              </a:buClr>
              <a:buSzPct val="80000"/>
              <a:buFont typeface="Wingdings 3" charset="2"/>
              <a:buChar char=""/>
            </a:pPr>
            <a:r>
              <a:rPr b="0" lang="it-IT" sz="1800" spc="-1" strike="noStrike">
                <a:solidFill>
                  <a:srgbClr val="404040"/>
                </a:solidFill>
                <a:latin typeface="Trebuchet MS"/>
              </a:rPr>
              <a:t> </a:t>
            </a:r>
            <a:r>
              <a:rPr b="0" lang="it-IT" sz="1800" spc="-1" strike="noStrike">
                <a:solidFill>
                  <a:srgbClr val="404040"/>
                </a:solidFill>
                <a:latin typeface="Trebuchet MS"/>
              </a:rPr>
              <a:t>Prurito cutaneo;</a:t>
            </a:r>
            <a:endParaRPr b="0" lang="en-US" sz="1800" spc="-1" strike="noStrike">
              <a:solidFill>
                <a:srgbClr val="404040"/>
              </a:solidFill>
              <a:latin typeface="Trebuchet MS"/>
            </a:endParaRPr>
          </a:p>
          <a:p>
            <a:pPr marL="343080" indent="-342720">
              <a:lnSpc>
                <a:spcPct val="100000"/>
              </a:lnSpc>
              <a:spcBef>
                <a:spcPts val="1001"/>
              </a:spcBef>
              <a:buClr>
                <a:srgbClr val="90c226"/>
              </a:buClr>
              <a:buSzPct val="80000"/>
              <a:buFont typeface="Wingdings 3" charset="2"/>
              <a:buChar char=""/>
            </a:pPr>
            <a:r>
              <a:rPr b="0" lang="it-IT" sz="1800" spc="-1" strike="noStrike">
                <a:solidFill>
                  <a:srgbClr val="404040"/>
                </a:solidFill>
                <a:latin typeface="Trebuchet MS"/>
              </a:rPr>
              <a:t>Irritabilità;</a:t>
            </a:r>
            <a:endParaRPr b="0" lang="en-US" sz="1800" spc="-1" strike="noStrike">
              <a:solidFill>
                <a:srgbClr val="404040"/>
              </a:solidFill>
              <a:latin typeface="Trebuchet MS"/>
            </a:endParaRPr>
          </a:p>
          <a:p>
            <a:pPr marL="343080" indent="-342720">
              <a:lnSpc>
                <a:spcPct val="100000"/>
              </a:lnSpc>
              <a:spcBef>
                <a:spcPts val="1001"/>
              </a:spcBef>
              <a:buClr>
                <a:srgbClr val="90c226"/>
              </a:buClr>
              <a:buSzPct val="80000"/>
              <a:buFont typeface="Wingdings 3" charset="2"/>
              <a:buChar char=""/>
            </a:pPr>
            <a:r>
              <a:rPr b="0" lang="it-IT" sz="1800" spc="-1" strike="noStrike">
                <a:solidFill>
                  <a:srgbClr val="404040"/>
                </a:solidFill>
                <a:latin typeface="Trebuchet MS"/>
              </a:rPr>
              <a:t>Facilità a sviluppare infezioni.</a:t>
            </a:r>
            <a:endParaRPr b="0" lang="en-US" sz="1800" spc="-1" strike="noStrike">
              <a:solidFill>
                <a:srgbClr val="404040"/>
              </a:solidFill>
              <a:latin typeface="Trebuchet MS"/>
            </a:endParaRPr>
          </a:p>
          <a:p>
            <a:pPr>
              <a:lnSpc>
                <a:spcPct val="100000"/>
              </a:lnSpc>
              <a:spcBef>
                <a:spcPts val="1001"/>
              </a:spcBef>
            </a:pPr>
            <a:endParaRPr b="0" lang="en-US" sz="1800" spc="-1" strike="noStrike">
              <a:solidFill>
                <a:srgbClr val="404040"/>
              </a:solidFill>
              <a:latin typeface="Trebuchet MS"/>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5" name="TextShape 1"/>
          <p:cNvSpPr txBox="1"/>
          <p:nvPr/>
        </p:nvSpPr>
        <p:spPr>
          <a:xfrm>
            <a:off x="677160" y="609480"/>
            <a:ext cx="8596440" cy="696240"/>
          </a:xfrm>
          <a:prstGeom prst="rect">
            <a:avLst/>
          </a:prstGeom>
          <a:noFill/>
          <a:ln>
            <a:noFill/>
          </a:ln>
        </p:spPr>
        <p:txBody>
          <a:bodyPr>
            <a:noAutofit/>
          </a:bodyPr>
          <a:p>
            <a:pPr>
              <a:lnSpc>
                <a:spcPct val="100000"/>
              </a:lnSpc>
            </a:pPr>
            <a:r>
              <a:rPr b="0" lang="it-IT" sz="3600" spc="-1" strike="noStrike">
                <a:solidFill>
                  <a:srgbClr val="90c226"/>
                </a:solidFill>
                <a:latin typeface="Trebuchet MS"/>
              </a:rPr>
              <a:t>TIPOLOGIE DI DIABETE</a:t>
            </a:r>
            <a:endParaRPr b="0" lang="en-US" sz="3600" spc="-1" strike="noStrike">
              <a:solidFill>
                <a:srgbClr val="000000"/>
              </a:solidFill>
              <a:latin typeface="Trebuchet MS"/>
            </a:endParaRPr>
          </a:p>
        </p:txBody>
      </p:sp>
      <p:sp>
        <p:nvSpPr>
          <p:cNvPr id="146" name="TextShape 2"/>
          <p:cNvSpPr txBox="1"/>
          <p:nvPr/>
        </p:nvSpPr>
        <p:spPr>
          <a:xfrm>
            <a:off x="677160" y="1397880"/>
            <a:ext cx="8596440" cy="4643280"/>
          </a:xfrm>
          <a:prstGeom prst="rect">
            <a:avLst/>
          </a:prstGeom>
          <a:noFill/>
          <a:ln>
            <a:noFill/>
          </a:ln>
        </p:spPr>
        <p:txBody>
          <a:bodyPr>
            <a:normAutofit/>
          </a:bodyPr>
          <a:p>
            <a:pPr marL="343080" indent="-342720">
              <a:lnSpc>
                <a:spcPct val="100000"/>
              </a:lnSpc>
              <a:spcBef>
                <a:spcPts val="1001"/>
              </a:spcBef>
              <a:buClr>
                <a:srgbClr val="90c226"/>
              </a:buClr>
              <a:buSzPct val="80000"/>
              <a:buFont typeface="Wingdings 3" charset="2"/>
              <a:buChar char=""/>
            </a:pPr>
            <a:r>
              <a:rPr b="0" lang="it-IT" sz="1800" spc="-1" strike="noStrike">
                <a:solidFill>
                  <a:srgbClr val="404040"/>
                </a:solidFill>
                <a:latin typeface="Trebuchet MS"/>
              </a:rPr>
              <a:t>DIABETE AUTOIMMUNE LATENTE DELL’ADULTO: vale lo stesso meccanismo del tipo 1, ma insorge in età adulta. E’ subdolo e spesso viene confuso con un DM2. La terapia è la stessa del diabete di tipo 1.</a:t>
            </a:r>
            <a:endParaRPr b="0" lang="en-US" sz="1800" spc="-1" strike="noStrike">
              <a:solidFill>
                <a:srgbClr val="404040"/>
              </a:solidFill>
              <a:latin typeface="Trebuchet MS"/>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7" name="TextShape 1"/>
          <p:cNvSpPr txBox="1"/>
          <p:nvPr/>
        </p:nvSpPr>
        <p:spPr>
          <a:xfrm>
            <a:off x="677160" y="609480"/>
            <a:ext cx="8596440" cy="839880"/>
          </a:xfrm>
          <a:prstGeom prst="rect">
            <a:avLst/>
          </a:prstGeom>
          <a:noFill/>
          <a:ln>
            <a:noFill/>
          </a:ln>
        </p:spPr>
        <p:txBody>
          <a:bodyPr>
            <a:noAutofit/>
          </a:bodyPr>
          <a:p>
            <a:pPr>
              <a:lnSpc>
                <a:spcPct val="100000"/>
              </a:lnSpc>
            </a:pPr>
            <a:r>
              <a:rPr b="0" lang="it-IT" sz="3600" spc="-1" strike="noStrike">
                <a:solidFill>
                  <a:srgbClr val="90c226"/>
                </a:solidFill>
                <a:latin typeface="Trebuchet MS"/>
              </a:rPr>
              <a:t>SINTOMI DELLA CRISI IPOGLICEMICA</a:t>
            </a:r>
            <a:endParaRPr b="0" lang="en-US" sz="3600" spc="-1" strike="noStrike">
              <a:solidFill>
                <a:srgbClr val="000000"/>
              </a:solidFill>
              <a:latin typeface="Trebuchet MS"/>
            </a:endParaRPr>
          </a:p>
        </p:txBody>
      </p:sp>
      <p:sp>
        <p:nvSpPr>
          <p:cNvPr id="148" name="CustomShape 2"/>
          <p:cNvSpPr/>
          <p:nvPr/>
        </p:nvSpPr>
        <p:spPr>
          <a:xfrm>
            <a:off x="677160" y="1330200"/>
            <a:ext cx="9302400" cy="474516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0" lang="it-IT" sz="1600" spc="-1" strike="noStrike">
                <a:solidFill>
                  <a:srgbClr val="0c143a"/>
                </a:solidFill>
                <a:latin typeface="Trebuchet MS"/>
              </a:rPr>
              <a:t>Per ipoglicemia si intende un </a:t>
            </a:r>
            <a:r>
              <a:rPr b="1" lang="it-IT" sz="1600" spc="-1" strike="noStrike">
                <a:solidFill>
                  <a:srgbClr val="0c143a"/>
                </a:solidFill>
                <a:latin typeface="Trebuchet MS"/>
              </a:rPr>
              <a:t>valore di </a:t>
            </a:r>
            <a:r>
              <a:rPr b="1" lang="it-IT" sz="1600" spc="-1" strike="noStrike" u="sng">
                <a:solidFill>
                  <a:srgbClr val="99ca3c"/>
                </a:solidFill>
                <a:uFillTx/>
                <a:latin typeface="Trebuchet MS"/>
                <a:hlinkClick r:id="rId1"/>
              </a:rPr>
              <a:t>glicemia</a:t>
            </a:r>
            <a:r>
              <a:rPr b="1" lang="it-IT" sz="1600" spc="-1" strike="noStrike">
                <a:solidFill>
                  <a:srgbClr val="0c143a"/>
                </a:solidFill>
                <a:latin typeface="Trebuchet MS"/>
              </a:rPr>
              <a:t> inferiore a 70 mg/dl</a:t>
            </a:r>
            <a:r>
              <a:rPr b="0" lang="it-IT" sz="1600" spc="-1" strike="noStrike">
                <a:solidFill>
                  <a:srgbClr val="0c143a"/>
                </a:solidFill>
                <a:latin typeface="Trebuchet MS"/>
              </a:rPr>
              <a:t>.</a:t>
            </a:r>
            <a:endParaRPr b="0" lang="it-IT" sz="1600" spc="-1" strike="noStrike">
              <a:latin typeface="Arial"/>
            </a:endParaRPr>
          </a:p>
          <a:p>
            <a:pPr algn="just">
              <a:lnSpc>
                <a:spcPct val="100000"/>
              </a:lnSpc>
            </a:pPr>
            <a:r>
              <a:rPr b="0" lang="it-IT" sz="1600" spc="-1" strike="noStrike">
                <a:solidFill>
                  <a:srgbClr val="0c143a"/>
                </a:solidFill>
                <a:latin typeface="Trebuchet MS"/>
              </a:rPr>
              <a:t>L’ipoglicemia può essere classificata in tre gradi:</a:t>
            </a:r>
            <a:endParaRPr b="0" lang="it-IT" sz="1600" spc="-1" strike="noStrike">
              <a:latin typeface="Arial"/>
            </a:endParaRPr>
          </a:p>
          <a:p>
            <a:pPr indent="-216000" algn="just">
              <a:lnSpc>
                <a:spcPct val="100000"/>
              </a:lnSpc>
              <a:buClr>
                <a:srgbClr val="0c143a"/>
              </a:buClr>
              <a:buFont typeface="Arial"/>
              <a:buChar char="•"/>
            </a:pPr>
            <a:r>
              <a:rPr b="1" lang="it-IT" sz="1600" spc="-1" strike="noStrike">
                <a:solidFill>
                  <a:srgbClr val="0c143a"/>
                </a:solidFill>
                <a:latin typeface="Trebuchet MS"/>
              </a:rPr>
              <a:t>Grado lieve</a:t>
            </a:r>
            <a:r>
              <a:rPr b="0" lang="it-IT" sz="1600" spc="-1" strike="noStrike">
                <a:solidFill>
                  <a:srgbClr val="0c143a"/>
                </a:solidFill>
                <a:latin typeface="Trebuchet MS"/>
              </a:rPr>
              <a:t>: caratterizzato dalla sola presenza di sintomi adrenergici (tremori, sudore, palpitazioni) che il paziente riesce a gestire in autonomia.</a:t>
            </a:r>
            <a:endParaRPr b="0" lang="it-IT" sz="1600" spc="-1" strike="noStrike">
              <a:latin typeface="Arial"/>
            </a:endParaRPr>
          </a:p>
          <a:p>
            <a:pPr indent="-216000" algn="just">
              <a:lnSpc>
                <a:spcPct val="100000"/>
              </a:lnSpc>
              <a:buClr>
                <a:srgbClr val="0c143a"/>
              </a:buClr>
              <a:buFont typeface="Arial"/>
              <a:buChar char="•"/>
            </a:pPr>
            <a:r>
              <a:rPr b="1" lang="it-IT" sz="1600" spc="-1" strike="noStrike">
                <a:solidFill>
                  <a:srgbClr val="0c143a"/>
                </a:solidFill>
                <a:latin typeface="Trebuchet MS"/>
              </a:rPr>
              <a:t>Grado moderato</a:t>
            </a:r>
            <a:r>
              <a:rPr b="0" lang="it-IT" sz="1600" spc="-1" strike="noStrike">
                <a:solidFill>
                  <a:srgbClr val="0c143a"/>
                </a:solidFill>
                <a:latin typeface="Trebuchet MS"/>
              </a:rPr>
              <a:t>: ai sintomi adrenergici si aggiungono quelli neuroglicopenici (debolezza e confusione mentale); ma anche in questo caso il paziente riesce a gestire la situazione.</a:t>
            </a:r>
            <a:endParaRPr b="0" lang="it-IT" sz="1600" spc="-1" strike="noStrike">
              <a:latin typeface="Arial"/>
            </a:endParaRPr>
          </a:p>
          <a:p>
            <a:pPr indent="-216000" algn="just">
              <a:lnSpc>
                <a:spcPct val="100000"/>
              </a:lnSpc>
              <a:buClr>
                <a:srgbClr val="0c143a"/>
              </a:buClr>
              <a:buFont typeface="Arial"/>
              <a:buChar char="•"/>
            </a:pPr>
            <a:r>
              <a:rPr b="1" lang="it-IT" sz="1600" spc="-1" strike="noStrike">
                <a:solidFill>
                  <a:srgbClr val="0c143a"/>
                </a:solidFill>
                <a:latin typeface="Trebuchet MS"/>
              </a:rPr>
              <a:t>Grado grave</a:t>
            </a:r>
            <a:r>
              <a:rPr b="0" lang="it-IT" sz="1600" spc="-1" strike="noStrike">
                <a:solidFill>
                  <a:srgbClr val="0c143a"/>
                </a:solidFill>
                <a:latin typeface="Trebuchet MS"/>
              </a:rPr>
              <a:t>: lo stato di coscienza del paziente è alterato ed è pertanto necessario l’aiuto di altre persone</a:t>
            </a:r>
            <a:endParaRPr b="0" lang="it-IT" sz="1600" spc="-1" strike="noStrike">
              <a:latin typeface="Arial"/>
            </a:endParaRPr>
          </a:p>
          <a:p>
            <a:pPr algn="just">
              <a:lnSpc>
                <a:spcPct val="100000"/>
              </a:lnSpc>
            </a:pPr>
            <a:endParaRPr b="0" lang="it-IT" sz="1600" spc="-1" strike="noStrike">
              <a:latin typeface="Arial"/>
            </a:endParaRPr>
          </a:p>
          <a:p>
            <a:pPr>
              <a:lnSpc>
                <a:spcPct val="100000"/>
              </a:lnSpc>
            </a:pPr>
            <a:r>
              <a:rPr b="0" lang="it-IT" sz="1600" spc="-1" strike="noStrike">
                <a:solidFill>
                  <a:srgbClr val="0c143a"/>
                </a:solidFill>
                <a:latin typeface="Trebuchet MS"/>
              </a:rPr>
              <a:t>La causa più frequente dell’ipoglicemia è legata all’</a:t>
            </a:r>
            <a:r>
              <a:rPr b="1" lang="it-IT" sz="1600" spc="-1" strike="noStrike">
                <a:solidFill>
                  <a:srgbClr val="0c143a"/>
                </a:solidFill>
                <a:latin typeface="Trebuchet MS"/>
              </a:rPr>
              <a:t>assunzione di farmaci per curare il </a:t>
            </a:r>
            <a:r>
              <a:rPr b="1" lang="it-IT" sz="1600" spc="-1" strike="noStrike" u="sng">
                <a:solidFill>
                  <a:srgbClr val="99ca3c"/>
                </a:solidFill>
                <a:uFillTx/>
                <a:latin typeface="Trebuchet MS"/>
                <a:hlinkClick r:id="rId2"/>
              </a:rPr>
              <a:t>diabete</a:t>
            </a:r>
            <a:r>
              <a:rPr b="0" lang="it-IT" sz="1600" spc="-1" strike="noStrike">
                <a:solidFill>
                  <a:srgbClr val="0c143a"/>
                </a:solidFill>
                <a:latin typeface="Trebuchet MS"/>
              </a:rPr>
              <a:t>.</a:t>
            </a:r>
            <a:br/>
            <a:r>
              <a:rPr b="1" lang="it-IT" sz="1600" spc="-1" strike="noStrike">
                <a:solidFill>
                  <a:srgbClr val="0c143a"/>
                </a:solidFill>
                <a:latin typeface="Trebuchet MS"/>
              </a:rPr>
              <a:t>I pazienti più a rischio sono quelli che assumono insulina</a:t>
            </a:r>
            <a:r>
              <a:rPr b="0" lang="it-IT" sz="1600" spc="-1" strike="noStrike">
                <a:solidFill>
                  <a:srgbClr val="0c143a"/>
                </a:solidFill>
                <a:latin typeface="Trebuchet MS"/>
              </a:rPr>
              <a:t>, costoro possono incorrere in circa otto episodi all’anno di ipoglicemia moderata e in circa uno grave. In questo caso le cause possono essere:</a:t>
            </a:r>
            <a:endParaRPr b="0" lang="it-IT" sz="1600" spc="-1" strike="noStrike">
              <a:latin typeface="Arial"/>
            </a:endParaRPr>
          </a:p>
          <a:p>
            <a:pPr indent="-216000">
              <a:lnSpc>
                <a:spcPct val="100000"/>
              </a:lnSpc>
              <a:buClr>
                <a:srgbClr val="0c143a"/>
              </a:buClr>
              <a:buFont typeface="Arial"/>
              <a:buChar char="•"/>
            </a:pPr>
            <a:r>
              <a:rPr b="0" lang="it-IT" sz="1600" spc="-1" strike="noStrike">
                <a:solidFill>
                  <a:srgbClr val="0c143a"/>
                </a:solidFill>
                <a:latin typeface="Trebuchet MS"/>
              </a:rPr>
              <a:t>Minor apporto alimentare rispetto alle abitudini e alla terapia in corso.</a:t>
            </a:r>
            <a:endParaRPr b="0" lang="it-IT" sz="1600" spc="-1" strike="noStrike">
              <a:latin typeface="Arial"/>
            </a:endParaRPr>
          </a:p>
          <a:p>
            <a:pPr indent="-216000">
              <a:lnSpc>
                <a:spcPct val="100000"/>
              </a:lnSpc>
              <a:buClr>
                <a:srgbClr val="0c143a"/>
              </a:buClr>
              <a:buFont typeface="Arial"/>
              <a:buChar char="•"/>
            </a:pPr>
            <a:r>
              <a:rPr b="0" lang="it-IT" sz="1600" spc="-1" strike="noStrike">
                <a:solidFill>
                  <a:srgbClr val="0c143a"/>
                </a:solidFill>
                <a:latin typeface="Trebuchet MS"/>
              </a:rPr>
              <a:t>Saltare i pasti.</a:t>
            </a:r>
            <a:endParaRPr b="0" lang="it-IT" sz="1600" spc="-1" strike="noStrike">
              <a:latin typeface="Arial"/>
            </a:endParaRPr>
          </a:p>
          <a:p>
            <a:pPr indent="-216000">
              <a:lnSpc>
                <a:spcPct val="100000"/>
              </a:lnSpc>
              <a:buClr>
                <a:srgbClr val="0c143a"/>
              </a:buClr>
              <a:buFont typeface="Arial"/>
              <a:buChar char="•"/>
            </a:pPr>
            <a:r>
              <a:rPr b="0" lang="it-IT" sz="1600" spc="-1" strike="noStrike">
                <a:solidFill>
                  <a:srgbClr val="0c143a"/>
                </a:solidFill>
                <a:latin typeface="Trebuchet MS"/>
              </a:rPr>
              <a:t>Errori nell’assunzione della terapia in termini di dosaggio o di distanza rispetto ai pasti.</a:t>
            </a:r>
            <a:endParaRPr b="0" lang="it-IT" sz="1600" spc="-1" strike="noStrike">
              <a:latin typeface="Arial"/>
            </a:endParaRPr>
          </a:p>
          <a:p>
            <a:pPr indent="-216000">
              <a:lnSpc>
                <a:spcPct val="100000"/>
              </a:lnSpc>
              <a:buClr>
                <a:srgbClr val="0c143a"/>
              </a:buClr>
              <a:buFont typeface="Arial"/>
              <a:buChar char="•"/>
            </a:pPr>
            <a:r>
              <a:rPr b="0" lang="it-IT" sz="1600" spc="-1" strike="noStrike">
                <a:solidFill>
                  <a:srgbClr val="0c143a"/>
                </a:solidFill>
                <a:latin typeface="Trebuchet MS"/>
              </a:rPr>
              <a:t>Attività fisica intensa non programmata o programmata senza un adeguato apporto alimentare.</a:t>
            </a:r>
            <a:endParaRPr b="0" lang="it-IT" sz="1600" spc="-1" strike="noStrike">
              <a:latin typeface="Arial"/>
            </a:endParaRPr>
          </a:p>
          <a:p>
            <a:pPr indent="-216000">
              <a:lnSpc>
                <a:spcPct val="100000"/>
              </a:lnSpc>
              <a:buClr>
                <a:srgbClr val="0c143a"/>
              </a:buClr>
              <a:buFont typeface="Arial"/>
              <a:buChar char="•"/>
            </a:pPr>
            <a:r>
              <a:rPr b="0" lang="it-IT" sz="1600" spc="-1" strike="noStrike">
                <a:solidFill>
                  <a:srgbClr val="0c143a"/>
                </a:solidFill>
                <a:latin typeface="Trebuchet MS"/>
              </a:rPr>
              <a:t>Assunzione di bevande alcoliche a digiuno.</a:t>
            </a:r>
            <a:endParaRPr b="0" lang="it-IT" sz="1600" spc="-1" strike="noStrike">
              <a:latin typeface="Arial"/>
            </a:endParaRPr>
          </a:p>
          <a:p>
            <a:pPr algn="just">
              <a:lnSpc>
                <a:spcPct val="100000"/>
              </a:lnSpc>
            </a:pPr>
            <a:endParaRPr b="0" lang="it-IT" sz="1600" spc="-1" strike="noStrike">
              <a:latin typeface="Arial"/>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9" name="TextShape 1"/>
          <p:cNvSpPr txBox="1"/>
          <p:nvPr/>
        </p:nvSpPr>
        <p:spPr>
          <a:xfrm>
            <a:off x="677160" y="609480"/>
            <a:ext cx="8596440" cy="839880"/>
          </a:xfrm>
          <a:prstGeom prst="rect">
            <a:avLst/>
          </a:prstGeom>
          <a:noFill/>
          <a:ln>
            <a:noFill/>
          </a:ln>
        </p:spPr>
        <p:txBody>
          <a:bodyPr>
            <a:noAutofit/>
          </a:bodyPr>
          <a:p>
            <a:pPr>
              <a:lnSpc>
                <a:spcPct val="100000"/>
              </a:lnSpc>
            </a:pPr>
            <a:r>
              <a:rPr b="0" lang="it-IT" sz="3600" spc="-1" strike="noStrike">
                <a:solidFill>
                  <a:srgbClr val="90c226"/>
                </a:solidFill>
                <a:latin typeface="Trebuchet MS"/>
              </a:rPr>
              <a:t>SINTOMI DELLA CRISI IPOGLICEMICA</a:t>
            </a:r>
            <a:endParaRPr b="0" lang="en-US" sz="3600" spc="-1" strike="noStrike">
              <a:solidFill>
                <a:srgbClr val="000000"/>
              </a:solidFill>
              <a:latin typeface="Trebuchet MS"/>
            </a:endParaRPr>
          </a:p>
        </p:txBody>
      </p:sp>
      <p:sp>
        <p:nvSpPr>
          <p:cNvPr id="150" name="CustomShape 2"/>
          <p:cNvSpPr/>
          <p:nvPr/>
        </p:nvSpPr>
        <p:spPr>
          <a:xfrm>
            <a:off x="677160" y="1330200"/>
            <a:ext cx="9302400" cy="649332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0" lang="it-IT" sz="1800" spc="-1" strike="noStrike">
                <a:solidFill>
                  <a:srgbClr val="0c143a"/>
                </a:solidFill>
                <a:latin typeface="Inter"/>
              </a:rPr>
              <a:t>Per ipoglicemia si intende un </a:t>
            </a:r>
            <a:r>
              <a:rPr b="1" lang="it-IT" sz="1800" spc="-1" strike="noStrike">
                <a:solidFill>
                  <a:srgbClr val="0c143a"/>
                </a:solidFill>
                <a:latin typeface="Inter"/>
              </a:rPr>
              <a:t>valore di </a:t>
            </a:r>
            <a:r>
              <a:rPr b="1" lang="it-IT" sz="1800" spc="-1" strike="noStrike" u="sng">
                <a:solidFill>
                  <a:srgbClr val="99ca3c"/>
                </a:solidFill>
                <a:uFillTx/>
                <a:latin typeface="Inter"/>
                <a:hlinkClick r:id="rId1"/>
              </a:rPr>
              <a:t>glicemia</a:t>
            </a:r>
            <a:r>
              <a:rPr b="1" lang="it-IT" sz="1800" spc="-1" strike="noStrike">
                <a:solidFill>
                  <a:srgbClr val="0c143a"/>
                </a:solidFill>
                <a:latin typeface="Inter"/>
              </a:rPr>
              <a:t> inferiore a 70 mg/dl</a:t>
            </a:r>
            <a:r>
              <a:rPr b="0" lang="it-IT" sz="1800" spc="-1" strike="noStrike">
                <a:solidFill>
                  <a:srgbClr val="0c143a"/>
                </a:solidFill>
                <a:latin typeface="Inter"/>
              </a:rPr>
              <a:t>.</a:t>
            </a:r>
            <a:endParaRPr b="0" lang="it-IT" sz="1800" spc="-1" strike="noStrike">
              <a:latin typeface="Arial"/>
            </a:endParaRPr>
          </a:p>
          <a:p>
            <a:pPr algn="just">
              <a:lnSpc>
                <a:spcPct val="100000"/>
              </a:lnSpc>
            </a:pPr>
            <a:r>
              <a:rPr b="0" lang="it-IT" sz="1800" spc="-1" strike="noStrike">
                <a:solidFill>
                  <a:srgbClr val="0c143a"/>
                </a:solidFill>
                <a:latin typeface="Inter"/>
              </a:rPr>
              <a:t>L’ipoglicemia può essere classificata in tre gradi:</a:t>
            </a:r>
            <a:endParaRPr b="0" lang="it-IT" sz="1800" spc="-1" strike="noStrike">
              <a:latin typeface="Arial"/>
            </a:endParaRPr>
          </a:p>
          <a:p>
            <a:pPr indent="-216000" algn="just">
              <a:lnSpc>
                <a:spcPct val="100000"/>
              </a:lnSpc>
              <a:buClr>
                <a:srgbClr val="0c143a"/>
              </a:buClr>
              <a:buFont typeface="Arial"/>
              <a:buChar char="•"/>
            </a:pPr>
            <a:r>
              <a:rPr b="1" lang="it-IT" sz="1800" spc="-1" strike="noStrike">
                <a:solidFill>
                  <a:srgbClr val="0c143a"/>
                </a:solidFill>
                <a:latin typeface="Inter"/>
              </a:rPr>
              <a:t>Grado lieve</a:t>
            </a:r>
            <a:r>
              <a:rPr b="0" lang="it-IT" sz="1800" spc="-1" strike="noStrike">
                <a:solidFill>
                  <a:srgbClr val="0c143a"/>
                </a:solidFill>
                <a:latin typeface="Inter"/>
              </a:rPr>
              <a:t>: caratterizzato dalla sola presenza di sintomi adrenergici (tremori, sudore, palpitazioni) che il paziente riesce a gestire in autonomia.</a:t>
            </a:r>
            <a:endParaRPr b="0" lang="it-IT" sz="1800" spc="-1" strike="noStrike">
              <a:latin typeface="Arial"/>
            </a:endParaRPr>
          </a:p>
          <a:p>
            <a:pPr indent="-216000" algn="just">
              <a:lnSpc>
                <a:spcPct val="100000"/>
              </a:lnSpc>
              <a:buClr>
                <a:srgbClr val="0c143a"/>
              </a:buClr>
              <a:buFont typeface="Arial"/>
              <a:buChar char="•"/>
            </a:pPr>
            <a:r>
              <a:rPr b="1" lang="it-IT" sz="1800" spc="-1" strike="noStrike">
                <a:solidFill>
                  <a:srgbClr val="0c143a"/>
                </a:solidFill>
                <a:latin typeface="Inter"/>
              </a:rPr>
              <a:t>Grado moderato</a:t>
            </a:r>
            <a:r>
              <a:rPr b="0" lang="it-IT" sz="1800" spc="-1" strike="noStrike">
                <a:solidFill>
                  <a:srgbClr val="0c143a"/>
                </a:solidFill>
                <a:latin typeface="Inter"/>
              </a:rPr>
              <a:t>: ai sintomi adrenergici si aggiungono quelli neuroglicopenici (debolezza e confusione mentale); ma anche in questo caso il paziente riesce a gestire la situazione.</a:t>
            </a:r>
            <a:endParaRPr b="0" lang="it-IT" sz="1800" spc="-1" strike="noStrike">
              <a:latin typeface="Arial"/>
            </a:endParaRPr>
          </a:p>
          <a:p>
            <a:pPr indent="-216000" algn="just">
              <a:lnSpc>
                <a:spcPct val="100000"/>
              </a:lnSpc>
              <a:buClr>
                <a:srgbClr val="0c143a"/>
              </a:buClr>
              <a:buFont typeface="Arial"/>
              <a:buChar char="•"/>
            </a:pPr>
            <a:r>
              <a:rPr b="1" lang="it-IT" sz="1800" spc="-1" strike="noStrike">
                <a:solidFill>
                  <a:srgbClr val="0c143a"/>
                </a:solidFill>
                <a:latin typeface="Inter"/>
              </a:rPr>
              <a:t>Grado grave</a:t>
            </a:r>
            <a:r>
              <a:rPr b="0" lang="it-IT" sz="1800" spc="-1" strike="noStrike">
                <a:solidFill>
                  <a:srgbClr val="0c143a"/>
                </a:solidFill>
                <a:latin typeface="Inter"/>
              </a:rPr>
              <a:t>: lo stato di coscienza del paziente è alterato ed è pertanto necessario l’aiuto di altre persone</a:t>
            </a:r>
            <a:endParaRPr b="0" lang="it-IT" sz="1800" spc="-1" strike="noStrike">
              <a:latin typeface="Arial"/>
            </a:endParaRPr>
          </a:p>
          <a:p>
            <a:pPr algn="just">
              <a:lnSpc>
                <a:spcPct val="100000"/>
              </a:lnSpc>
            </a:pPr>
            <a:endParaRPr b="0" lang="it-IT" sz="1800" spc="-1" strike="noStrike">
              <a:latin typeface="Arial"/>
            </a:endParaRPr>
          </a:p>
          <a:p>
            <a:pPr>
              <a:lnSpc>
                <a:spcPct val="100000"/>
              </a:lnSpc>
            </a:pPr>
            <a:r>
              <a:rPr b="0" lang="it-IT" sz="1800" spc="-1" strike="noStrike">
                <a:solidFill>
                  <a:srgbClr val="0c143a"/>
                </a:solidFill>
                <a:latin typeface="Inter"/>
              </a:rPr>
              <a:t>La causa più frequente dell’ipoglicemia è legata all’</a:t>
            </a:r>
            <a:r>
              <a:rPr b="1" lang="it-IT" sz="1800" spc="-1" strike="noStrike">
                <a:solidFill>
                  <a:srgbClr val="0c143a"/>
                </a:solidFill>
                <a:latin typeface="Inter"/>
              </a:rPr>
              <a:t>assunzione di farmaci per curare il </a:t>
            </a:r>
            <a:r>
              <a:rPr b="1" lang="it-IT" sz="1800" spc="-1" strike="noStrike" u="sng">
                <a:solidFill>
                  <a:srgbClr val="99ca3c"/>
                </a:solidFill>
                <a:uFillTx/>
                <a:latin typeface="Inter"/>
                <a:hlinkClick r:id="rId2"/>
              </a:rPr>
              <a:t>diabete</a:t>
            </a:r>
            <a:r>
              <a:rPr b="0" lang="it-IT" sz="1800" spc="-1" strike="noStrike">
                <a:solidFill>
                  <a:srgbClr val="0c143a"/>
                </a:solidFill>
                <a:latin typeface="Inter"/>
              </a:rPr>
              <a:t>.</a:t>
            </a:r>
            <a:br/>
            <a:r>
              <a:rPr b="1" lang="it-IT" sz="1800" spc="-1" strike="noStrike">
                <a:solidFill>
                  <a:srgbClr val="0c143a"/>
                </a:solidFill>
                <a:latin typeface="Inter"/>
              </a:rPr>
              <a:t>I pazienti più a rischio sono quelli che assumono insulina</a:t>
            </a:r>
            <a:r>
              <a:rPr b="0" lang="it-IT" sz="1800" spc="-1" strike="noStrike">
                <a:solidFill>
                  <a:srgbClr val="0c143a"/>
                </a:solidFill>
                <a:latin typeface="Inter"/>
              </a:rPr>
              <a:t>, costoro possono incorrere in circa otto episodi all’anno di ipoglicemia moderata e in circa uno grave. In questo caso le cause possono essere:</a:t>
            </a:r>
            <a:endParaRPr b="0" lang="it-IT" sz="1800" spc="-1" strike="noStrike">
              <a:latin typeface="Arial"/>
            </a:endParaRPr>
          </a:p>
          <a:p>
            <a:pPr indent="-216000">
              <a:lnSpc>
                <a:spcPct val="100000"/>
              </a:lnSpc>
              <a:buClr>
                <a:srgbClr val="0c143a"/>
              </a:buClr>
              <a:buFont typeface="Arial"/>
              <a:buChar char="•"/>
            </a:pPr>
            <a:r>
              <a:rPr b="0" lang="it-IT" sz="1800" spc="-1" strike="noStrike">
                <a:solidFill>
                  <a:srgbClr val="0c143a"/>
                </a:solidFill>
                <a:latin typeface="Inter"/>
              </a:rPr>
              <a:t>Minor apporto alimentare rispetto alle abitudini e alla terapia in corso.</a:t>
            </a:r>
            <a:endParaRPr b="0" lang="it-IT" sz="1800" spc="-1" strike="noStrike">
              <a:latin typeface="Arial"/>
            </a:endParaRPr>
          </a:p>
          <a:p>
            <a:pPr indent="-216000">
              <a:lnSpc>
                <a:spcPct val="100000"/>
              </a:lnSpc>
              <a:buClr>
                <a:srgbClr val="0c143a"/>
              </a:buClr>
              <a:buFont typeface="Arial"/>
              <a:buChar char="•"/>
            </a:pPr>
            <a:r>
              <a:rPr b="0" lang="it-IT" sz="1800" spc="-1" strike="noStrike">
                <a:solidFill>
                  <a:srgbClr val="0c143a"/>
                </a:solidFill>
                <a:latin typeface="Inter"/>
              </a:rPr>
              <a:t>Saltare i pasti.</a:t>
            </a:r>
            <a:endParaRPr b="0" lang="it-IT" sz="1800" spc="-1" strike="noStrike">
              <a:latin typeface="Arial"/>
            </a:endParaRPr>
          </a:p>
          <a:p>
            <a:pPr indent="-216000">
              <a:lnSpc>
                <a:spcPct val="100000"/>
              </a:lnSpc>
              <a:buClr>
                <a:srgbClr val="0c143a"/>
              </a:buClr>
              <a:buFont typeface="Arial"/>
              <a:buChar char="•"/>
            </a:pPr>
            <a:r>
              <a:rPr b="0" lang="it-IT" sz="1800" spc="-1" strike="noStrike">
                <a:solidFill>
                  <a:srgbClr val="0c143a"/>
                </a:solidFill>
                <a:latin typeface="Inter"/>
              </a:rPr>
              <a:t>Errori nell’assunzione della terapia in termini di dosaggio o di distanza rispetto ai pasti.</a:t>
            </a:r>
            <a:endParaRPr b="0" lang="it-IT" sz="1800" spc="-1" strike="noStrike">
              <a:latin typeface="Arial"/>
            </a:endParaRPr>
          </a:p>
          <a:p>
            <a:pPr indent="-216000">
              <a:lnSpc>
                <a:spcPct val="100000"/>
              </a:lnSpc>
              <a:buClr>
                <a:srgbClr val="0c143a"/>
              </a:buClr>
              <a:buFont typeface="Arial"/>
              <a:buChar char="•"/>
            </a:pPr>
            <a:r>
              <a:rPr b="0" lang="it-IT" sz="1800" spc="-1" strike="noStrike">
                <a:solidFill>
                  <a:srgbClr val="0c143a"/>
                </a:solidFill>
                <a:latin typeface="Inter"/>
              </a:rPr>
              <a:t>Attività fisica intensa non programmata o programmata senza un adeguato apporto alimentare.</a:t>
            </a:r>
            <a:endParaRPr b="0" lang="it-IT" sz="1800" spc="-1" strike="noStrike">
              <a:latin typeface="Arial"/>
            </a:endParaRPr>
          </a:p>
          <a:p>
            <a:pPr indent="-216000">
              <a:lnSpc>
                <a:spcPct val="100000"/>
              </a:lnSpc>
              <a:buClr>
                <a:srgbClr val="0c143a"/>
              </a:buClr>
              <a:buFont typeface="Arial"/>
              <a:buChar char="•"/>
            </a:pPr>
            <a:r>
              <a:rPr b="0" lang="it-IT" sz="1800" spc="-1" strike="noStrike">
                <a:solidFill>
                  <a:srgbClr val="0c143a"/>
                </a:solidFill>
                <a:latin typeface="Inter"/>
              </a:rPr>
              <a:t>Assunzione di bevande alcoliche a digiuno.</a:t>
            </a:r>
            <a:endParaRPr b="0" lang="it-IT" sz="1800" spc="-1" strike="noStrike">
              <a:latin typeface="Arial"/>
            </a:endParaRPr>
          </a:p>
          <a:p>
            <a:pPr algn="just">
              <a:lnSpc>
                <a:spcPct val="100000"/>
              </a:lnSpc>
            </a:pPr>
            <a:endParaRPr b="0" lang="it-IT" sz="1800" spc="-1" strike="noStrike">
              <a:latin typeface="Arial"/>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1" name="TextShape 1"/>
          <p:cNvSpPr txBox="1"/>
          <p:nvPr/>
        </p:nvSpPr>
        <p:spPr>
          <a:xfrm>
            <a:off x="677160" y="609480"/>
            <a:ext cx="8596440" cy="787680"/>
          </a:xfrm>
          <a:prstGeom prst="rect">
            <a:avLst/>
          </a:prstGeom>
          <a:noFill/>
          <a:ln>
            <a:noFill/>
          </a:ln>
        </p:spPr>
        <p:txBody>
          <a:bodyPr>
            <a:noAutofit/>
          </a:bodyPr>
          <a:p>
            <a:pPr>
              <a:lnSpc>
                <a:spcPct val="100000"/>
              </a:lnSpc>
            </a:pPr>
            <a:r>
              <a:rPr b="0" lang="it-IT" sz="3600" spc="-1" strike="noStrike">
                <a:solidFill>
                  <a:srgbClr val="90c226"/>
                </a:solidFill>
                <a:latin typeface="Trebuchet MS"/>
              </a:rPr>
              <a:t>GESTIONE DELLA CRISI IPOGLICEMICA</a:t>
            </a:r>
            <a:endParaRPr b="0" lang="en-US" sz="3600" spc="-1" strike="noStrike">
              <a:solidFill>
                <a:srgbClr val="000000"/>
              </a:solidFill>
              <a:latin typeface="Trebuchet MS"/>
            </a:endParaRPr>
          </a:p>
        </p:txBody>
      </p:sp>
      <p:sp>
        <p:nvSpPr>
          <p:cNvPr id="152" name="CustomShape 2"/>
          <p:cNvSpPr/>
          <p:nvPr/>
        </p:nvSpPr>
        <p:spPr>
          <a:xfrm>
            <a:off x="854280" y="1602360"/>
            <a:ext cx="9256680" cy="338220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0" lang="it-IT" sz="1800" spc="-1" strike="noStrike">
                <a:solidFill>
                  <a:srgbClr val="000000"/>
                </a:solidFill>
                <a:latin typeface="Trebuchet MS"/>
              </a:rPr>
              <a:t>Se si riconoscono i sintomi che abbiamo visto della crisi ipoglicemica la cosa da fare</a:t>
            </a:r>
            <a:endParaRPr b="0" lang="it-IT" sz="1800" spc="-1" strike="noStrike">
              <a:latin typeface="Arial"/>
            </a:endParaRPr>
          </a:p>
          <a:p>
            <a:pPr>
              <a:lnSpc>
                <a:spcPct val="100000"/>
              </a:lnSpc>
            </a:pPr>
            <a:r>
              <a:rPr b="0" lang="it-IT" sz="1800" spc="-1" strike="noStrike">
                <a:solidFill>
                  <a:srgbClr val="000000"/>
                </a:solidFill>
                <a:latin typeface="Trebuchet MS"/>
              </a:rPr>
              <a:t>e’ SOMMINISTRARE ZUCCHERI:</a:t>
            </a:r>
            <a:endParaRPr b="0" lang="it-IT" sz="1800" spc="-1" strike="noStrike">
              <a:latin typeface="Arial"/>
            </a:endParaRPr>
          </a:p>
          <a:p>
            <a:pPr>
              <a:lnSpc>
                <a:spcPct val="100000"/>
              </a:lnSpc>
            </a:pPr>
            <a:endParaRPr b="0" lang="it-IT" sz="1800" spc="-1" strike="noStrike">
              <a:latin typeface="Arial"/>
            </a:endParaRPr>
          </a:p>
          <a:p>
            <a:pPr marL="285840" indent="-285480">
              <a:lnSpc>
                <a:spcPct val="100000"/>
              </a:lnSpc>
              <a:buClr>
                <a:srgbClr val="000000"/>
              </a:buClr>
              <a:buFont typeface="StarSymbol"/>
              <a:buChar char="-"/>
            </a:pPr>
            <a:r>
              <a:rPr b="0" lang="it-IT" sz="1800" spc="-1" strike="noStrike">
                <a:solidFill>
                  <a:srgbClr val="000000"/>
                </a:solidFill>
                <a:latin typeface="Trebuchet MS"/>
              </a:rPr>
              <a:t>Bustina di zucchero</a:t>
            </a:r>
            <a:endParaRPr b="0" lang="it-IT" sz="1800" spc="-1" strike="noStrike">
              <a:latin typeface="Arial"/>
            </a:endParaRPr>
          </a:p>
          <a:p>
            <a:pPr marL="285840" indent="-285480">
              <a:lnSpc>
                <a:spcPct val="100000"/>
              </a:lnSpc>
              <a:buClr>
                <a:srgbClr val="000000"/>
              </a:buClr>
              <a:buFont typeface="StarSymbol"/>
              <a:buChar char="-"/>
            </a:pPr>
            <a:r>
              <a:rPr b="0" lang="it-IT" sz="1800" spc="-1" strike="noStrike">
                <a:solidFill>
                  <a:srgbClr val="000000"/>
                </a:solidFill>
                <a:latin typeface="Trebuchet MS"/>
              </a:rPr>
              <a:t>Caramelle</a:t>
            </a:r>
            <a:endParaRPr b="0" lang="it-IT" sz="1800" spc="-1" strike="noStrike">
              <a:latin typeface="Arial"/>
            </a:endParaRPr>
          </a:p>
          <a:p>
            <a:pPr marL="285840" indent="-285480">
              <a:lnSpc>
                <a:spcPct val="100000"/>
              </a:lnSpc>
              <a:buClr>
                <a:srgbClr val="000000"/>
              </a:buClr>
              <a:buFont typeface="StarSymbol"/>
              <a:buChar char="-"/>
            </a:pPr>
            <a:r>
              <a:rPr b="0" lang="it-IT" sz="1800" spc="-1" strike="noStrike">
                <a:solidFill>
                  <a:srgbClr val="000000"/>
                </a:solidFill>
                <a:latin typeface="Trebuchet MS"/>
              </a:rPr>
              <a:t>Succhi di frutta</a:t>
            </a:r>
            <a:endParaRPr b="0" lang="it-IT" sz="1800" spc="-1" strike="noStrike">
              <a:latin typeface="Arial"/>
            </a:endParaRPr>
          </a:p>
          <a:p>
            <a:pPr marL="285840" indent="-285480">
              <a:lnSpc>
                <a:spcPct val="100000"/>
              </a:lnSpc>
              <a:buClr>
                <a:srgbClr val="000000"/>
              </a:buClr>
              <a:buFont typeface="StarSymbol"/>
              <a:buChar char="-"/>
            </a:pPr>
            <a:r>
              <a:rPr b="0" lang="it-IT" sz="1800" spc="-1" strike="noStrike">
                <a:solidFill>
                  <a:srgbClr val="000000"/>
                </a:solidFill>
                <a:latin typeface="Trebuchet MS"/>
              </a:rPr>
              <a:t>Acqua e zucchero</a:t>
            </a:r>
            <a:endParaRPr b="0" lang="it-IT" sz="1800" spc="-1" strike="noStrike">
              <a:latin typeface="Arial"/>
            </a:endParaRPr>
          </a:p>
          <a:p>
            <a:pPr>
              <a:lnSpc>
                <a:spcPct val="100000"/>
              </a:lnSpc>
            </a:pPr>
            <a:endParaRPr b="0" lang="it-IT" sz="1800" spc="-1" strike="noStrike">
              <a:latin typeface="Arial"/>
            </a:endParaRPr>
          </a:p>
          <a:p>
            <a:pPr>
              <a:lnSpc>
                <a:spcPct val="100000"/>
              </a:lnSpc>
            </a:pPr>
            <a:r>
              <a:rPr b="0" lang="it-IT" sz="1800" spc="-1" strike="noStrike">
                <a:solidFill>
                  <a:srgbClr val="000000"/>
                </a:solidFill>
                <a:latin typeface="Trebuchet MS"/>
              </a:rPr>
              <a:t>Nella gestione medica è prevista la somministrazione EV di glucosata e nei casi più gravi</a:t>
            </a:r>
            <a:endParaRPr b="0" lang="it-IT" sz="1800" spc="-1" strike="noStrike">
              <a:latin typeface="Arial"/>
            </a:endParaRPr>
          </a:p>
          <a:p>
            <a:pPr>
              <a:lnSpc>
                <a:spcPct val="100000"/>
              </a:lnSpc>
            </a:pPr>
            <a:r>
              <a:rPr b="0" lang="it-IT" sz="1800" spc="-1" strike="noStrike">
                <a:solidFill>
                  <a:srgbClr val="000000"/>
                </a:solidFill>
                <a:latin typeface="Trebuchet MS"/>
              </a:rPr>
              <a:t>di glucagone.</a:t>
            </a:r>
            <a:endParaRPr b="0" lang="it-IT" sz="1800" spc="-1" strike="noStrike">
              <a:latin typeface="Arial"/>
            </a:endParaRPr>
          </a:p>
          <a:p>
            <a:pPr>
              <a:lnSpc>
                <a:spcPct val="100000"/>
              </a:lnSpc>
            </a:pPr>
            <a:endParaRPr b="0" lang="it-IT" sz="1800" spc="-1" strike="noStrike">
              <a:latin typeface="Arial"/>
            </a:endParaRPr>
          </a:p>
          <a:p>
            <a:pPr>
              <a:lnSpc>
                <a:spcPct val="100000"/>
              </a:lnSpc>
            </a:pPr>
            <a:r>
              <a:rPr b="1" lang="it-IT" sz="1800" spc="-1" strike="noStrike" u="sng">
                <a:solidFill>
                  <a:srgbClr val="000000"/>
                </a:solidFill>
                <a:uFillTx/>
                <a:latin typeface="Trebuchet MS"/>
              </a:rPr>
              <a:t>MISURARE LA GLICEMIA SE E’ A DISPOSIZIONE UN MISURATORE</a:t>
            </a:r>
            <a:endParaRPr b="0" lang="it-IT" sz="18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8" name="TextShape 1"/>
          <p:cNvSpPr txBox="1"/>
          <p:nvPr/>
        </p:nvSpPr>
        <p:spPr>
          <a:xfrm>
            <a:off x="677160" y="609480"/>
            <a:ext cx="8596440" cy="1320480"/>
          </a:xfrm>
          <a:prstGeom prst="rect">
            <a:avLst/>
          </a:prstGeom>
          <a:noFill/>
          <a:ln>
            <a:noFill/>
          </a:ln>
        </p:spPr>
        <p:txBody>
          <a:bodyPr>
            <a:normAutofit fontScale="66000"/>
          </a:bodyPr>
          <a:p>
            <a:pPr>
              <a:lnSpc>
                <a:spcPct val="100000"/>
              </a:lnSpc>
            </a:pPr>
            <a:r>
              <a:rPr b="0" lang="it-IT" sz="3600" spc="-1" strike="noStrike">
                <a:solidFill>
                  <a:srgbClr val="90c226"/>
                </a:solidFill>
                <a:latin typeface="Trebuchet MS"/>
              </a:rPr>
              <a:t>QUALI MALATTIE RICHIEDONO LA SOMMINISTRAZIONE DI FARMACI IN ORARIO SCOLASTICO</a:t>
            </a:r>
            <a:endParaRPr b="0" lang="en-US" sz="3600" spc="-1" strike="noStrike">
              <a:solidFill>
                <a:srgbClr val="000000"/>
              </a:solidFill>
              <a:latin typeface="Trebuchet MS"/>
            </a:endParaRPr>
          </a:p>
        </p:txBody>
      </p:sp>
      <p:sp>
        <p:nvSpPr>
          <p:cNvPr id="119" name="TextShape 2"/>
          <p:cNvSpPr txBox="1"/>
          <p:nvPr/>
        </p:nvSpPr>
        <p:spPr>
          <a:xfrm>
            <a:off x="677160" y="2160720"/>
            <a:ext cx="8596440" cy="3880440"/>
          </a:xfrm>
          <a:prstGeom prst="rect">
            <a:avLst/>
          </a:prstGeom>
          <a:noFill/>
          <a:ln>
            <a:noFill/>
          </a:ln>
        </p:spPr>
        <p:txBody>
          <a:bodyPr>
            <a:noAutofit/>
          </a:bodyPr>
          <a:p>
            <a:pPr>
              <a:lnSpc>
                <a:spcPct val="100000"/>
              </a:lnSpc>
              <a:spcBef>
                <a:spcPts val="1001"/>
              </a:spcBef>
            </a:pPr>
            <a:r>
              <a:rPr b="0" lang="it-IT" sz="1800" spc="-1" strike="noStrike">
                <a:solidFill>
                  <a:srgbClr val="404040"/>
                </a:solidFill>
                <a:latin typeface="Trebuchet MS"/>
              </a:rPr>
              <a:t>Le patologie più comuni ad interesse giovanile tali da richiedere la somministrazione di farmaci in orario scolastico in maniera non rinviabile sono principalmente:</a:t>
            </a:r>
            <a:endParaRPr b="0" lang="en-US" sz="1800" spc="-1" strike="noStrike">
              <a:solidFill>
                <a:srgbClr val="404040"/>
              </a:solidFill>
              <a:latin typeface="Trebuchet MS"/>
            </a:endParaRPr>
          </a:p>
          <a:p>
            <a:pPr marL="343080" indent="-342720">
              <a:lnSpc>
                <a:spcPct val="100000"/>
              </a:lnSpc>
              <a:spcBef>
                <a:spcPts val="1001"/>
              </a:spcBef>
              <a:buClr>
                <a:srgbClr val="90c226"/>
              </a:buClr>
              <a:buSzPct val="80000"/>
              <a:buFont typeface="Wingdings 3" charset="2"/>
              <a:buChar char=""/>
            </a:pPr>
            <a:r>
              <a:rPr b="0" lang="it-IT" sz="1800" spc="-1" strike="noStrike">
                <a:solidFill>
                  <a:srgbClr val="404040"/>
                </a:solidFill>
                <a:latin typeface="Trebuchet MS"/>
              </a:rPr>
              <a:t>DIABETE ( quasi esclusivamente tipo 1)</a:t>
            </a:r>
            <a:endParaRPr b="0" lang="en-US" sz="1800" spc="-1" strike="noStrike">
              <a:solidFill>
                <a:srgbClr val="404040"/>
              </a:solidFill>
              <a:latin typeface="Trebuchet MS"/>
            </a:endParaRPr>
          </a:p>
          <a:p>
            <a:pPr marL="343080" indent="-342720">
              <a:lnSpc>
                <a:spcPct val="100000"/>
              </a:lnSpc>
              <a:spcBef>
                <a:spcPts val="1001"/>
              </a:spcBef>
              <a:buClr>
                <a:srgbClr val="90c226"/>
              </a:buClr>
              <a:buSzPct val="80000"/>
              <a:buFont typeface="Wingdings 3" charset="2"/>
              <a:buChar char=""/>
            </a:pPr>
            <a:r>
              <a:rPr b="0" lang="it-IT" sz="1800" spc="-1" strike="noStrike">
                <a:solidFill>
                  <a:srgbClr val="404040"/>
                </a:solidFill>
                <a:latin typeface="Trebuchet MS"/>
              </a:rPr>
              <a:t>ASMA E ANAFILASSI</a:t>
            </a:r>
            <a:endParaRPr b="0" lang="en-US" sz="1800" spc="-1" strike="noStrike">
              <a:solidFill>
                <a:srgbClr val="404040"/>
              </a:solidFill>
              <a:latin typeface="Trebuchet MS"/>
            </a:endParaRPr>
          </a:p>
          <a:p>
            <a:pPr marL="343080" indent="-342720">
              <a:lnSpc>
                <a:spcPct val="100000"/>
              </a:lnSpc>
              <a:spcBef>
                <a:spcPts val="1001"/>
              </a:spcBef>
              <a:buClr>
                <a:srgbClr val="90c226"/>
              </a:buClr>
              <a:buSzPct val="80000"/>
              <a:buFont typeface="Wingdings 3" charset="2"/>
              <a:buChar char=""/>
            </a:pPr>
            <a:r>
              <a:rPr b="0" lang="it-IT" sz="1800" spc="-1" strike="noStrike">
                <a:solidFill>
                  <a:srgbClr val="404040"/>
                </a:solidFill>
                <a:latin typeface="Trebuchet MS"/>
              </a:rPr>
              <a:t>EPILESSIA</a:t>
            </a:r>
            <a:endParaRPr b="0" lang="en-US" sz="1800" spc="-1" strike="noStrike">
              <a:solidFill>
                <a:srgbClr val="404040"/>
              </a:solidFill>
              <a:latin typeface="Trebuchet MS"/>
            </a:endParaRPr>
          </a:p>
          <a:p>
            <a:pPr>
              <a:lnSpc>
                <a:spcPct val="100000"/>
              </a:lnSpc>
              <a:spcBef>
                <a:spcPts val="1001"/>
              </a:spcBef>
            </a:pPr>
            <a:endParaRPr b="0" lang="en-US" sz="1800" spc="-1" strike="noStrike">
              <a:solidFill>
                <a:srgbClr val="404040"/>
              </a:solidFill>
              <a:latin typeface="Trebuchet MS"/>
            </a:endParaRPr>
          </a:p>
          <a:p>
            <a:pPr>
              <a:lnSpc>
                <a:spcPct val="100000"/>
              </a:lnSpc>
              <a:spcBef>
                <a:spcPts val="1001"/>
              </a:spcBef>
            </a:pPr>
            <a:r>
              <a:rPr b="0" lang="it-IT" sz="1800" spc="-1" strike="noStrike">
                <a:solidFill>
                  <a:srgbClr val="404040"/>
                </a:solidFill>
                <a:latin typeface="Trebuchet MS"/>
              </a:rPr>
              <a:t>Queste patologie hanno in comune una gestione farmacologica complessa e la possibilità di insorgenza di vere e proprie emergenze mediche che occorre saper riconoscere e gestire (almeno fino all’arrivo dei soccorsi) </a:t>
            </a:r>
            <a:endParaRPr b="0" lang="en-US" sz="1800" spc="-1" strike="noStrike">
              <a:solidFill>
                <a:srgbClr val="404040"/>
              </a:solidFill>
              <a:latin typeface="Trebuchet MS"/>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3" name="TextShape 1"/>
          <p:cNvSpPr txBox="1"/>
          <p:nvPr/>
        </p:nvSpPr>
        <p:spPr>
          <a:xfrm>
            <a:off x="677160" y="609480"/>
            <a:ext cx="8596440" cy="839880"/>
          </a:xfrm>
          <a:prstGeom prst="rect">
            <a:avLst/>
          </a:prstGeom>
          <a:noFill/>
          <a:ln>
            <a:noFill/>
          </a:ln>
        </p:spPr>
        <p:txBody>
          <a:bodyPr>
            <a:noAutofit/>
          </a:bodyPr>
          <a:p>
            <a:pPr>
              <a:lnSpc>
                <a:spcPct val="100000"/>
              </a:lnSpc>
            </a:pPr>
            <a:r>
              <a:rPr b="0" lang="it-IT" sz="3600" spc="-1" strike="noStrike">
                <a:solidFill>
                  <a:srgbClr val="90c226"/>
                </a:solidFill>
                <a:latin typeface="Trebuchet MS"/>
              </a:rPr>
              <a:t>TERAPIA DEL DIABETE DI TIPO 1</a:t>
            </a:r>
            <a:endParaRPr b="0" lang="en-US" sz="3600" spc="-1" strike="noStrike">
              <a:solidFill>
                <a:srgbClr val="000000"/>
              </a:solidFill>
              <a:latin typeface="Trebuchet MS"/>
            </a:endParaRPr>
          </a:p>
        </p:txBody>
      </p:sp>
      <p:sp>
        <p:nvSpPr>
          <p:cNvPr id="154" name="CustomShape 2"/>
          <p:cNvSpPr/>
          <p:nvPr/>
        </p:nvSpPr>
        <p:spPr>
          <a:xfrm>
            <a:off x="677160" y="1330200"/>
            <a:ext cx="9302400" cy="639900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0" lang="it-IT" sz="1800" spc="-1" strike="noStrike">
                <a:solidFill>
                  <a:srgbClr val="0c143a"/>
                </a:solidFill>
                <a:latin typeface="Inter"/>
              </a:rPr>
              <a:t>LA TERAPIA FONDAMENTALE DEL DM1 E’ L’INSULINA – </a:t>
            </a:r>
            <a:r>
              <a:rPr b="1" lang="it-IT" sz="1800" spc="-1" strike="noStrike" u="sng">
                <a:solidFill>
                  <a:srgbClr val="0c143a"/>
                </a:solidFill>
                <a:uFillTx/>
                <a:latin typeface="Inter"/>
              </a:rPr>
              <a:t>ANZI LE INSULINE…</a:t>
            </a:r>
            <a:endParaRPr b="0" lang="it-IT" sz="1800" spc="-1" strike="noStrike">
              <a:latin typeface="Arial"/>
            </a:endParaRPr>
          </a:p>
          <a:p>
            <a:pPr algn="just">
              <a:lnSpc>
                <a:spcPct val="100000"/>
              </a:lnSpc>
            </a:pPr>
            <a:endParaRPr b="0" lang="it-IT" sz="1800" spc="-1" strike="noStrike">
              <a:latin typeface="Arial"/>
            </a:endParaRPr>
          </a:p>
          <a:p>
            <a:pPr algn="just">
              <a:lnSpc>
                <a:spcPct val="100000"/>
              </a:lnSpc>
            </a:pPr>
            <a:r>
              <a:rPr b="0" lang="it-IT" sz="1800" spc="-1" strike="noStrike">
                <a:solidFill>
                  <a:srgbClr val="0c143a"/>
                </a:solidFill>
                <a:latin typeface="Inter"/>
              </a:rPr>
              <a:t>L’insulina viene somministrata in maniera non fisiologica e non del tutto prevedibile. Normalmente le cellule del pancreas rilasciano insulina, secondo dopo secondo, in rapporto al variare della glicemia. L’insulina prodotta dal pancreas raggiunge il fegato dove almeno metà dell’ormone, dopo aver agito, viene distrutta. Quella che supera il fegato raggiunge tutti gli altri tessuti che ne ricevono molto meno che il fegato. Con la terapia insulinica l’ormone entra nel corpo dopo iniezione sottocutanea e questo fa sì che il fegato ne riceva meno di quanto dovrebbe e che gli altri tessuti ne ricevano in proporzione più di quanto dovrebbero. Inoltre, l’insulina viene assorbita in maniera differente da un iniezione all’altra e da una sede di iniezione all’altra (più rapidamente dall’addome, più lentamente dalla coscia o dal braccio). Infine, la dose somministrata tiene conto di una stima del fabbisogno e non di una certezza sullo stesso. Questo spiega perché si osservino spessissimo variazioni notevoli della glicemia da un giorno all’altro nello stesso orario nonostante la dose somministrata di insulina sia stata la stessa e l’alimentazione sia stata quasi identica. Questo spiega perché si verifichino le ipoglicemie, frequenti soprattutto quando si cerca di ottenere livelli glicemici vicini a quelli normali. Le ipoglicemie e anche gli eccessivi rialzi glicemici sono in parte il risultato di una stima approssimativa del fabbisogno insulinico in quel certo momento della giornata, oltre che di un assorbimento dell’insulina imprevisto (e imprevedibile).</a:t>
            </a:r>
            <a:endParaRPr b="0" lang="it-IT" sz="1800" spc="-1" strike="noStrike">
              <a:latin typeface="Arial"/>
            </a:endParaRPr>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5" name="TextShape 1"/>
          <p:cNvSpPr txBox="1"/>
          <p:nvPr/>
        </p:nvSpPr>
        <p:spPr>
          <a:xfrm>
            <a:off x="677160" y="609480"/>
            <a:ext cx="8596440" cy="839880"/>
          </a:xfrm>
          <a:prstGeom prst="rect">
            <a:avLst/>
          </a:prstGeom>
          <a:noFill/>
          <a:ln>
            <a:noFill/>
          </a:ln>
        </p:spPr>
        <p:txBody>
          <a:bodyPr>
            <a:noAutofit/>
          </a:bodyPr>
          <a:p>
            <a:pPr>
              <a:lnSpc>
                <a:spcPct val="100000"/>
              </a:lnSpc>
            </a:pPr>
            <a:r>
              <a:rPr b="0" lang="it-IT" sz="3600" spc="-1" strike="noStrike">
                <a:solidFill>
                  <a:srgbClr val="90c226"/>
                </a:solidFill>
                <a:latin typeface="Trebuchet MS"/>
              </a:rPr>
              <a:t>TERAPIA DEL DIABETE DI TIPO 1</a:t>
            </a:r>
            <a:endParaRPr b="0" lang="en-US" sz="3600" spc="-1" strike="noStrike">
              <a:solidFill>
                <a:srgbClr val="000000"/>
              </a:solidFill>
              <a:latin typeface="Trebuchet MS"/>
            </a:endParaRPr>
          </a:p>
        </p:txBody>
      </p:sp>
      <p:sp>
        <p:nvSpPr>
          <p:cNvPr id="156" name="CustomShape 2"/>
          <p:cNvSpPr/>
          <p:nvPr/>
        </p:nvSpPr>
        <p:spPr>
          <a:xfrm>
            <a:off x="677160" y="1330200"/>
            <a:ext cx="9302400" cy="393012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0" lang="it-IT" sz="1800" spc="-1" strike="noStrike">
                <a:solidFill>
                  <a:srgbClr val="0c143a"/>
                </a:solidFill>
                <a:latin typeface="Inter"/>
              </a:rPr>
              <a:t>Esistono diversi tipi di insulina ricombinante, la differenza è nella rapidità e nella durata d’azione</a:t>
            </a:r>
            <a:endParaRPr b="0" lang="it-IT" sz="1800" spc="-1" strike="noStrike">
              <a:latin typeface="Arial"/>
            </a:endParaRPr>
          </a:p>
          <a:p>
            <a:pPr algn="just">
              <a:lnSpc>
                <a:spcPct val="100000"/>
              </a:lnSpc>
            </a:pPr>
            <a:endParaRPr b="0" lang="it-IT" sz="1800" spc="-1" strike="noStrike">
              <a:latin typeface="Arial"/>
            </a:endParaRPr>
          </a:p>
          <a:p>
            <a:pPr algn="just">
              <a:lnSpc>
                <a:spcPct val="100000"/>
              </a:lnSpc>
            </a:pPr>
            <a:r>
              <a:rPr b="0" lang="it-IT" sz="1800" spc="-1" strike="noStrike">
                <a:solidFill>
                  <a:srgbClr val="444444"/>
                </a:solidFill>
                <a:latin typeface="Helvetica Neue"/>
              </a:rPr>
              <a:t>Le insuline disponibili si distinguono, a seconda della velocità e della durata di azione, in:</a:t>
            </a:r>
            <a:endParaRPr b="0" lang="it-IT" sz="1800" spc="-1" strike="noStrike">
              <a:latin typeface="Arial"/>
            </a:endParaRPr>
          </a:p>
          <a:p>
            <a:pPr algn="just">
              <a:lnSpc>
                <a:spcPct val="100000"/>
              </a:lnSpc>
            </a:pPr>
            <a:endParaRPr b="0" lang="it-IT" sz="1800" spc="-1" strike="noStrike">
              <a:latin typeface="Arial"/>
            </a:endParaRPr>
          </a:p>
          <a:p>
            <a:pPr indent="-216000">
              <a:lnSpc>
                <a:spcPct val="100000"/>
              </a:lnSpc>
              <a:buClr>
                <a:srgbClr val="444444"/>
              </a:buClr>
              <a:buFont typeface="Arial"/>
              <a:buChar char="•"/>
            </a:pPr>
            <a:r>
              <a:rPr b="0" lang="it-IT" sz="1800" spc="-1" strike="noStrike">
                <a:solidFill>
                  <a:srgbClr val="444444"/>
                </a:solidFill>
                <a:latin typeface="Helvetica Neue"/>
              </a:rPr>
              <a:t>rapidissime (lispro, aspart, glulisina)</a:t>
            </a:r>
            <a:endParaRPr b="0" lang="it-IT" sz="1800" spc="-1" strike="noStrike">
              <a:latin typeface="Arial"/>
            </a:endParaRPr>
          </a:p>
          <a:p>
            <a:pPr>
              <a:lnSpc>
                <a:spcPct val="100000"/>
              </a:lnSpc>
            </a:pPr>
            <a:endParaRPr b="0" lang="it-IT" sz="1800" spc="-1" strike="noStrike">
              <a:latin typeface="Arial"/>
            </a:endParaRPr>
          </a:p>
          <a:p>
            <a:pPr indent="-216000">
              <a:lnSpc>
                <a:spcPct val="100000"/>
              </a:lnSpc>
              <a:buClr>
                <a:srgbClr val="444444"/>
              </a:buClr>
              <a:buFont typeface="Arial"/>
              <a:buChar char="•"/>
            </a:pPr>
            <a:r>
              <a:rPr b="0" lang="it-IT" sz="1800" spc="-1" strike="noStrike">
                <a:solidFill>
                  <a:srgbClr val="444444"/>
                </a:solidFill>
                <a:latin typeface="Helvetica Neue"/>
              </a:rPr>
              <a:t>rapide (umana regolare)</a:t>
            </a:r>
            <a:endParaRPr b="0" lang="it-IT" sz="1800" spc="-1" strike="noStrike">
              <a:latin typeface="Arial"/>
            </a:endParaRPr>
          </a:p>
          <a:p>
            <a:pPr>
              <a:lnSpc>
                <a:spcPct val="100000"/>
              </a:lnSpc>
            </a:pPr>
            <a:endParaRPr b="0" lang="it-IT" sz="1800" spc="-1" strike="noStrike">
              <a:latin typeface="Arial"/>
            </a:endParaRPr>
          </a:p>
          <a:p>
            <a:pPr indent="-216000">
              <a:lnSpc>
                <a:spcPct val="100000"/>
              </a:lnSpc>
              <a:buClr>
                <a:srgbClr val="444444"/>
              </a:buClr>
              <a:buFont typeface="Arial"/>
              <a:buChar char="•"/>
            </a:pPr>
            <a:r>
              <a:rPr b="0" lang="it-IT" sz="1800" spc="-1" strike="noStrike">
                <a:solidFill>
                  <a:srgbClr val="444444"/>
                </a:solidFill>
                <a:latin typeface="Helvetica Neue"/>
              </a:rPr>
              <a:t>intermedie (NPH)</a:t>
            </a:r>
            <a:endParaRPr b="0" lang="it-IT" sz="1800" spc="-1" strike="noStrike">
              <a:latin typeface="Arial"/>
            </a:endParaRPr>
          </a:p>
          <a:p>
            <a:pPr>
              <a:lnSpc>
                <a:spcPct val="100000"/>
              </a:lnSpc>
            </a:pPr>
            <a:endParaRPr b="0" lang="it-IT" sz="1800" spc="-1" strike="noStrike">
              <a:latin typeface="Arial"/>
            </a:endParaRPr>
          </a:p>
          <a:p>
            <a:pPr indent="-216000">
              <a:lnSpc>
                <a:spcPct val="100000"/>
              </a:lnSpc>
              <a:buClr>
                <a:srgbClr val="444444"/>
              </a:buClr>
              <a:buFont typeface="Arial"/>
              <a:buChar char="•"/>
            </a:pPr>
            <a:r>
              <a:rPr b="0" lang="it-IT" sz="1800" spc="-1" strike="noStrike">
                <a:solidFill>
                  <a:srgbClr val="444444"/>
                </a:solidFill>
                <a:latin typeface="Helvetica Neue"/>
              </a:rPr>
              <a:t>a lunga durata (glargine, detemir, lisproprotamina, degludec)</a:t>
            </a:r>
            <a:endParaRPr b="0" lang="it-IT" sz="1800" spc="-1" strike="noStrike">
              <a:latin typeface="Arial"/>
            </a:endParaRPr>
          </a:p>
          <a:p>
            <a:pPr algn="just">
              <a:lnSpc>
                <a:spcPct val="100000"/>
              </a:lnSpc>
            </a:pPr>
            <a:endParaRPr b="0" lang="it-IT" sz="1800" spc="-1" strike="noStrike">
              <a:latin typeface="Arial"/>
            </a:endParaRPr>
          </a:p>
        </p:txBody>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7" name="TextShape 1"/>
          <p:cNvSpPr txBox="1"/>
          <p:nvPr/>
        </p:nvSpPr>
        <p:spPr>
          <a:xfrm>
            <a:off x="677160" y="609480"/>
            <a:ext cx="8596440" cy="839880"/>
          </a:xfrm>
          <a:prstGeom prst="rect">
            <a:avLst/>
          </a:prstGeom>
          <a:noFill/>
          <a:ln>
            <a:noFill/>
          </a:ln>
        </p:spPr>
        <p:txBody>
          <a:bodyPr>
            <a:noAutofit/>
          </a:bodyPr>
          <a:p>
            <a:pPr>
              <a:lnSpc>
                <a:spcPct val="100000"/>
              </a:lnSpc>
            </a:pPr>
            <a:r>
              <a:rPr b="0" lang="it-IT" sz="3600" spc="-1" strike="noStrike">
                <a:solidFill>
                  <a:srgbClr val="90c226"/>
                </a:solidFill>
                <a:latin typeface="Trebuchet MS"/>
              </a:rPr>
              <a:t>TERAPIA DEL DIABETE DI TIPO 1</a:t>
            </a:r>
            <a:endParaRPr b="0" lang="en-US" sz="3600" spc="-1" strike="noStrike">
              <a:solidFill>
                <a:srgbClr val="000000"/>
              </a:solidFill>
              <a:latin typeface="Trebuchet MS"/>
            </a:endParaRPr>
          </a:p>
        </p:txBody>
      </p:sp>
      <p:sp>
        <p:nvSpPr>
          <p:cNvPr id="158" name="CustomShape 2"/>
          <p:cNvSpPr/>
          <p:nvPr/>
        </p:nvSpPr>
        <p:spPr>
          <a:xfrm>
            <a:off x="677160" y="1327320"/>
            <a:ext cx="8466480" cy="557604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0" lang="it-IT" sz="1800" spc="-1" strike="noStrike">
                <a:solidFill>
                  <a:srgbClr val="444444"/>
                </a:solidFill>
                <a:latin typeface="Helvetica Neue"/>
              </a:rPr>
              <a:t>L’insulina intermedia (</a:t>
            </a:r>
            <a:r>
              <a:rPr b="1" lang="it-IT" sz="1800" spc="-1" strike="noStrike">
                <a:solidFill>
                  <a:srgbClr val="444444"/>
                </a:solidFill>
                <a:latin typeface="Helvetica Neue"/>
              </a:rPr>
              <a:t>es. Protaphane o Humulin I</a:t>
            </a:r>
            <a:r>
              <a:rPr b="0" lang="it-IT" sz="1800" spc="-1" strike="noStrike">
                <a:solidFill>
                  <a:srgbClr val="444444"/>
                </a:solidFill>
                <a:latin typeface="Helvetica Neue"/>
              </a:rPr>
              <a:t>), che è torbida, va agitata delicatamente prima dell’iniezione (una decina di volte). L’insulina a durata protratta (</a:t>
            </a:r>
            <a:r>
              <a:rPr b="1" lang="it-IT" sz="1800" spc="-1" strike="noStrike">
                <a:solidFill>
                  <a:srgbClr val="444444"/>
                </a:solidFill>
                <a:latin typeface="Helvetica Neue"/>
              </a:rPr>
              <a:t>es. Lantus, Levemir, Tresiba</a:t>
            </a:r>
            <a:r>
              <a:rPr b="0" lang="it-IT" sz="1800" spc="-1" strike="noStrike">
                <a:solidFill>
                  <a:srgbClr val="444444"/>
                </a:solidFill>
                <a:latin typeface="Helvetica Neue"/>
              </a:rPr>
              <a:t>) non va agitata.</a:t>
            </a:r>
            <a:endParaRPr b="0" lang="it-IT" sz="1800" spc="-1" strike="noStrike">
              <a:latin typeface="Arial"/>
            </a:endParaRPr>
          </a:p>
          <a:p>
            <a:pPr algn="just">
              <a:lnSpc>
                <a:spcPct val="100000"/>
              </a:lnSpc>
            </a:pPr>
            <a:endParaRPr b="0" lang="it-IT" sz="1800" spc="-1" strike="noStrike">
              <a:latin typeface="Arial"/>
            </a:endParaRPr>
          </a:p>
          <a:p>
            <a:pPr algn="just">
              <a:lnSpc>
                <a:spcPct val="100000"/>
              </a:lnSpc>
            </a:pPr>
            <a:r>
              <a:rPr b="0" lang="it-IT" sz="1800" spc="-1" strike="noStrike">
                <a:solidFill>
                  <a:srgbClr val="444444"/>
                </a:solidFill>
                <a:latin typeface="Helvetica Neue"/>
              </a:rPr>
              <a:t>L’ago della penna va cambiato, se non ad ogni iniezione, almeno una volta al giorno</a:t>
            </a:r>
            <a:endParaRPr b="0" lang="it-IT" sz="1800" spc="-1" strike="noStrike">
              <a:latin typeface="Arial"/>
            </a:endParaRPr>
          </a:p>
          <a:p>
            <a:pPr algn="just">
              <a:lnSpc>
                <a:spcPct val="100000"/>
              </a:lnSpc>
            </a:pPr>
            <a:r>
              <a:rPr b="0" lang="it-IT" sz="1800" spc="-1" strike="noStrike">
                <a:solidFill>
                  <a:srgbClr val="444444"/>
                </a:solidFill>
                <a:latin typeface="Helvetica Neue"/>
              </a:rPr>
              <a:t>L’insulina rapida (</a:t>
            </a:r>
            <a:r>
              <a:rPr b="1" lang="it-IT" sz="1800" spc="-1" strike="noStrike">
                <a:solidFill>
                  <a:srgbClr val="444444"/>
                </a:solidFill>
                <a:latin typeface="Helvetica Neue"/>
              </a:rPr>
              <a:t>es. Actrapid o Humulin R</a:t>
            </a:r>
            <a:r>
              <a:rPr b="0" lang="it-IT" sz="1800" spc="-1" strike="noStrike">
                <a:solidFill>
                  <a:srgbClr val="444444"/>
                </a:solidFill>
                <a:latin typeface="Helvetica Neue"/>
              </a:rPr>
              <a:t>) e quella rapidissima (</a:t>
            </a:r>
            <a:r>
              <a:rPr b="1" lang="it-IT" sz="1800" spc="-1" strike="noStrike">
                <a:solidFill>
                  <a:srgbClr val="444444"/>
                </a:solidFill>
                <a:latin typeface="Helvetica Neue"/>
              </a:rPr>
              <a:t>es. Humalog o Novorapid o Apidra</a:t>
            </a:r>
            <a:r>
              <a:rPr b="0" lang="it-IT" sz="1800" spc="-1" strike="noStrike">
                <a:solidFill>
                  <a:srgbClr val="444444"/>
                </a:solidFill>
                <a:latin typeface="Helvetica Neue"/>
              </a:rPr>
              <a:t>) vanno iniettate nell’addome. Lo stesso dicasi per le insuline premiscelate (</a:t>
            </a:r>
            <a:r>
              <a:rPr b="1" lang="it-IT" sz="1800" spc="-1" strike="noStrike">
                <a:solidFill>
                  <a:srgbClr val="444444"/>
                </a:solidFill>
                <a:latin typeface="Helvetica Neue"/>
              </a:rPr>
              <a:t>es. Humalog Mix, Novomix</a:t>
            </a:r>
            <a:r>
              <a:rPr b="0" lang="it-IT" sz="1800" spc="-1" strike="noStrike">
                <a:solidFill>
                  <a:srgbClr val="444444"/>
                </a:solidFill>
                <a:latin typeface="Helvetica Neue"/>
              </a:rPr>
              <a:t>). Le insuline intermedie e a durata protratta vanno iniettate preferibilmente in cosce, glutei, braccia. Cambiare le zone di iniezione (es. a destra dell’ombelico, sotto, a sinistra, ecc.).</a:t>
            </a:r>
            <a:endParaRPr b="0" lang="it-IT" sz="1800" spc="-1" strike="noStrike">
              <a:latin typeface="Arial"/>
            </a:endParaRPr>
          </a:p>
          <a:p>
            <a:pPr algn="just">
              <a:lnSpc>
                <a:spcPct val="100000"/>
              </a:lnSpc>
            </a:pPr>
            <a:r>
              <a:rPr b="1" lang="it-IT" sz="1800" spc="-1" strike="noStrike">
                <a:solidFill>
                  <a:srgbClr val="444444"/>
                </a:solidFill>
                <a:latin typeface="Helvetica Neue"/>
              </a:rPr>
              <a:t>L’insulina rapida va iniettata circa 15 minuti prima del pasto e la rapidissima e le premiscelate immediatamente prima.</a:t>
            </a:r>
            <a:endParaRPr b="0" lang="it-IT" sz="1800" spc="-1" strike="noStrike">
              <a:latin typeface="Arial"/>
            </a:endParaRPr>
          </a:p>
          <a:p>
            <a:pPr algn="just">
              <a:lnSpc>
                <a:spcPct val="100000"/>
              </a:lnSpc>
            </a:pPr>
            <a:r>
              <a:rPr b="0" lang="it-IT" sz="1800" spc="-1" strike="noStrike">
                <a:solidFill>
                  <a:srgbClr val="444444"/>
                </a:solidFill>
                <a:latin typeface="Helvetica Neue"/>
              </a:rPr>
              <a:t>L’insulina esce lentamente dagli iniettori a penna. Quando si è fatta l’iniezione con una penna, non togliere subito l’ago dal sottocute ma farlo dopo avere contato rapidamente fino a 10.</a:t>
            </a:r>
            <a:endParaRPr b="0" lang="it-IT" sz="1800" spc="-1" strike="noStrike">
              <a:latin typeface="Arial"/>
            </a:endParaRPr>
          </a:p>
          <a:p>
            <a:pPr algn="just">
              <a:lnSpc>
                <a:spcPct val="100000"/>
              </a:lnSpc>
            </a:pPr>
            <a:r>
              <a:rPr b="0" lang="it-IT" sz="1800" spc="-1" strike="noStrike">
                <a:solidFill>
                  <a:srgbClr val="444444"/>
                </a:solidFill>
                <a:latin typeface="Helvetica Neue"/>
              </a:rPr>
              <a:t>Tenere di scorta almeno una penna oppure siringhe e flaconi di insulina nel caso in cui si rompa una penna.</a:t>
            </a:r>
            <a:endParaRPr b="0" lang="it-IT" sz="1800" spc="-1" strike="noStrike">
              <a:latin typeface="Arial"/>
            </a:endParaRPr>
          </a:p>
        </p:txBody>
      </p:sp>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9" name="TextShape 1"/>
          <p:cNvSpPr txBox="1"/>
          <p:nvPr/>
        </p:nvSpPr>
        <p:spPr>
          <a:xfrm>
            <a:off x="677160" y="609480"/>
            <a:ext cx="8596440" cy="839880"/>
          </a:xfrm>
          <a:prstGeom prst="rect">
            <a:avLst/>
          </a:prstGeom>
          <a:noFill/>
          <a:ln>
            <a:noFill/>
          </a:ln>
        </p:spPr>
        <p:txBody>
          <a:bodyPr>
            <a:noAutofit/>
          </a:bodyPr>
          <a:p>
            <a:pPr>
              <a:lnSpc>
                <a:spcPct val="100000"/>
              </a:lnSpc>
            </a:pPr>
            <a:r>
              <a:rPr b="0" lang="it-IT" sz="3600" spc="-1" strike="noStrike">
                <a:solidFill>
                  <a:srgbClr val="90c226"/>
                </a:solidFill>
                <a:latin typeface="Trebuchet MS"/>
              </a:rPr>
              <a:t>ROTAZIONE DEI SITI DI INIEZIONE</a:t>
            </a:r>
            <a:endParaRPr b="0" lang="en-US" sz="3600" spc="-1" strike="noStrike">
              <a:solidFill>
                <a:srgbClr val="000000"/>
              </a:solidFill>
              <a:latin typeface="Trebuchet MS"/>
            </a:endParaRPr>
          </a:p>
        </p:txBody>
      </p:sp>
      <p:pic>
        <p:nvPicPr>
          <p:cNvPr id="160" name="Picture 2" descr=""/>
          <p:cNvPicPr/>
          <p:nvPr/>
        </p:nvPicPr>
        <p:blipFill>
          <a:blip r:embed="rId1"/>
          <a:stretch/>
        </p:blipFill>
        <p:spPr>
          <a:xfrm>
            <a:off x="171360" y="1211400"/>
            <a:ext cx="8398800" cy="4509720"/>
          </a:xfrm>
          <a:prstGeom prst="rect">
            <a:avLst/>
          </a:prstGeom>
          <a:ln>
            <a:noFill/>
          </a:ln>
        </p:spPr>
      </p:pic>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1" name="TextShape 1"/>
          <p:cNvSpPr txBox="1"/>
          <p:nvPr/>
        </p:nvSpPr>
        <p:spPr>
          <a:xfrm>
            <a:off x="677160" y="609480"/>
            <a:ext cx="8596440" cy="839880"/>
          </a:xfrm>
          <a:prstGeom prst="rect">
            <a:avLst/>
          </a:prstGeom>
          <a:noFill/>
          <a:ln>
            <a:noFill/>
          </a:ln>
        </p:spPr>
        <p:txBody>
          <a:bodyPr>
            <a:noAutofit/>
          </a:bodyPr>
          <a:p>
            <a:pPr>
              <a:lnSpc>
                <a:spcPct val="100000"/>
              </a:lnSpc>
            </a:pPr>
            <a:r>
              <a:rPr b="0" lang="it-IT" sz="3600" spc="-1" strike="noStrike">
                <a:solidFill>
                  <a:srgbClr val="90c226"/>
                </a:solidFill>
                <a:latin typeface="Trebuchet MS"/>
              </a:rPr>
              <a:t>ROTAZIONE DEI SITI DI INIEZIONE</a:t>
            </a:r>
            <a:endParaRPr b="0" lang="en-US" sz="3600" spc="-1" strike="noStrike">
              <a:solidFill>
                <a:srgbClr val="000000"/>
              </a:solidFill>
              <a:latin typeface="Trebuchet MS"/>
            </a:endParaRPr>
          </a:p>
        </p:txBody>
      </p:sp>
      <p:pic>
        <p:nvPicPr>
          <p:cNvPr id="162" name="Picture 2" descr=""/>
          <p:cNvPicPr/>
          <p:nvPr/>
        </p:nvPicPr>
        <p:blipFill>
          <a:blip r:embed="rId1"/>
          <a:stretch/>
        </p:blipFill>
        <p:spPr>
          <a:xfrm>
            <a:off x="2101320" y="1450080"/>
            <a:ext cx="4802400" cy="2249280"/>
          </a:xfrm>
          <a:prstGeom prst="rect">
            <a:avLst/>
          </a:prstGeom>
          <a:ln>
            <a:noFill/>
          </a:ln>
        </p:spPr>
      </p:pic>
      <p:pic>
        <p:nvPicPr>
          <p:cNvPr id="163" name="Picture 4" descr=""/>
          <p:cNvPicPr/>
          <p:nvPr/>
        </p:nvPicPr>
        <p:blipFill>
          <a:blip r:embed="rId2"/>
          <a:stretch/>
        </p:blipFill>
        <p:spPr>
          <a:xfrm>
            <a:off x="2101320" y="3961080"/>
            <a:ext cx="5424840" cy="2249280"/>
          </a:xfrm>
          <a:prstGeom prst="rect">
            <a:avLst/>
          </a:prstGeom>
          <a:ln>
            <a:noFill/>
          </a:ln>
        </p:spPr>
      </p:pic>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4" name="TextShape 1"/>
          <p:cNvSpPr txBox="1"/>
          <p:nvPr/>
        </p:nvSpPr>
        <p:spPr>
          <a:xfrm>
            <a:off x="677160" y="609480"/>
            <a:ext cx="8596440" cy="839880"/>
          </a:xfrm>
          <a:prstGeom prst="rect">
            <a:avLst/>
          </a:prstGeom>
          <a:noFill/>
          <a:ln>
            <a:noFill/>
          </a:ln>
        </p:spPr>
        <p:txBody>
          <a:bodyPr>
            <a:noAutofit/>
          </a:bodyPr>
          <a:p>
            <a:pPr>
              <a:lnSpc>
                <a:spcPct val="100000"/>
              </a:lnSpc>
            </a:pPr>
            <a:r>
              <a:rPr b="0" lang="it-IT" sz="3600" spc="-1" strike="noStrike">
                <a:solidFill>
                  <a:srgbClr val="90c226"/>
                </a:solidFill>
                <a:latin typeface="Trebuchet MS"/>
              </a:rPr>
              <a:t>TECNICA DI INIEZIONE</a:t>
            </a:r>
            <a:endParaRPr b="0" lang="en-US" sz="3600" spc="-1" strike="noStrike">
              <a:solidFill>
                <a:srgbClr val="000000"/>
              </a:solidFill>
              <a:latin typeface="Trebuchet MS"/>
            </a:endParaRPr>
          </a:p>
        </p:txBody>
      </p:sp>
      <p:pic>
        <p:nvPicPr>
          <p:cNvPr id="165" name="Picture 2" descr=""/>
          <p:cNvPicPr/>
          <p:nvPr/>
        </p:nvPicPr>
        <p:blipFill>
          <a:blip r:embed="rId1"/>
          <a:stretch/>
        </p:blipFill>
        <p:spPr>
          <a:xfrm>
            <a:off x="677160" y="1450080"/>
            <a:ext cx="2018880" cy="2009520"/>
          </a:xfrm>
          <a:prstGeom prst="rect">
            <a:avLst/>
          </a:prstGeom>
          <a:ln>
            <a:noFill/>
          </a:ln>
        </p:spPr>
      </p:pic>
      <p:pic>
        <p:nvPicPr>
          <p:cNvPr id="166" name="Picture 4" descr=""/>
          <p:cNvPicPr/>
          <p:nvPr/>
        </p:nvPicPr>
        <p:blipFill>
          <a:blip r:embed="rId2"/>
          <a:stretch/>
        </p:blipFill>
        <p:spPr>
          <a:xfrm>
            <a:off x="3675600" y="1419120"/>
            <a:ext cx="2018880" cy="2009520"/>
          </a:xfrm>
          <a:prstGeom prst="rect">
            <a:avLst/>
          </a:prstGeom>
          <a:ln>
            <a:noFill/>
          </a:ln>
        </p:spPr>
      </p:pic>
      <p:pic>
        <p:nvPicPr>
          <p:cNvPr id="167" name="Picture 6" descr=""/>
          <p:cNvPicPr/>
          <p:nvPr/>
        </p:nvPicPr>
        <p:blipFill>
          <a:blip r:embed="rId3"/>
          <a:stretch/>
        </p:blipFill>
        <p:spPr>
          <a:xfrm>
            <a:off x="6863040" y="1419120"/>
            <a:ext cx="2018880" cy="2009520"/>
          </a:xfrm>
          <a:prstGeom prst="rect">
            <a:avLst/>
          </a:prstGeom>
          <a:ln>
            <a:noFill/>
          </a:ln>
        </p:spPr>
      </p:pic>
      <p:pic>
        <p:nvPicPr>
          <p:cNvPr id="168" name="Picture 8" descr=""/>
          <p:cNvPicPr/>
          <p:nvPr/>
        </p:nvPicPr>
        <p:blipFill>
          <a:blip r:embed="rId4"/>
          <a:stretch/>
        </p:blipFill>
        <p:spPr>
          <a:xfrm>
            <a:off x="677160" y="4238640"/>
            <a:ext cx="2018880" cy="2009520"/>
          </a:xfrm>
          <a:prstGeom prst="rect">
            <a:avLst/>
          </a:prstGeom>
          <a:ln>
            <a:noFill/>
          </a:ln>
        </p:spPr>
      </p:pic>
      <p:pic>
        <p:nvPicPr>
          <p:cNvPr id="169" name="Picture 10" descr=""/>
          <p:cNvPicPr/>
          <p:nvPr/>
        </p:nvPicPr>
        <p:blipFill>
          <a:blip r:embed="rId5"/>
          <a:stretch/>
        </p:blipFill>
        <p:spPr>
          <a:xfrm>
            <a:off x="3675600" y="4238640"/>
            <a:ext cx="2018880" cy="2009520"/>
          </a:xfrm>
          <a:prstGeom prst="rect">
            <a:avLst/>
          </a:prstGeom>
          <a:ln>
            <a:noFill/>
          </a:ln>
        </p:spPr>
      </p:pic>
      <p:pic>
        <p:nvPicPr>
          <p:cNvPr id="170" name="Picture 12" descr=""/>
          <p:cNvPicPr/>
          <p:nvPr/>
        </p:nvPicPr>
        <p:blipFill>
          <a:blip r:embed="rId6"/>
          <a:stretch/>
        </p:blipFill>
        <p:spPr>
          <a:xfrm>
            <a:off x="6863040" y="4116240"/>
            <a:ext cx="2018880" cy="2009520"/>
          </a:xfrm>
          <a:prstGeom prst="rect">
            <a:avLst/>
          </a:prstGeom>
          <a:ln>
            <a:noFill/>
          </a:ln>
        </p:spPr>
      </p:pic>
      <p:sp>
        <p:nvSpPr>
          <p:cNvPr id="171" name="CustomShape 2"/>
          <p:cNvSpPr/>
          <p:nvPr/>
        </p:nvSpPr>
        <p:spPr>
          <a:xfrm>
            <a:off x="677160" y="3593160"/>
            <a:ext cx="2018880" cy="36468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it-IT" sz="1800" spc="-1" strike="noStrike">
                <a:solidFill>
                  <a:srgbClr val="000000"/>
                </a:solidFill>
                <a:latin typeface="Trebuchet MS"/>
              </a:rPr>
              <a:t>Avvitare l’ago</a:t>
            </a:r>
            <a:endParaRPr b="0" lang="it-IT" sz="1800" spc="-1" strike="noStrike">
              <a:latin typeface="Arial"/>
            </a:endParaRPr>
          </a:p>
        </p:txBody>
      </p:sp>
      <p:sp>
        <p:nvSpPr>
          <p:cNvPr id="172" name="CustomShape 3"/>
          <p:cNvSpPr/>
          <p:nvPr/>
        </p:nvSpPr>
        <p:spPr>
          <a:xfrm>
            <a:off x="3726360" y="3593160"/>
            <a:ext cx="2018880" cy="51660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it-IT" sz="1400" spc="-1" strike="noStrike">
                <a:solidFill>
                  <a:srgbClr val="000000"/>
                </a:solidFill>
                <a:latin typeface="Trebuchet MS"/>
              </a:rPr>
              <a:t>Premere fino alla gocciolina di insulina</a:t>
            </a:r>
            <a:endParaRPr b="0" lang="it-IT" sz="1400" spc="-1" strike="noStrike">
              <a:latin typeface="Arial"/>
            </a:endParaRPr>
          </a:p>
        </p:txBody>
      </p:sp>
      <p:sp>
        <p:nvSpPr>
          <p:cNvPr id="173" name="CustomShape 4"/>
          <p:cNvSpPr/>
          <p:nvPr/>
        </p:nvSpPr>
        <p:spPr>
          <a:xfrm>
            <a:off x="6863040" y="3593160"/>
            <a:ext cx="2018880" cy="30348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it-IT" sz="1400" spc="-1" strike="noStrike">
                <a:solidFill>
                  <a:srgbClr val="000000"/>
                </a:solidFill>
                <a:latin typeface="Trebuchet MS"/>
              </a:rPr>
              <a:t>Selezionare il dosaggio</a:t>
            </a:r>
            <a:endParaRPr b="0" lang="it-IT" sz="1400" spc="-1" strike="noStrike">
              <a:latin typeface="Arial"/>
            </a:endParaRPr>
          </a:p>
        </p:txBody>
      </p:sp>
      <p:sp>
        <p:nvSpPr>
          <p:cNvPr id="174" name="CustomShape 5"/>
          <p:cNvSpPr/>
          <p:nvPr/>
        </p:nvSpPr>
        <p:spPr>
          <a:xfrm>
            <a:off x="677160" y="6370560"/>
            <a:ext cx="2018880" cy="30348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it-IT" sz="1400" spc="-1" strike="noStrike">
                <a:solidFill>
                  <a:srgbClr val="000000"/>
                </a:solidFill>
                <a:latin typeface="Trebuchet MS"/>
              </a:rPr>
              <a:t>Inserire l’ago</a:t>
            </a:r>
            <a:endParaRPr b="0" lang="it-IT" sz="1400" spc="-1" strike="noStrike">
              <a:latin typeface="Arial"/>
            </a:endParaRPr>
          </a:p>
        </p:txBody>
      </p:sp>
      <p:sp>
        <p:nvSpPr>
          <p:cNvPr id="175" name="CustomShape 6"/>
          <p:cNvSpPr/>
          <p:nvPr/>
        </p:nvSpPr>
        <p:spPr>
          <a:xfrm>
            <a:off x="3675600" y="6370560"/>
            <a:ext cx="2018880" cy="30348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it-IT" sz="1400" spc="-1" strike="noStrike">
                <a:solidFill>
                  <a:srgbClr val="000000"/>
                </a:solidFill>
                <a:latin typeface="Trebuchet MS"/>
              </a:rPr>
              <a:t>Attendere 10 secondi</a:t>
            </a:r>
            <a:endParaRPr b="0" lang="it-IT" sz="1400" spc="-1" strike="noStrike">
              <a:latin typeface="Arial"/>
            </a:endParaRPr>
          </a:p>
        </p:txBody>
      </p:sp>
      <p:sp>
        <p:nvSpPr>
          <p:cNvPr id="176" name="CustomShape 7"/>
          <p:cNvSpPr/>
          <p:nvPr/>
        </p:nvSpPr>
        <p:spPr>
          <a:xfrm>
            <a:off x="6862320" y="6341400"/>
            <a:ext cx="2018880" cy="30348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it-IT" sz="1400" spc="-1" strike="noStrike">
                <a:solidFill>
                  <a:srgbClr val="000000"/>
                </a:solidFill>
                <a:latin typeface="Trebuchet MS"/>
              </a:rPr>
              <a:t>Estrarre l’ago</a:t>
            </a:r>
            <a:endParaRPr b="0" lang="it-IT" sz="1400" spc="-1" strike="noStrike">
              <a:latin typeface="Arial"/>
            </a:endParaRPr>
          </a:p>
        </p:txBody>
      </p:sp>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7" name="TextShape 1"/>
          <p:cNvSpPr txBox="1"/>
          <p:nvPr/>
        </p:nvSpPr>
        <p:spPr>
          <a:xfrm>
            <a:off x="677160" y="609480"/>
            <a:ext cx="8596440" cy="565560"/>
          </a:xfrm>
          <a:prstGeom prst="rect">
            <a:avLst/>
          </a:prstGeom>
          <a:noFill/>
          <a:ln>
            <a:noFill/>
          </a:ln>
        </p:spPr>
        <p:txBody>
          <a:bodyPr>
            <a:normAutofit fontScale="1000"/>
          </a:bodyPr>
          <a:p>
            <a:pPr>
              <a:lnSpc>
                <a:spcPct val="100000"/>
              </a:lnSpc>
            </a:pPr>
            <a:r>
              <a:rPr b="0" lang="it-IT" sz="3600" spc="-1" strike="noStrike">
                <a:solidFill>
                  <a:srgbClr val="90c226"/>
                </a:solidFill>
                <a:latin typeface="Trebuchet MS"/>
              </a:rPr>
              <a:t>ALTRI FARMACI ANTI-DIABETICI</a:t>
            </a:r>
            <a:br/>
            <a:br/>
            <a:r>
              <a:rPr b="0" lang="it-IT" sz="2200" spc="-1" strike="noStrike">
                <a:solidFill>
                  <a:srgbClr val="000000"/>
                </a:solidFill>
                <a:latin typeface="Trebuchet MS"/>
              </a:rPr>
              <a:t>Le classi di anti-diabetici orali attualmente disponibili sono le seguenti:</a:t>
            </a:r>
            <a:br/>
            <a:br/>
            <a:r>
              <a:rPr b="0" lang="it-IT" sz="2200" spc="-1" strike="noStrike">
                <a:solidFill>
                  <a:srgbClr val="000000"/>
                </a:solidFill>
                <a:latin typeface="Trebuchet MS"/>
              </a:rPr>
              <a:t>- biguanidi</a:t>
            </a:r>
            <a:br/>
            <a:r>
              <a:rPr b="0" lang="it-IT" sz="2200" spc="-1" strike="noStrike">
                <a:solidFill>
                  <a:srgbClr val="000000"/>
                </a:solidFill>
                <a:latin typeface="Trebuchet MS"/>
              </a:rPr>
              <a:t>- sulfoniluree</a:t>
            </a:r>
            <a:br/>
            <a:r>
              <a:rPr b="0" lang="it-IT" sz="2200" spc="-1" strike="noStrike">
                <a:solidFill>
                  <a:srgbClr val="000000"/>
                </a:solidFill>
                <a:latin typeface="Trebuchet MS"/>
              </a:rPr>
              <a:t>- glinidi</a:t>
            </a:r>
            <a:br/>
            <a:r>
              <a:rPr b="0" lang="it-IT" sz="2200" spc="-1" strike="noStrike">
                <a:solidFill>
                  <a:srgbClr val="000000"/>
                </a:solidFill>
                <a:latin typeface="Trebuchet MS"/>
              </a:rPr>
              <a:t>- glitazoni (o tiazolidinedioni)</a:t>
            </a:r>
            <a:br/>
            <a:r>
              <a:rPr b="0" lang="it-IT" sz="2200" spc="-1" strike="noStrike">
                <a:solidFill>
                  <a:srgbClr val="000000"/>
                </a:solidFill>
                <a:latin typeface="Trebuchet MS"/>
              </a:rPr>
              <a:t>- inibitori dell’enzima DPP-4</a:t>
            </a:r>
            <a:br/>
            <a:r>
              <a:rPr b="0" lang="it-IT" sz="2200" spc="-1" strike="noStrike">
                <a:solidFill>
                  <a:srgbClr val="000000"/>
                </a:solidFill>
                <a:latin typeface="Trebuchet MS"/>
              </a:rPr>
              <a:t>- inibitori delle alfa-glucosidasi intestinali</a:t>
            </a:r>
            <a:br/>
            <a:r>
              <a:rPr b="0" lang="it-IT" sz="2200" spc="-1" strike="noStrike">
                <a:solidFill>
                  <a:srgbClr val="000000"/>
                </a:solidFill>
                <a:latin typeface="Trebuchet MS"/>
              </a:rPr>
              <a:t>- inibitori del trasportatore renale del glucosio SGLT-2</a:t>
            </a:r>
            <a:br/>
            <a:br/>
            <a:r>
              <a:rPr b="0" lang="it-IT" sz="2200" spc="-1" strike="noStrike">
                <a:solidFill>
                  <a:srgbClr val="000000"/>
                </a:solidFill>
                <a:latin typeface="Trebuchet MS"/>
              </a:rPr>
              <a:t>Sono farmaci utilizzati nel diabete di tipo 2, che è molto più difficile da gestire, nel tipo 1 la terapia è insulinica, raramente vengono aggiunte </a:t>
            </a:r>
            <a:br/>
            <a:r>
              <a:rPr b="0" lang="it-IT" sz="2200" spc="-1" strike="noStrike">
                <a:solidFill>
                  <a:srgbClr val="000000"/>
                </a:solidFill>
                <a:latin typeface="Trebuchet MS"/>
              </a:rPr>
              <a:t>molecole ulteriori…</a:t>
            </a:r>
            <a:endParaRPr b="0" lang="en-US" sz="2200" spc="-1" strike="noStrike">
              <a:solidFill>
                <a:srgbClr val="000000"/>
              </a:solidFill>
              <a:latin typeface="Trebuchet MS"/>
            </a:endParaRPr>
          </a:p>
        </p:txBody>
      </p:sp>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8" name="TextShape 1"/>
          <p:cNvSpPr txBox="1"/>
          <p:nvPr/>
        </p:nvSpPr>
        <p:spPr>
          <a:xfrm>
            <a:off x="677160" y="609480"/>
            <a:ext cx="8596440" cy="565560"/>
          </a:xfrm>
          <a:prstGeom prst="rect">
            <a:avLst/>
          </a:prstGeom>
          <a:noFill/>
          <a:ln>
            <a:noFill/>
          </a:ln>
        </p:spPr>
        <p:txBody>
          <a:bodyPr>
            <a:normAutofit fontScale="1000"/>
          </a:bodyPr>
          <a:p>
            <a:pPr>
              <a:lnSpc>
                <a:spcPct val="100000"/>
              </a:lnSpc>
            </a:pPr>
            <a:r>
              <a:rPr b="0" lang="it-IT" sz="3600" spc="-1" strike="noStrike">
                <a:solidFill>
                  <a:srgbClr val="90c226"/>
                </a:solidFill>
                <a:latin typeface="Trebuchet MS"/>
              </a:rPr>
              <a:t>BIGUANIDI</a:t>
            </a:r>
            <a:br/>
            <a:br/>
            <a:r>
              <a:rPr b="0" lang="it-IT" sz="2000" spc="-1" strike="noStrike">
                <a:solidFill>
                  <a:srgbClr val="444444"/>
                </a:solidFill>
                <a:latin typeface="Trebuchet MS"/>
              </a:rPr>
              <a:t>L’unica molecola che in questo momento fa parte di questa classe è la metformina. Il farmaco non stimola la secrezione di insulina (anche se probabilmente protegge le cellule che producono insulina dagli insulti tossici presenti nel diabete) ma agisce potenziando l'azione dell'insulina endogena, riducendo così la glicemia principalmente in due modi:</a:t>
            </a:r>
            <a:br/>
            <a:br/>
            <a:r>
              <a:rPr b="0" lang="it-IT" sz="2000" spc="-1" strike="noStrike">
                <a:solidFill>
                  <a:srgbClr val="444444"/>
                </a:solidFill>
                <a:latin typeface="Trebuchet MS"/>
              </a:rPr>
              <a:t>1) inibendo la produzione di glucosio dal fegato (gluconeogenesi)</a:t>
            </a:r>
            <a:br/>
            <a:r>
              <a:rPr b="0" lang="it-IT" sz="2000" spc="-1" strike="noStrike">
                <a:solidFill>
                  <a:srgbClr val="444444"/>
                </a:solidFill>
                <a:latin typeface="Trebuchet MS"/>
              </a:rPr>
              <a:t>2) stimolando il tessuto muscolare e gli altri tessuti insulino-dipendenti a captare e utilizzare il glucosio</a:t>
            </a:r>
            <a:br/>
            <a:br/>
            <a:r>
              <a:rPr b="0" lang="it-IT" sz="2000" spc="-1" strike="noStrike">
                <a:solidFill>
                  <a:srgbClr val="444444"/>
                </a:solidFill>
                <a:latin typeface="Trebuchet MS"/>
              </a:rPr>
              <a:t>Metformina determina forse anche un minor assorbimento di glucosio nel tratto gastroenterico e ha una certa azione sull’appetito, favorendo la perdita di peso.</a:t>
            </a:r>
            <a:br/>
            <a:r>
              <a:rPr b="0" lang="it-IT" sz="2000" spc="-1" strike="noStrike">
                <a:solidFill>
                  <a:srgbClr val="444444"/>
                </a:solidFill>
                <a:latin typeface="Trebuchet MS"/>
              </a:rPr>
              <a:t>E’ importante notare che per il suo meccanismo d’azione metformina non causa, se non molto raramente, ipoglicemia.</a:t>
            </a:r>
            <a:br/>
            <a:r>
              <a:rPr b="0" lang="it-IT" sz="2000" spc="-1" strike="noStrike">
                <a:solidFill>
                  <a:srgbClr val="444444"/>
                </a:solidFill>
                <a:latin typeface="Trebuchet MS"/>
              </a:rPr>
              <a:t>Non ha interazioni con altri farmaci ma può dare a volte disturbi intestinali (gonfiore, dolore addominale, diarrea, sapore metallico).</a:t>
            </a:r>
            <a:br/>
            <a:r>
              <a:rPr b="0" lang="it-IT" sz="2000" spc="-1" strike="noStrike">
                <a:solidFill>
                  <a:srgbClr val="444444"/>
                </a:solidFill>
                <a:latin typeface="Trebuchet MS"/>
              </a:rPr>
              <a:t>Viene assunta per bocca tipicamente due volte al giorno</a:t>
            </a:r>
            <a:r>
              <a:rPr b="0" lang="it-IT" sz="1200" spc="-1" strike="noStrike">
                <a:solidFill>
                  <a:srgbClr val="444444"/>
                </a:solidFill>
                <a:latin typeface="Helvetica Neue"/>
              </a:rPr>
              <a:t>.</a:t>
            </a:r>
            <a:br/>
            <a:endParaRPr b="0" lang="en-US" sz="1200" spc="-1" strike="noStrike">
              <a:solidFill>
                <a:srgbClr val="000000"/>
              </a:solidFill>
              <a:latin typeface="Trebuchet MS"/>
            </a:endParaRPr>
          </a:p>
        </p:txBody>
      </p:sp>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9" name="TextShape 1"/>
          <p:cNvSpPr txBox="1"/>
          <p:nvPr/>
        </p:nvSpPr>
        <p:spPr>
          <a:xfrm>
            <a:off x="677160" y="609480"/>
            <a:ext cx="8596440" cy="565560"/>
          </a:xfrm>
          <a:prstGeom prst="rect">
            <a:avLst/>
          </a:prstGeom>
          <a:noFill/>
          <a:ln>
            <a:noFill/>
          </a:ln>
        </p:spPr>
        <p:txBody>
          <a:bodyPr>
            <a:normAutofit fontScale="24000"/>
          </a:bodyPr>
          <a:p>
            <a:pPr>
              <a:lnSpc>
                <a:spcPct val="100000"/>
              </a:lnSpc>
            </a:pPr>
            <a:r>
              <a:rPr b="0" lang="it-IT" sz="3600" spc="-1" strike="noStrike">
                <a:solidFill>
                  <a:srgbClr val="90c226"/>
                </a:solidFill>
                <a:latin typeface="Trebuchet MS"/>
              </a:rPr>
              <a:t>SULFANILUREE</a:t>
            </a:r>
            <a:br/>
            <a:br/>
            <a:endParaRPr b="0" lang="en-US" sz="3600" spc="-1" strike="noStrike">
              <a:solidFill>
                <a:srgbClr val="000000"/>
              </a:solidFill>
              <a:latin typeface="Trebuchet MS"/>
            </a:endParaRPr>
          </a:p>
        </p:txBody>
      </p:sp>
      <p:sp>
        <p:nvSpPr>
          <p:cNvPr id="180" name="CustomShape 2"/>
          <p:cNvSpPr/>
          <p:nvPr/>
        </p:nvSpPr>
        <p:spPr>
          <a:xfrm>
            <a:off x="677160" y="1423800"/>
            <a:ext cx="8270280" cy="393012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0" lang="it-IT" sz="1800" spc="-1" strike="noStrike">
                <a:solidFill>
                  <a:srgbClr val="444444"/>
                </a:solidFill>
                <a:latin typeface="Helvetica Neue"/>
              </a:rPr>
              <a:t>Sono una famiglia di molecole (glibenclamide, glimepiride, gliclazide, ecc.) che stimolano le cellule beta del pancreas a produrre una maggiore quantità di insulina.</a:t>
            </a:r>
            <a:endParaRPr b="0" lang="it-IT" sz="1800" spc="-1" strike="noStrike">
              <a:latin typeface="Arial"/>
            </a:endParaRPr>
          </a:p>
          <a:p>
            <a:pPr algn="just">
              <a:lnSpc>
                <a:spcPct val="100000"/>
              </a:lnSpc>
            </a:pPr>
            <a:r>
              <a:rPr b="0" lang="it-IT" sz="1800" spc="-1" strike="noStrike">
                <a:solidFill>
                  <a:srgbClr val="444444"/>
                </a:solidFill>
                <a:latin typeface="Helvetica Neue"/>
              </a:rPr>
              <a:t>Il loro effetto richiede che le cellule che producono insulina siano presenti e in numero non particolarmente ridotto. Per questo sono progressivamente meno efficaci col passare del tempo anche se ci sono evidenze a favore della conclusione che causino danno delle cellule che producono l’insulina.</a:t>
            </a:r>
            <a:endParaRPr b="0" lang="it-IT" sz="1800" spc="-1" strike="noStrike">
              <a:latin typeface="Arial"/>
            </a:endParaRPr>
          </a:p>
          <a:p>
            <a:pPr algn="just">
              <a:lnSpc>
                <a:spcPct val="100000"/>
              </a:lnSpc>
            </a:pPr>
            <a:r>
              <a:rPr b="0" lang="it-IT" sz="1800" spc="-1" strike="noStrike">
                <a:solidFill>
                  <a:srgbClr val="444444"/>
                </a:solidFill>
                <a:latin typeface="Helvetica Neue"/>
              </a:rPr>
              <a:t>Agiscono indipendentemente dal valore della glicemia e questo espone al rischio di ipoglicemia.</a:t>
            </a:r>
            <a:endParaRPr b="0" lang="it-IT" sz="1800" spc="-1" strike="noStrike">
              <a:latin typeface="Arial"/>
            </a:endParaRPr>
          </a:p>
          <a:p>
            <a:pPr algn="just">
              <a:lnSpc>
                <a:spcPct val="100000"/>
              </a:lnSpc>
            </a:pPr>
            <a:r>
              <a:rPr b="0" lang="it-IT" sz="1800" spc="-1" strike="noStrike">
                <a:solidFill>
                  <a:srgbClr val="444444"/>
                </a:solidFill>
                <a:latin typeface="Helvetica Neue"/>
              </a:rPr>
              <a:t>Altro effetto avverso è l’aumento di peso.</a:t>
            </a:r>
            <a:endParaRPr b="0" lang="it-IT" sz="1800" spc="-1" strike="noStrike">
              <a:latin typeface="Arial"/>
            </a:endParaRPr>
          </a:p>
          <a:p>
            <a:pPr algn="just">
              <a:lnSpc>
                <a:spcPct val="100000"/>
              </a:lnSpc>
            </a:pPr>
            <a:r>
              <a:rPr b="0" lang="it-IT" sz="1800" spc="-1" strike="noStrike">
                <a:solidFill>
                  <a:srgbClr val="444444"/>
                </a:solidFill>
                <a:latin typeface="Helvetica Neue"/>
              </a:rPr>
              <a:t>Hanno interazioni con moltissimi altri farmaci e quindi vanno usate con cautela se si assumono altre medicine.</a:t>
            </a:r>
            <a:endParaRPr b="0" lang="it-IT" sz="1800" spc="-1" strike="noStrike">
              <a:latin typeface="Arial"/>
            </a:endParaRPr>
          </a:p>
          <a:p>
            <a:pPr algn="just">
              <a:lnSpc>
                <a:spcPct val="100000"/>
              </a:lnSpc>
            </a:pPr>
            <a:r>
              <a:rPr b="0" lang="it-IT" sz="1800" spc="-1" strike="noStrike">
                <a:solidFill>
                  <a:srgbClr val="444444"/>
                </a:solidFill>
                <a:latin typeface="Helvetica Neue"/>
              </a:rPr>
              <a:t>Vengono assunte per bocca tipicamente una volta al giorno.</a:t>
            </a:r>
            <a:endParaRPr b="0" lang="it-IT" sz="1800" spc="-1" strike="noStrike">
              <a:latin typeface="Arial"/>
            </a:endParaRPr>
          </a:p>
        </p:txBody>
      </p:sp>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1" name="TextShape 1"/>
          <p:cNvSpPr txBox="1"/>
          <p:nvPr/>
        </p:nvSpPr>
        <p:spPr>
          <a:xfrm>
            <a:off x="677160" y="609480"/>
            <a:ext cx="8596440" cy="565560"/>
          </a:xfrm>
          <a:prstGeom prst="rect">
            <a:avLst/>
          </a:prstGeom>
          <a:noFill/>
          <a:ln>
            <a:noFill/>
          </a:ln>
        </p:spPr>
        <p:txBody>
          <a:bodyPr>
            <a:normAutofit fontScale="24000"/>
          </a:bodyPr>
          <a:p>
            <a:pPr>
              <a:lnSpc>
                <a:spcPct val="100000"/>
              </a:lnSpc>
            </a:pPr>
            <a:r>
              <a:rPr b="0" lang="it-IT" sz="3600" spc="-1" strike="noStrike">
                <a:solidFill>
                  <a:srgbClr val="90c226"/>
                </a:solidFill>
                <a:latin typeface="Trebuchet MS"/>
              </a:rPr>
              <a:t>Inibitori dell’</a:t>
            </a:r>
            <a:r>
              <a:rPr b="0" lang="el-GR" sz="3600" spc="-1" strike="noStrike">
                <a:solidFill>
                  <a:srgbClr val="90c226"/>
                </a:solidFill>
                <a:latin typeface="Trebuchet MS"/>
              </a:rPr>
              <a:t>α-</a:t>
            </a:r>
            <a:r>
              <a:rPr b="0" lang="it-IT" sz="3600" spc="-1" strike="noStrike">
                <a:solidFill>
                  <a:srgbClr val="90c226"/>
                </a:solidFill>
                <a:latin typeface="Trebuchet MS"/>
              </a:rPr>
              <a:t>glicosidasi</a:t>
            </a:r>
            <a:br/>
            <a:br/>
            <a:endParaRPr b="0" lang="en-US" sz="3600" spc="-1" strike="noStrike">
              <a:solidFill>
                <a:srgbClr val="000000"/>
              </a:solidFill>
              <a:latin typeface="Trebuchet MS"/>
            </a:endParaRPr>
          </a:p>
        </p:txBody>
      </p:sp>
      <p:sp>
        <p:nvSpPr>
          <p:cNvPr id="182" name="CustomShape 2"/>
          <p:cNvSpPr/>
          <p:nvPr/>
        </p:nvSpPr>
        <p:spPr>
          <a:xfrm>
            <a:off x="677160" y="1423800"/>
            <a:ext cx="8270280" cy="310716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0" lang="it-IT" sz="1800" spc="-1" strike="noStrike">
                <a:solidFill>
                  <a:srgbClr val="444444"/>
                </a:solidFill>
                <a:latin typeface="Helvetica Neue"/>
              </a:rPr>
              <a:t>Appartiene a questa classe di farmaci l’acarbosio, unico della classe in commercio in Italia.</a:t>
            </a:r>
            <a:endParaRPr b="0" lang="it-IT" sz="1800" spc="-1" strike="noStrike">
              <a:latin typeface="Arial"/>
            </a:endParaRPr>
          </a:p>
          <a:p>
            <a:pPr algn="just">
              <a:lnSpc>
                <a:spcPct val="100000"/>
              </a:lnSpc>
            </a:pPr>
            <a:r>
              <a:rPr b="0" lang="it-IT" sz="1800" spc="-1" strike="noStrike">
                <a:solidFill>
                  <a:srgbClr val="444444"/>
                </a:solidFill>
                <a:latin typeface="Helvetica Neue"/>
              </a:rPr>
              <a:t>Rallentano l'assorbimento intestinale dei monosaccaridi (es. glucosio), bloccando l'enzima specifico (α-glucosidasi) che scinde i disaccaridi. Riducono quindi elettivamente la glicemia post-prandiale.</a:t>
            </a:r>
            <a:endParaRPr b="0" lang="it-IT" sz="1800" spc="-1" strike="noStrike">
              <a:latin typeface="Arial"/>
            </a:endParaRPr>
          </a:p>
          <a:p>
            <a:pPr algn="just">
              <a:lnSpc>
                <a:spcPct val="100000"/>
              </a:lnSpc>
            </a:pPr>
            <a:r>
              <a:rPr b="0" lang="it-IT" sz="1800" spc="-1" strike="noStrike">
                <a:solidFill>
                  <a:srgbClr val="444444"/>
                </a:solidFill>
                <a:latin typeface="Helvetica Neue"/>
              </a:rPr>
              <a:t>Non causano ipoglicemia.</a:t>
            </a:r>
            <a:endParaRPr b="0" lang="it-IT" sz="1800" spc="-1" strike="noStrike">
              <a:latin typeface="Arial"/>
            </a:endParaRPr>
          </a:p>
          <a:p>
            <a:pPr algn="just">
              <a:lnSpc>
                <a:spcPct val="100000"/>
              </a:lnSpc>
            </a:pPr>
            <a:r>
              <a:rPr b="0" lang="it-IT" sz="1800" spc="-1" strike="noStrike">
                <a:solidFill>
                  <a:srgbClr val="444444"/>
                </a:solidFill>
                <a:latin typeface="Helvetica Neue"/>
              </a:rPr>
              <a:t>Spesso determinano disturbi intestinali (meteorismo, diarrea, dolori addominali).</a:t>
            </a:r>
            <a:endParaRPr b="0" lang="it-IT" sz="1800" spc="-1" strike="noStrike">
              <a:latin typeface="Arial"/>
            </a:endParaRPr>
          </a:p>
          <a:p>
            <a:pPr algn="just">
              <a:lnSpc>
                <a:spcPct val="100000"/>
              </a:lnSpc>
            </a:pPr>
            <a:r>
              <a:rPr b="0" lang="it-IT" sz="1800" spc="-1" strike="noStrike">
                <a:solidFill>
                  <a:srgbClr val="444444"/>
                </a:solidFill>
                <a:latin typeface="Helvetica Neue"/>
              </a:rPr>
              <a:t>Possono alterare l’assorbimento di alcuni farmaci.</a:t>
            </a:r>
            <a:endParaRPr b="0" lang="it-IT" sz="1800" spc="-1" strike="noStrike">
              <a:latin typeface="Arial"/>
            </a:endParaRPr>
          </a:p>
          <a:p>
            <a:pPr algn="just">
              <a:lnSpc>
                <a:spcPct val="100000"/>
              </a:lnSpc>
            </a:pPr>
            <a:r>
              <a:rPr b="0" lang="it-IT" sz="1800" spc="-1" strike="noStrike">
                <a:solidFill>
                  <a:srgbClr val="444444"/>
                </a:solidFill>
                <a:latin typeface="Helvetica Neue"/>
              </a:rPr>
              <a:t>Vanno assunti all’inizio del pasto 2-3 volte al giorno.</a:t>
            </a:r>
            <a:endParaRPr b="0" lang="it-IT" sz="1800" spc="-1" strike="noStrike">
              <a:latin typeface="Arial"/>
            </a:endParaRPr>
          </a:p>
          <a:p>
            <a:pPr algn="just">
              <a:lnSpc>
                <a:spcPct val="100000"/>
              </a:lnSpc>
            </a:pPr>
            <a:endParaRPr b="0" lang="it-IT" sz="18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0" name="TextShape 1"/>
          <p:cNvSpPr txBox="1"/>
          <p:nvPr/>
        </p:nvSpPr>
        <p:spPr>
          <a:xfrm>
            <a:off x="677160" y="609480"/>
            <a:ext cx="8596440" cy="1320480"/>
          </a:xfrm>
          <a:prstGeom prst="rect">
            <a:avLst/>
          </a:prstGeom>
          <a:noFill/>
          <a:ln>
            <a:noFill/>
          </a:ln>
        </p:spPr>
        <p:txBody>
          <a:bodyPr>
            <a:normAutofit fontScale="66000"/>
          </a:bodyPr>
          <a:p>
            <a:pPr>
              <a:lnSpc>
                <a:spcPct val="100000"/>
              </a:lnSpc>
            </a:pPr>
            <a:r>
              <a:rPr b="0" lang="it-IT" sz="3600" spc="-1" strike="noStrike">
                <a:solidFill>
                  <a:srgbClr val="90c226"/>
                </a:solidFill>
                <a:latin typeface="Trebuchet MS"/>
              </a:rPr>
              <a:t>COSA DICE LA LEGGE RIGUARDO ALLA SOMMINISTRAZIONE DI FARMACI NELLA SCUOLA</a:t>
            </a:r>
            <a:endParaRPr b="0" lang="en-US" sz="3600" spc="-1" strike="noStrike">
              <a:solidFill>
                <a:srgbClr val="000000"/>
              </a:solidFill>
              <a:latin typeface="Trebuchet MS"/>
            </a:endParaRPr>
          </a:p>
        </p:txBody>
      </p:sp>
      <p:sp>
        <p:nvSpPr>
          <p:cNvPr id="121" name="CustomShape 2"/>
          <p:cNvSpPr/>
          <p:nvPr/>
        </p:nvSpPr>
        <p:spPr>
          <a:xfrm>
            <a:off x="502920" y="2291040"/>
            <a:ext cx="10887480" cy="258876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it-IT" sz="3200" spc="-1" strike="noStrike">
                <a:solidFill>
                  <a:srgbClr val="90c226"/>
                </a:solidFill>
                <a:latin typeface="Calibri,Bold"/>
              </a:rPr>
              <a:t>Farmaci a scuola: obiettivi e principi fondanti</a:t>
            </a:r>
            <a:endParaRPr b="0" lang="it-IT" sz="3200" spc="-1" strike="noStrike">
              <a:latin typeface="Arial"/>
            </a:endParaRPr>
          </a:p>
          <a:p>
            <a:pPr>
              <a:lnSpc>
                <a:spcPct val="100000"/>
              </a:lnSpc>
            </a:pPr>
            <a:r>
              <a:rPr b="0" lang="it-IT" sz="1800" spc="-1" strike="noStrike">
                <a:solidFill>
                  <a:srgbClr val="0bd1da"/>
                </a:solidFill>
                <a:latin typeface="Wingdings"/>
              </a:rPr>
              <a:t> </a:t>
            </a:r>
            <a:endParaRPr b="0" lang="it-IT" sz="1800" spc="-1" strike="noStrike">
              <a:latin typeface="Arial"/>
            </a:endParaRPr>
          </a:p>
          <a:p>
            <a:pPr>
              <a:lnSpc>
                <a:spcPct val="100000"/>
              </a:lnSpc>
            </a:pPr>
            <a:endParaRPr b="0" lang="it-IT" sz="1800" spc="-1" strike="noStrike">
              <a:latin typeface="Arial"/>
            </a:endParaRPr>
          </a:p>
          <a:p>
            <a:pPr>
              <a:lnSpc>
                <a:spcPct val="100000"/>
              </a:lnSpc>
            </a:pPr>
            <a:r>
              <a:rPr b="0" lang="it-IT" sz="3200" spc="-1" strike="noStrike">
                <a:solidFill>
                  <a:srgbClr val="000000"/>
                </a:solidFill>
                <a:latin typeface="Arial"/>
              </a:rPr>
              <a:t>Continuità scolastica </a:t>
            </a:r>
            <a:r>
              <a:rPr b="1" i="1" lang="it-IT" sz="3200" spc="-1" strike="noStrike">
                <a:solidFill>
                  <a:srgbClr val="000000"/>
                </a:solidFill>
                <a:latin typeface="Helvetica-BoldOblique"/>
              </a:rPr>
              <a:t>= diritto allo studio</a:t>
            </a:r>
            <a:endParaRPr b="0" lang="it-IT" sz="3200" spc="-1" strike="noStrike">
              <a:latin typeface="Arial"/>
            </a:endParaRPr>
          </a:p>
          <a:p>
            <a:pPr>
              <a:lnSpc>
                <a:spcPct val="100000"/>
              </a:lnSpc>
            </a:pPr>
            <a:r>
              <a:rPr b="0" lang="it-IT" sz="3200" spc="-1" strike="noStrike">
                <a:solidFill>
                  <a:srgbClr val="000000"/>
                </a:solidFill>
                <a:latin typeface="Wingdings"/>
              </a:rPr>
              <a:t> </a:t>
            </a:r>
            <a:r>
              <a:rPr b="0" lang="it-IT" sz="3200" spc="-1" strike="noStrike">
                <a:solidFill>
                  <a:srgbClr val="000000"/>
                </a:solidFill>
                <a:latin typeface="Arial"/>
              </a:rPr>
              <a:t>Salute e benessere all’interno della</a:t>
            </a:r>
            <a:endParaRPr b="0" lang="it-IT" sz="3200" spc="-1" strike="noStrike">
              <a:latin typeface="Arial"/>
            </a:endParaRPr>
          </a:p>
          <a:p>
            <a:pPr>
              <a:lnSpc>
                <a:spcPct val="100000"/>
              </a:lnSpc>
            </a:pPr>
            <a:r>
              <a:rPr b="0" lang="it-IT" sz="3200" spc="-1" strike="noStrike">
                <a:solidFill>
                  <a:srgbClr val="000000"/>
                </a:solidFill>
                <a:latin typeface="Arial"/>
              </a:rPr>
              <a:t>struttura scolastica</a:t>
            </a:r>
            <a:r>
              <a:rPr b="1" lang="it-IT" sz="3200" spc="-1" strike="noStrike">
                <a:solidFill>
                  <a:srgbClr val="000000"/>
                </a:solidFill>
                <a:latin typeface="Helvetica-Bold"/>
              </a:rPr>
              <a:t>= </a:t>
            </a:r>
            <a:r>
              <a:rPr b="1" i="1" lang="it-IT" sz="3200" spc="-1" strike="noStrike">
                <a:solidFill>
                  <a:srgbClr val="000000"/>
                </a:solidFill>
                <a:latin typeface="Helvetica-BoldOblique"/>
              </a:rPr>
              <a:t>crescita psico-relazionale adeguata</a:t>
            </a:r>
            <a:endParaRPr b="0" lang="it-IT" sz="3200" spc="-1" strike="noStrike">
              <a:latin typeface="Arial"/>
            </a:endParaRPr>
          </a:p>
        </p:txBody>
      </p:sp>
    </p:spTree>
  </p:cSld>
  <mc:AlternateContent>
    <mc:Choice Requires="p14">
      <p:transition spd="slow" p14:dur="2000"/>
    </mc:Choice>
    <mc:Fallback>
      <p:transition spd="slow"/>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3" name="TextShape 1"/>
          <p:cNvSpPr txBox="1"/>
          <p:nvPr/>
        </p:nvSpPr>
        <p:spPr>
          <a:xfrm>
            <a:off x="677160" y="609480"/>
            <a:ext cx="8596440" cy="565560"/>
          </a:xfrm>
          <a:prstGeom prst="rect">
            <a:avLst/>
          </a:prstGeom>
          <a:noFill/>
          <a:ln>
            <a:noFill/>
          </a:ln>
        </p:spPr>
        <p:txBody>
          <a:bodyPr>
            <a:normAutofit fontScale="24000"/>
          </a:bodyPr>
          <a:p>
            <a:pPr>
              <a:lnSpc>
                <a:spcPct val="100000"/>
              </a:lnSpc>
            </a:pPr>
            <a:r>
              <a:rPr b="0" lang="it-IT" sz="3600" spc="-1" strike="noStrike">
                <a:solidFill>
                  <a:srgbClr val="90c226"/>
                </a:solidFill>
                <a:latin typeface="Trebuchet MS"/>
              </a:rPr>
              <a:t>GLINIDI</a:t>
            </a:r>
            <a:br/>
            <a:br/>
            <a:endParaRPr b="0" lang="en-US" sz="3600" spc="-1" strike="noStrike">
              <a:solidFill>
                <a:srgbClr val="000000"/>
              </a:solidFill>
              <a:latin typeface="Trebuchet MS"/>
            </a:endParaRPr>
          </a:p>
        </p:txBody>
      </p:sp>
      <p:sp>
        <p:nvSpPr>
          <p:cNvPr id="184" name="CustomShape 2"/>
          <p:cNvSpPr/>
          <p:nvPr/>
        </p:nvSpPr>
        <p:spPr>
          <a:xfrm>
            <a:off x="677160" y="1423800"/>
            <a:ext cx="8270280" cy="228420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0" lang="it-IT" sz="1800" spc="-1" strike="noStrike">
                <a:solidFill>
                  <a:srgbClr val="444444"/>
                </a:solidFill>
                <a:latin typeface="Helvetica Neue"/>
              </a:rPr>
              <a:t>Di questa classe fa parte in Italia solo repaglinide. Sebbene strutturalmente differenti, agiscono con lo stesso meccanismo di azione delle sulfoniluree e ne condividono virtù e limiti. L’effetto di stimolo della secrezione di insulina è in genere più rapido ma meno duraturo rispetto alle sulfoniluree.</a:t>
            </a:r>
            <a:endParaRPr b="0" lang="it-IT" sz="1800" spc="-1" strike="noStrike">
              <a:latin typeface="Arial"/>
            </a:endParaRPr>
          </a:p>
          <a:p>
            <a:pPr algn="just">
              <a:lnSpc>
                <a:spcPct val="100000"/>
              </a:lnSpc>
            </a:pPr>
            <a:r>
              <a:rPr b="0" lang="it-IT" sz="1800" spc="-1" strike="noStrike">
                <a:solidFill>
                  <a:srgbClr val="444444"/>
                </a:solidFill>
                <a:latin typeface="Helvetica Neue"/>
              </a:rPr>
              <a:t>Possono causare ipoglicemia e aumento di peso.</a:t>
            </a:r>
            <a:endParaRPr b="0" lang="it-IT" sz="1800" spc="-1" strike="noStrike">
              <a:latin typeface="Arial"/>
            </a:endParaRPr>
          </a:p>
          <a:p>
            <a:pPr algn="just">
              <a:lnSpc>
                <a:spcPct val="100000"/>
              </a:lnSpc>
            </a:pPr>
            <a:r>
              <a:rPr b="0" lang="it-IT" sz="1800" spc="-1" strike="noStrike">
                <a:solidFill>
                  <a:srgbClr val="444444"/>
                </a:solidFill>
                <a:latin typeface="Helvetica Neue"/>
              </a:rPr>
              <a:t>Vengono assunti per bocca tipicamente tre volte al giorno</a:t>
            </a:r>
            <a:endParaRPr b="0" lang="it-IT" sz="1800" spc="-1" strike="noStrike">
              <a:latin typeface="Arial"/>
            </a:endParaRPr>
          </a:p>
          <a:p>
            <a:pPr algn="just">
              <a:lnSpc>
                <a:spcPct val="100000"/>
              </a:lnSpc>
            </a:pPr>
            <a:endParaRPr b="0" lang="it-IT" sz="1800" spc="-1" strike="noStrike">
              <a:latin typeface="Arial"/>
            </a:endParaRPr>
          </a:p>
        </p:txBody>
      </p:sp>
    </p:spTree>
  </p:cSld>
  <mc:AlternateContent>
    <mc:Choice Requires="p14">
      <p:transition spd="slow" p14:dur="2000"/>
    </mc:Choice>
    <mc:Fallback>
      <p:transition spd="slow"/>
    </mc:Fallback>
  </mc:AlternateContent>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5" name="TextShape 1"/>
          <p:cNvSpPr txBox="1"/>
          <p:nvPr/>
        </p:nvSpPr>
        <p:spPr>
          <a:xfrm>
            <a:off x="677160" y="609480"/>
            <a:ext cx="8596440" cy="565560"/>
          </a:xfrm>
          <a:prstGeom prst="rect">
            <a:avLst/>
          </a:prstGeom>
          <a:noFill/>
          <a:ln>
            <a:noFill/>
          </a:ln>
        </p:spPr>
        <p:txBody>
          <a:bodyPr>
            <a:normAutofit fontScale="24000"/>
          </a:bodyPr>
          <a:p>
            <a:pPr>
              <a:lnSpc>
                <a:spcPct val="100000"/>
              </a:lnSpc>
            </a:pPr>
            <a:r>
              <a:rPr b="0" lang="it-IT" sz="3600" spc="-1" strike="noStrike">
                <a:solidFill>
                  <a:srgbClr val="90c226"/>
                </a:solidFill>
                <a:latin typeface="Trebuchet MS"/>
              </a:rPr>
              <a:t>GLITAZONI</a:t>
            </a:r>
            <a:br/>
            <a:br/>
            <a:endParaRPr b="0" lang="en-US" sz="3600" spc="-1" strike="noStrike">
              <a:solidFill>
                <a:srgbClr val="000000"/>
              </a:solidFill>
              <a:latin typeface="Trebuchet MS"/>
            </a:endParaRPr>
          </a:p>
        </p:txBody>
      </p:sp>
      <p:sp>
        <p:nvSpPr>
          <p:cNvPr id="186" name="CustomShape 2"/>
          <p:cNvSpPr/>
          <p:nvPr/>
        </p:nvSpPr>
        <p:spPr>
          <a:xfrm>
            <a:off x="677160" y="1423800"/>
            <a:ext cx="8270280" cy="447876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0" lang="it-IT" sz="1800" spc="-1" strike="noStrike">
                <a:solidFill>
                  <a:srgbClr val="444444"/>
                </a:solidFill>
                <a:latin typeface="Helvetica Neue"/>
              </a:rPr>
              <a:t>Fanno parte di questa classe di farmaci il rosiglitazione (non piu’ in commercio in italia) ed il pioglitazione.</a:t>
            </a:r>
            <a:endParaRPr b="0" lang="it-IT" sz="1800" spc="-1" strike="noStrike">
              <a:latin typeface="Arial"/>
            </a:endParaRPr>
          </a:p>
          <a:p>
            <a:pPr algn="just">
              <a:lnSpc>
                <a:spcPct val="100000"/>
              </a:lnSpc>
            </a:pPr>
            <a:endParaRPr b="0" lang="it-IT" sz="1800" spc="-1" strike="noStrike">
              <a:latin typeface="Arial"/>
            </a:endParaRPr>
          </a:p>
          <a:p>
            <a:pPr algn="just">
              <a:lnSpc>
                <a:spcPct val="100000"/>
              </a:lnSpc>
            </a:pPr>
            <a:r>
              <a:rPr b="0" lang="it-IT" sz="1800" spc="-1" strike="noStrike">
                <a:solidFill>
                  <a:srgbClr val="444444"/>
                </a:solidFill>
                <a:latin typeface="Helvetica Neue"/>
              </a:rPr>
              <a:t>Questi farmaci aumentano la sensibilità insulinica più della metformina, soprattutto nel tessuto adiposo e nel muscolo scheletrico. Hanno anche molti altri effetti alcuni favorevoli (es. aumentano il colesterolo HDL “buono”, riducono la pressione arteriosa), altri sfavorevoli (es. aumentano il peso corporeo o causano ritenzione idrica).</a:t>
            </a:r>
            <a:endParaRPr b="0" lang="it-IT" sz="1800" spc="-1" strike="noStrike">
              <a:latin typeface="Arial"/>
            </a:endParaRPr>
          </a:p>
          <a:p>
            <a:pPr algn="just">
              <a:lnSpc>
                <a:spcPct val="100000"/>
              </a:lnSpc>
            </a:pPr>
            <a:endParaRPr b="0" lang="it-IT" sz="1800" spc="-1" strike="noStrike">
              <a:latin typeface="Arial"/>
            </a:endParaRPr>
          </a:p>
          <a:p>
            <a:pPr algn="just">
              <a:lnSpc>
                <a:spcPct val="100000"/>
              </a:lnSpc>
            </a:pPr>
            <a:r>
              <a:rPr b="0" lang="it-IT" sz="1800" spc="-1" strike="noStrike">
                <a:solidFill>
                  <a:srgbClr val="444444"/>
                </a:solidFill>
                <a:latin typeface="Helvetica Neue"/>
              </a:rPr>
              <a:t>Non causano mai ipoglicemia e sembrano proteggere le cellule che producono insulina. Infatti, sono i farmaco antidiabetici che hanno la efficacia più prolungata nel tempo.</a:t>
            </a:r>
            <a:endParaRPr b="0" lang="it-IT" sz="1800" spc="-1" strike="noStrike">
              <a:latin typeface="Arial"/>
            </a:endParaRPr>
          </a:p>
          <a:p>
            <a:pPr algn="just">
              <a:lnSpc>
                <a:spcPct val="100000"/>
              </a:lnSpc>
            </a:pPr>
            <a:endParaRPr b="0" lang="it-IT" sz="1800" spc="-1" strike="noStrike">
              <a:latin typeface="Arial"/>
            </a:endParaRPr>
          </a:p>
          <a:p>
            <a:pPr algn="just">
              <a:lnSpc>
                <a:spcPct val="100000"/>
              </a:lnSpc>
            </a:pPr>
            <a:r>
              <a:rPr b="0" lang="it-IT" sz="1800" spc="-1" strike="noStrike">
                <a:solidFill>
                  <a:srgbClr val="444444"/>
                </a:solidFill>
                <a:latin typeface="Helvetica Neue"/>
              </a:rPr>
              <a:t>Sono somministrati per bocca tipicamente una volta al giorno.</a:t>
            </a:r>
            <a:endParaRPr b="0" lang="it-IT" sz="1800" spc="-1" strike="noStrike">
              <a:latin typeface="Arial"/>
            </a:endParaRPr>
          </a:p>
          <a:p>
            <a:pPr algn="just">
              <a:lnSpc>
                <a:spcPct val="100000"/>
              </a:lnSpc>
            </a:pPr>
            <a:endParaRPr b="0" lang="it-IT" sz="1800" spc="-1" strike="noStrike">
              <a:latin typeface="Arial"/>
            </a:endParaRPr>
          </a:p>
        </p:txBody>
      </p:sp>
    </p:spTree>
  </p:cSld>
  <mc:AlternateContent>
    <mc:Choice Requires="p14">
      <p:transition spd="slow" p14:dur="2000"/>
    </mc:Choice>
    <mc:Fallback>
      <p:transition spd="slow"/>
    </mc:Fallback>
  </mc:AlternateContent>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7" name="TextShape 1"/>
          <p:cNvSpPr txBox="1"/>
          <p:nvPr/>
        </p:nvSpPr>
        <p:spPr>
          <a:xfrm>
            <a:off x="677160" y="609480"/>
            <a:ext cx="8596440" cy="565560"/>
          </a:xfrm>
          <a:prstGeom prst="rect">
            <a:avLst/>
          </a:prstGeom>
          <a:noFill/>
          <a:ln>
            <a:noFill/>
          </a:ln>
        </p:spPr>
        <p:txBody>
          <a:bodyPr>
            <a:normAutofit fontScale="14000"/>
          </a:bodyPr>
          <a:p>
            <a:pPr>
              <a:lnSpc>
                <a:spcPct val="100000"/>
              </a:lnSpc>
            </a:pPr>
            <a:r>
              <a:rPr b="0" lang="it-IT" sz="3600" spc="-1" strike="noStrike">
                <a:solidFill>
                  <a:srgbClr val="90c226"/>
                </a:solidFill>
                <a:latin typeface="Trebuchet MS"/>
              </a:rPr>
              <a:t>Inibitori della dipeptidil-peptidasi-4 (DPP-4)</a:t>
            </a:r>
            <a:br/>
            <a:br/>
            <a:endParaRPr b="0" lang="en-US" sz="3600" spc="-1" strike="noStrike">
              <a:solidFill>
                <a:srgbClr val="000000"/>
              </a:solidFill>
              <a:latin typeface="Trebuchet MS"/>
            </a:endParaRPr>
          </a:p>
        </p:txBody>
      </p:sp>
      <p:sp>
        <p:nvSpPr>
          <p:cNvPr id="188" name="CustomShape 2"/>
          <p:cNvSpPr/>
          <p:nvPr/>
        </p:nvSpPr>
        <p:spPr>
          <a:xfrm>
            <a:off x="677160" y="1423800"/>
            <a:ext cx="8270280" cy="338148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0" lang="it-IT" sz="1800" spc="-1" strike="noStrike">
                <a:solidFill>
                  <a:srgbClr val="444444"/>
                </a:solidFill>
                <a:latin typeface="Helvetica Neue"/>
              </a:rPr>
              <a:t>Questa classe comprende numerose molecole (sitagliptin, vildagliptin, saxagliptin, linagliptin ,alogliptin). Esse riducono la degradazione di ormoni intestinali (GLP-1 e GIP) che stimolano l’insulina e inibiscono il glucagone. Di conseguenza nel sangue la prima (insulina) aumenta e il secondo (glucagone) si riduce. Questi effetti però sono glucosio-dipendenti, cioè si realizzano solo quando necessario. Per questo motivo non causano ipoglicemia.</a:t>
            </a:r>
            <a:endParaRPr b="0" lang="it-IT" sz="1800" spc="-1" strike="noStrike">
              <a:latin typeface="Arial"/>
            </a:endParaRPr>
          </a:p>
          <a:p>
            <a:pPr algn="just">
              <a:lnSpc>
                <a:spcPct val="100000"/>
              </a:lnSpc>
            </a:pPr>
            <a:r>
              <a:rPr b="0" lang="it-IT" sz="1800" spc="-1" strike="noStrike">
                <a:solidFill>
                  <a:srgbClr val="444444"/>
                </a:solidFill>
                <a:latin typeface="Helvetica Neue"/>
              </a:rPr>
              <a:t>Non hanno effetti sfavorevoli sul peso corporeo né hanno interazioni con altri farmaci.</a:t>
            </a:r>
            <a:endParaRPr b="0" lang="it-IT" sz="1800" spc="-1" strike="noStrike">
              <a:latin typeface="Arial"/>
            </a:endParaRPr>
          </a:p>
          <a:p>
            <a:pPr algn="just">
              <a:lnSpc>
                <a:spcPct val="100000"/>
              </a:lnSpc>
            </a:pPr>
            <a:r>
              <a:rPr b="0" lang="it-IT" sz="1800" spc="-1" strike="noStrike">
                <a:solidFill>
                  <a:srgbClr val="444444"/>
                </a:solidFill>
                <a:latin typeface="Helvetica Neue"/>
              </a:rPr>
              <a:t>Gli effetti avversi sono rarissimi.</a:t>
            </a:r>
            <a:endParaRPr b="0" lang="it-IT" sz="1800" spc="-1" strike="noStrike">
              <a:latin typeface="Arial"/>
            </a:endParaRPr>
          </a:p>
          <a:p>
            <a:pPr algn="just">
              <a:lnSpc>
                <a:spcPct val="100000"/>
              </a:lnSpc>
            </a:pPr>
            <a:r>
              <a:rPr b="0" lang="it-IT" sz="1800" spc="-1" strike="noStrike">
                <a:solidFill>
                  <a:srgbClr val="444444"/>
                </a:solidFill>
                <a:latin typeface="Helvetica Neue"/>
              </a:rPr>
              <a:t>Si assumono per bocca 1-2 volte al giorno.</a:t>
            </a:r>
            <a:endParaRPr b="0" lang="it-IT" sz="1800" spc="-1" strike="noStrike">
              <a:latin typeface="Arial"/>
            </a:endParaRPr>
          </a:p>
          <a:p>
            <a:pPr algn="just">
              <a:lnSpc>
                <a:spcPct val="100000"/>
              </a:lnSpc>
            </a:pPr>
            <a:endParaRPr b="0" lang="it-IT" sz="1800" spc="-1" strike="noStrike">
              <a:latin typeface="Arial"/>
            </a:endParaRPr>
          </a:p>
        </p:txBody>
      </p:sp>
    </p:spTree>
  </p:cSld>
  <mc:AlternateContent>
    <mc:Choice Requires="p14">
      <p:transition spd="slow" p14:dur="2000"/>
    </mc:Choice>
    <mc:Fallback>
      <p:transition spd="slow"/>
    </mc:Fallback>
  </mc:AlternateContent>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9" name="TextShape 1"/>
          <p:cNvSpPr txBox="1"/>
          <p:nvPr/>
        </p:nvSpPr>
        <p:spPr>
          <a:xfrm>
            <a:off x="677160" y="609480"/>
            <a:ext cx="8596440" cy="983880"/>
          </a:xfrm>
          <a:prstGeom prst="rect">
            <a:avLst/>
          </a:prstGeom>
          <a:noFill/>
          <a:ln>
            <a:noFill/>
          </a:ln>
        </p:spPr>
        <p:txBody>
          <a:bodyPr>
            <a:normAutofit fontScale="51000"/>
          </a:bodyPr>
          <a:p>
            <a:pPr>
              <a:lnSpc>
                <a:spcPct val="100000"/>
              </a:lnSpc>
            </a:pPr>
            <a:r>
              <a:rPr b="0" lang="it-IT" sz="3600" spc="-1" strike="noStrike">
                <a:solidFill>
                  <a:srgbClr val="90c226"/>
                </a:solidFill>
                <a:latin typeface="Trebuchet MS"/>
              </a:rPr>
              <a:t>Inibitori del trasportatore renale del glucosio SGLT-2</a:t>
            </a:r>
            <a:br/>
            <a:endParaRPr b="0" lang="en-US" sz="3600" spc="-1" strike="noStrike">
              <a:solidFill>
                <a:srgbClr val="000000"/>
              </a:solidFill>
              <a:latin typeface="Trebuchet MS"/>
            </a:endParaRPr>
          </a:p>
        </p:txBody>
      </p:sp>
      <p:sp>
        <p:nvSpPr>
          <p:cNvPr id="190" name="CustomShape 2"/>
          <p:cNvSpPr/>
          <p:nvPr/>
        </p:nvSpPr>
        <p:spPr>
          <a:xfrm>
            <a:off x="677160" y="2155320"/>
            <a:ext cx="8270280" cy="310788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0" lang="it-IT" sz="1800" spc="-1" strike="noStrike">
                <a:solidFill>
                  <a:srgbClr val="444444"/>
                </a:solidFill>
                <a:latin typeface="Helvetica Neue"/>
              </a:rPr>
              <a:t>Appartengono a questa classe canagliflozin, dapagliflozin, empagliflozin. Riducono in parte il riassorbimento del glucosio filtrato dal rene. Quindi abbassano la glicemia attraverso un aumento della glicosuria (perdita di glucosio con le urine).</a:t>
            </a:r>
            <a:endParaRPr b="0" lang="it-IT" sz="1800" spc="-1" strike="noStrike">
              <a:latin typeface="Arial"/>
            </a:endParaRPr>
          </a:p>
          <a:p>
            <a:pPr algn="just">
              <a:lnSpc>
                <a:spcPct val="100000"/>
              </a:lnSpc>
            </a:pPr>
            <a:r>
              <a:rPr b="0" lang="it-IT" sz="1800" spc="-1" strike="noStrike">
                <a:solidFill>
                  <a:srgbClr val="444444"/>
                </a:solidFill>
                <a:latin typeface="Helvetica Neue"/>
              </a:rPr>
              <a:t>Per questo meccanismo di azione non causano mai ipoglicemia ma sono efficaci solo la funzione del rene è buona o poco alterata.</a:t>
            </a:r>
            <a:endParaRPr b="0" lang="it-IT" sz="1800" spc="-1" strike="noStrike">
              <a:latin typeface="Arial"/>
            </a:endParaRPr>
          </a:p>
          <a:p>
            <a:pPr algn="just">
              <a:lnSpc>
                <a:spcPct val="100000"/>
              </a:lnSpc>
            </a:pPr>
            <a:r>
              <a:rPr b="0" lang="it-IT" sz="1800" spc="-1" strike="noStrike">
                <a:solidFill>
                  <a:srgbClr val="444444"/>
                </a:solidFill>
                <a:latin typeface="Helvetica Neue"/>
              </a:rPr>
              <a:t>Con una discreta frequenza causano infezioni genitali. Meno frequentemente causano infezioni urinarie (cistiti).</a:t>
            </a:r>
            <a:endParaRPr b="0" lang="it-IT" sz="1800" spc="-1" strike="noStrike">
              <a:latin typeface="Arial"/>
            </a:endParaRPr>
          </a:p>
          <a:p>
            <a:pPr algn="just">
              <a:lnSpc>
                <a:spcPct val="100000"/>
              </a:lnSpc>
            </a:pPr>
            <a:r>
              <a:rPr b="0" lang="it-IT" sz="1800" spc="-1" strike="noStrike">
                <a:solidFill>
                  <a:srgbClr val="444444"/>
                </a:solidFill>
                <a:latin typeface="Helvetica Neue"/>
              </a:rPr>
              <a:t>Determinano un apprezzabile calo del peso corporeo e anche della pressione arteriosa.</a:t>
            </a:r>
            <a:endParaRPr b="0" lang="it-IT" sz="1800" spc="-1" strike="noStrike">
              <a:latin typeface="Arial"/>
            </a:endParaRPr>
          </a:p>
          <a:p>
            <a:pPr algn="just">
              <a:lnSpc>
                <a:spcPct val="100000"/>
              </a:lnSpc>
            </a:pPr>
            <a:r>
              <a:rPr b="0" lang="it-IT" sz="1800" spc="-1" strike="noStrike">
                <a:solidFill>
                  <a:srgbClr val="444444"/>
                </a:solidFill>
                <a:latin typeface="Helvetica Neue"/>
              </a:rPr>
              <a:t>Sono somministrati per bocca una volta al giorno.</a:t>
            </a:r>
            <a:endParaRPr b="0" lang="it-IT" sz="1800" spc="-1" strike="noStrike">
              <a:latin typeface="Arial"/>
            </a:endParaRPr>
          </a:p>
        </p:txBody>
      </p:sp>
    </p:spTree>
  </p:cSld>
  <mc:AlternateContent>
    <mc:Choice Requires="p14">
      <p:transition spd="slow" p14:dur="2000"/>
    </mc:Choice>
    <mc:Fallback>
      <p:transition spd="slow"/>
    </mc:Fallback>
  </mc:AlternateContent>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1" name="TextShape 1"/>
          <p:cNvSpPr txBox="1"/>
          <p:nvPr/>
        </p:nvSpPr>
        <p:spPr>
          <a:xfrm>
            <a:off x="677160" y="609480"/>
            <a:ext cx="8596440" cy="983880"/>
          </a:xfrm>
          <a:prstGeom prst="rect">
            <a:avLst/>
          </a:prstGeom>
          <a:noFill/>
          <a:ln>
            <a:noFill/>
          </a:ln>
        </p:spPr>
        <p:txBody>
          <a:bodyPr>
            <a:normAutofit/>
          </a:bodyPr>
          <a:p>
            <a:pPr>
              <a:lnSpc>
                <a:spcPct val="100000"/>
              </a:lnSpc>
            </a:pPr>
            <a:r>
              <a:rPr b="0" lang="it-IT" sz="3600" spc="-1" strike="noStrike">
                <a:solidFill>
                  <a:srgbClr val="90c226"/>
                </a:solidFill>
                <a:latin typeface="Trebuchet MS"/>
              </a:rPr>
              <a:t>ASMA </a:t>
            </a:r>
            <a:br/>
            <a:endParaRPr b="0" lang="en-US" sz="3600" spc="-1" strike="noStrike">
              <a:solidFill>
                <a:srgbClr val="000000"/>
              </a:solidFill>
              <a:latin typeface="Trebuchet MS"/>
            </a:endParaRPr>
          </a:p>
        </p:txBody>
      </p:sp>
      <p:pic>
        <p:nvPicPr>
          <p:cNvPr id="192" name="Picture 2" descr="L&amp;#39;asma bronchiale: sintomi, diagnosi e cure - Med4Care"/>
          <p:cNvPicPr/>
          <p:nvPr/>
        </p:nvPicPr>
        <p:blipFill>
          <a:blip r:embed="rId1"/>
          <a:stretch/>
        </p:blipFill>
        <p:spPr>
          <a:xfrm>
            <a:off x="709920" y="1242360"/>
            <a:ext cx="5385960" cy="3317760"/>
          </a:xfrm>
          <a:prstGeom prst="rect">
            <a:avLst/>
          </a:prstGeom>
          <a:ln>
            <a:noFill/>
          </a:ln>
        </p:spPr>
      </p:pic>
      <p:sp>
        <p:nvSpPr>
          <p:cNvPr id="193" name="CustomShape 2"/>
          <p:cNvSpPr/>
          <p:nvPr/>
        </p:nvSpPr>
        <p:spPr>
          <a:xfrm>
            <a:off x="677160" y="4826520"/>
            <a:ext cx="30592440" cy="201060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it-IT" sz="1800" spc="-1" strike="noStrike">
                <a:solidFill>
                  <a:srgbClr val="000000"/>
                </a:solidFill>
                <a:latin typeface="Trebuchet MS"/>
              </a:rPr>
              <a:t>L'asma è una patologia caratterizzata da un'infiammazione </a:t>
            </a:r>
            <a:endParaRPr b="0" lang="it-IT" sz="1800" spc="-1" strike="noStrike">
              <a:latin typeface="Arial"/>
            </a:endParaRPr>
          </a:p>
          <a:p>
            <a:pPr>
              <a:lnSpc>
                <a:spcPct val="100000"/>
              </a:lnSpc>
            </a:pPr>
            <a:r>
              <a:rPr b="1" lang="it-IT" sz="1800" spc="-1" strike="noStrike">
                <a:solidFill>
                  <a:srgbClr val="000000"/>
                </a:solidFill>
                <a:latin typeface="Trebuchet MS"/>
              </a:rPr>
              <a:t>diffusa delle vie aeree provocata da vari stimoli che portano</a:t>
            </a:r>
            <a:endParaRPr b="0" lang="it-IT" sz="1800" spc="-1" strike="noStrike">
              <a:latin typeface="Arial"/>
            </a:endParaRPr>
          </a:p>
          <a:p>
            <a:pPr>
              <a:lnSpc>
                <a:spcPct val="100000"/>
              </a:lnSpc>
            </a:pPr>
            <a:r>
              <a:rPr b="1" lang="it-IT" sz="1800" spc="-1" strike="noStrike">
                <a:solidFill>
                  <a:srgbClr val="000000"/>
                </a:solidFill>
                <a:latin typeface="Trebuchet MS"/>
              </a:rPr>
              <a:t>a una broncocostrizione completamente o parzialmente reversibile.</a:t>
            </a:r>
            <a:endParaRPr b="0" lang="it-IT" sz="1800" spc="-1" strike="noStrike">
              <a:latin typeface="Arial"/>
            </a:endParaRPr>
          </a:p>
          <a:p>
            <a:pPr>
              <a:lnSpc>
                <a:spcPct val="100000"/>
              </a:lnSpc>
            </a:pPr>
            <a:endParaRPr b="0" lang="it-IT" sz="1800" spc="-1" strike="noStrike">
              <a:latin typeface="Arial"/>
            </a:endParaRPr>
          </a:p>
          <a:p>
            <a:pPr>
              <a:lnSpc>
                <a:spcPct val="100000"/>
              </a:lnSpc>
            </a:pPr>
            <a:r>
              <a:rPr b="1" lang="it-IT" sz="1800" spc="-1" strike="noStrike">
                <a:solidFill>
                  <a:srgbClr val="000000"/>
                </a:solidFill>
                <a:latin typeface="Trebuchet MS"/>
              </a:rPr>
              <a:t> </a:t>
            </a:r>
            <a:r>
              <a:rPr b="1" lang="it-IT" sz="1800" spc="-1" strike="noStrike">
                <a:solidFill>
                  <a:srgbClr val="000000"/>
                </a:solidFill>
                <a:latin typeface="Trebuchet MS"/>
              </a:rPr>
              <a:t>La sintomatologia comprende dispnea, senso di costrizione toracica,</a:t>
            </a:r>
            <a:endParaRPr b="0" lang="it-IT" sz="1800" spc="-1" strike="noStrike">
              <a:latin typeface="Arial"/>
            </a:endParaRPr>
          </a:p>
          <a:p>
            <a:pPr>
              <a:lnSpc>
                <a:spcPct val="100000"/>
              </a:lnSpc>
            </a:pPr>
            <a:r>
              <a:rPr b="1" lang="it-IT" sz="1800" spc="-1" strike="noStrike">
                <a:solidFill>
                  <a:srgbClr val="000000"/>
                </a:solidFill>
                <a:latin typeface="Trebuchet MS"/>
              </a:rPr>
              <a:t> </a:t>
            </a:r>
            <a:r>
              <a:rPr b="1" lang="it-IT" sz="1800" spc="-1" strike="noStrike">
                <a:solidFill>
                  <a:srgbClr val="000000"/>
                </a:solidFill>
                <a:latin typeface="Trebuchet MS"/>
              </a:rPr>
              <a:t>tosse e dispnea.</a:t>
            </a:r>
            <a:endParaRPr b="0" lang="it-IT" sz="1800" spc="-1" strike="noStrike">
              <a:latin typeface="Arial"/>
            </a:endParaRPr>
          </a:p>
          <a:p>
            <a:pPr>
              <a:lnSpc>
                <a:spcPct val="100000"/>
              </a:lnSpc>
            </a:pPr>
            <a:r>
              <a:rPr b="1" lang="it-IT" sz="1800" spc="-1" strike="noStrike">
                <a:solidFill>
                  <a:srgbClr val="000000"/>
                </a:solidFill>
                <a:latin typeface="Trebuchet MS"/>
              </a:rPr>
              <a:t> </a:t>
            </a:r>
            <a:endParaRPr b="0" lang="it-IT" sz="1800" spc="-1" strike="noStrike">
              <a:latin typeface="Arial"/>
            </a:endParaRPr>
          </a:p>
        </p:txBody>
      </p:sp>
    </p:spTree>
  </p:cSld>
  <mc:AlternateContent>
    <mc:Choice Requires="p14">
      <p:transition spd="slow" p14:dur="2000"/>
    </mc:Choice>
    <mc:Fallback>
      <p:transition spd="slow"/>
    </mc:Fallback>
  </mc:AlternateContent>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4" name="TextShape 1"/>
          <p:cNvSpPr txBox="1"/>
          <p:nvPr/>
        </p:nvSpPr>
        <p:spPr>
          <a:xfrm>
            <a:off x="677160" y="609480"/>
            <a:ext cx="8596440" cy="983880"/>
          </a:xfrm>
          <a:prstGeom prst="rect">
            <a:avLst/>
          </a:prstGeom>
          <a:noFill/>
          <a:ln>
            <a:noFill/>
          </a:ln>
        </p:spPr>
        <p:txBody>
          <a:bodyPr>
            <a:normAutofit/>
          </a:bodyPr>
          <a:p>
            <a:pPr>
              <a:lnSpc>
                <a:spcPct val="100000"/>
              </a:lnSpc>
            </a:pPr>
            <a:r>
              <a:rPr b="0" lang="it-IT" sz="3600" spc="-1" strike="noStrike">
                <a:solidFill>
                  <a:srgbClr val="90c226"/>
                </a:solidFill>
                <a:latin typeface="Trebuchet MS"/>
              </a:rPr>
              <a:t>ASMA </a:t>
            </a:r>
            <a:br/>
            <a:endParaRPr b="0" lang="en-US" sz="3600" spc="-1" strike="noStrike">
              <a:solidFill>
                <a:srgbClr val="000000"/>
              </a:solidFill>
              <a:latin typeface="Trebuchet MS"/>
            </a:endParaRPr>
          </a:p>
        </p:txBody>
      </p:sp>
      <p:sp>
        <p:nvSpPr>
          <p:cNvPr id="195" name="CustomShape 2"/>
          <p:cNvSpPr/>
          <p:nvPr/>
        </p:nvSpPr>
        <p:spPr>
          <a:xfrm>
            <a:off x="554760" y="1593720"/>
            <a:ext cx="15631920" cy="118764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it-IT" sz="1800" spc="-1" strike="noStrike">
                <a:solidFill>
                  <a:srgbClr val="000000"/>
                </a:solidFill>
                <a:latin typeface="Open Sans"/>
              </a:rPr>
              <a:t>I </a:t>
            </a:r>
            <a:r>
              <a:rPr b="1" lang="it-IT" sz="1800" spc="-1" strike="noStrike">
                <a:solidFill>
                  <a:srgbClr val="000000"/>
                </a:solidFill>
                <a:latin typeface="Open Sans"/>
              </a:rPr>
              <a:t>fattori ambientali di rischio per l'asma</a:t>
            </a:r>
            <a:r>
              <a:rPr b="0" lang="it-IT" sz="1800" spc="-1" strike="noStrike">
                <a:solidFill>
                  <a:srgbClr val="000000"/>
                </a:solidFill>
                <a:latin typeface="Open Sans"/>
              </a:rPr>
              <a:t> possono comprendere i seguenti:</a:t>
            </a:r>
            <a:endParaRPr b="0" lang="it-IT" sz="1800" spc="-1" strike="noStrike">
              <a:latin typeface="Arial"/>
            </a:endParaRPr>
          </a:p>
          <a:p>
            <a:pPr indent="-216000">
              <a:lnSpc>
                <a:spcPct val="100000"/>
              </a:lnSpc>
              <a:buClr>
                <a:srgbClr val="000000"/>
              </a:buClr>
              <a:buFont typeface="Arial"/>
              <a:buChar char="•"/>
            </a:pPr>
            <a:r>
              <a:rPr b="0" lang="it-IT" sz="1800" spc="-1" strike="noStrike">
                <a:solidFill>
                  <a:srgbClr val="000000"/>
                </a:solidFill>
                <a:latin typeface="Open Sans"/>
              </a:rPr>
              <a:t>Esposizione all'allergene</a:t>
            </a:r>
            <a:endParaRPr b="0" lang="it-IT" sz="1800" spc="-1" strike="noStrike">
              <a:latin typeface="Arial"/>
            </a:endParaRPr>
          </a:p>
          <a:p>
            <a:pPr indent="-216000">
              <a:lnSpc>
                <a:spcPct val="100000"/>
              </a:lnSpc>
              <a:buClr>
                <a:srgbClr val="000000"/>
              </a:buClr>
              <a:buFont typeface="Arial"/>
              <a:buChar char="•"/>
            </a:pPr>
            <a:r>
              <a:rPr b="0" lang="it-IT" sz="1800" spc="-1" strike="noStrike">
                <a:solidFill>
                  <a:srgbClr val="000000"/>
                </a:solidFill>
                <a:latin typeface="Open Sans"/>
              </a:rPr>
              <a:t>Dieta</a:t>
            </a:r>
            <a:endParaRPr b="0" lang="it-IT" sz="1800" spc="-1" strike="noStrike">
              <a:latin typeface="Arial"/>
            </a:endParaRPr>
          </a:p>
          <a:p>
            <a:pPr indent="-216000">
              <a:lnSpc>
                <a:spcPct val="100000"/>
              </a:lnSpc>
              <a:buClr>
                <a:srgbClr val="000000"/>
              </a:buClr>
              <a:buFont typeface="Arial"/>
              <a:buChar char="•"/>
            </a:pPr>
            <a:r>
              <a:rPr b="0" lang="it-IT" sz="1800" spc="-1" strike="noStrike">
                <a:solidFill>
                  <a:srgbClr val="000000"/>
                </a:solidFill>
                <a:latin typeface="Open Sans"/>
              </a:rPr>
              <a:t>Fattori perinatali ( tipo di parto – modalità di allattamento)</a:t>
            </a:r>
            <a:endParaRPr b="0" lang="it-IT" sz="1800" spc="-1" strike="noStrike">
              <a:latin typeface="Arial"/>
            </a:endParaRPr>
          </a:p>
        </p:txBody>
      </p:sp>
      <p:sp>
        <p:nvSpPr>
          <p:cNvPr id="196" name="CustomShape 3"/>
          <p:cNvSpPr/>
          <p:nvPr/>
        </p:nvSpPr>
        <p:spPr>
          <a:xfrm>
            <a:off x="554760" y="3429000"/>
            <a:ext cx="8094600" cy="2559240"/>
          </a:xfrm>
          <a:prstGeom prst="rect">
            <a:avLst/>
          </a:prstGeom>
          <a:noFill/>
          <a:ln>
            <a:noFill/>
          </a:ln>
        </p:spPr>
        <p:style>
          <a:lnRef idx="0"/>
          <a:fillRef idx="0"/>
          <a:effectRef idx="0"/>
          <a:fontRef idx="minor"/>
        </p:style>
        <p:txBody>
          <a:bodyPr lIns="90000" rIns="90000" tIns="45000" bIns="45000">
            <a:spAutoFit/>
          </a:bodyPr>
          <a:p>
            <a:pPr indent="-216000">
              <a:lnSpc>
                <a:spcPct val="100000"/>
              </a:lnSpc>
              <a:buClr>
                <a:srgbClr val="000000"/>
              </a:buClr>
              <a:buFont typeface="Arial"/>
              <a:buChar char="•"/>
            </a:pPr>
            <a:r>
              <a:rPr b="0" lang="it-IT" sz="1800" spc="-1" strike="noStrike">
                <a:solidFill>
                  <a:srgbClr val="000000"/>
                </a:solidFill>
                <a:latin typeface="Open Sans"/>
              </a:rPr>
              <a:t>FATTORI INDUCENTI LA CRISI ASMATICA</a:t>
            </a:r>
            <a:endParaRPr b="0" lang="it-IT" sz="1800" spc="-1" strike="noStrike">
              <a:latin typeface="Arial"/>
            </a:endParaRPr>
          </a:p>
          <a:p>
            <a:pPr>
              <a:lnSpc>
                <a:spcPct val="100000"/>
              </a:lnSpc>
            </a:pPr>
            <a:endParaRPr b="0" lang="it-IT" sz="1800" spc="-1" strike="noStrike">
              <a:latin typeface="Arial"/>
            </a:endParaRPr>
          </a:p>
          <a:p>
            <a:pPr indent="-216000">
              <a:lnSpc>
                <a:spcPct val="100000"/>
              </a:lnSpc>
              <a:buClr>
                <a:srgbClr val="000000"/>
              </a:buClr>
              <a:buFont typeface="Arial"/>
              <a:buChar char="•"/>
            </a:pPr>
            <a:r>
              <a:rPr b="0" lang="it-IT" sz="1800" spc="-1" strike="noStrike">
                <a:solidFill>
                  <a:srgbClr val="000000"/>
                </a:solidFill>
                <a:latin typeface="Open Sans"/>
              </a:rPr>
              <a:t>Allergeni ambientali e occupazionali (numerosi)</a:t>
            </a:r>
            <a:endParaRPr b="0" lang="it-IT" sz="1800" spc="-1" strike="noStrike">
              <a:latin typeface="Arial"/>
            </a:endParaRPr>
          </a:p>
          <a:p>
            <a:pPr indent="-216000">
              <a:lnSpc>
                <a:spcPct val="100000"/>
              </a:lnSpc>
              <a:buClr>
                <a:srgbClr val="000000"/>
              </a:buClr>
              <a:buFont typeface="Arial"/>
              <a:buChar char="•"/>
            </a:pPr>
            <a:r>
              <a:rPr b="0" lang="it-IT" sz="1800" spc="-1" strike="noStrike">
                <a:solidFill>
                  <a:srgbClr val="000000"/>
                </a:solidFill>
                <a:latin typeface="Open Sans"/>
              </a:rPr>
              <a:t>Aria fredda e secca</a:t>
            </a:r>
            <a:endParaRPr b="0" lang="it-IT" sz="1800" spc="-1" strike="noStrike">
              <a:latin typeface="Arial"/>
            </a:endParaRPr>
          </a:p>
          <a:p>
            <a:pPr indent="-216000">
              <a:lnSpc>
                <a:spcPct val="100000"/>
              </a:lnSpc>
              <a:buClr>
                <a:srgbClr val="000000"/>
              </a:buClr>
              <a:buFont typeface="Arial"/>
              <a:buChar char="•"/>
            </a:pPr>
            <a:r>
              <a:rPr b="0" lang="it-IT" sz="1800" spc="-1" strike="noStrike">
                <a:solidFill>
                  <a:srgbClr val="000000"/>
                </a:solidFill>
                <a:latin typeface="Open Sans"/>
              </a:rPr>
              <a:t>Infezioni</a:t>
            </a:r>
            <a:endParaRPr b="0" lang="it-IT" sz="1800" spc="-1" strike="noStrike">
              <a:latin typeface="Arial"/>
            </a:endParaRPr>
          </a:p>
          <a:p>
            <a:pPr indent="-216000">
              <a:lnSpc>
                <a:spcPct val="100000"/>
              </a:lnSpc>
              <a:buClr>
                <a:srgbClr val="000000"/>
              </a:buClr>
              <a:buFont typeface="Arial"/>
              <a:buChar char="•"/>
            </a:pPr>
            <a:r>
              <a:rPr b="0" lang="it-IT" sz="1800" spc="-1" strike="noStrike">
                <a:solidFill>
                  <a:srgbClr val="000000"/>
                </a:solidFill>
                <a:latin typeface="Open Sans"/>
              </a:rPr>
              <a:t>Esercizio</a:t>
            </a:r>
            <a:endParaRPr b="0" lang="it-IT" sz="1800" spc="-1" strike="noStrike">
              <a:latin typeface="Arial"/>
            </a:endParaRPr>
          </a:p>
          <a:p>
            <a:pPr indent="-216000">
              <a:lnSpc>
                <a:spcPct val="100000"/>
              </a:lnSpc>
              <a:buClr>
                <a:srgbClr val="000000"/>
              </a:buClr>
              <a:buFont typeface="Arial"/>
              <a:buChar char="•"/>
            </a:pPr>
            <a:r>
              <a:rPr b="0" lang="it-IT" sz="1800" spc="-1" strike="noStrike">
                <a:solidFill>
                  <a:srgbClr val="000000"/>
                </a:solidFill>
                <a:latin typeface="Open Sans"/>
              </a:rPr>
              <a:t>Inalazione di irritanti</a:t>
            </a:r>
            <a:endParaRPr b="0" lang="it-IT" sz="1800" spc="-1" strike="noStrike">
              <a:latin typeface="Arial"/>
            </a:endParaRPr>
          </a:p>
          <a:p>
            <a:pPr indent="-216000">
              <a:lnSpc>
                <a:spcPct val="100000"/>
              </a:lnSpc>
              <a:buClr>
                <a:srgbClr val="000000"/>
              </a:buClr>
              <a:buFont typeface="Arial"/>
              <a:buChar char="•"/>
            </a:pPr>
            <a:r>
              <a:rPr b="0" lang="it-IT" sz="1800" spc="-1" strike="noStrike">
                <a:solidFill>
                  <a:srgbClr val="000000"/>
                </a:solidFill>
                <a:latin typeface="Open Sans"/>
              </a:rPr>
              <a:t>Emozioni</a:t>
            </a:r>
            <a:endParaRPr b="0" lang="it-IT" sz="1800" spc="-1" strike="noStrike">
              <a:latin typeface="Arial"/>
            </a:endParaRPr>
          </a:p>
          <a:p>
            <a:pPr indent="-216000">
              <a:lnSpc>
                <a:spcPct val="100000"/>
              </a:lnSpc>
              <a:buClr>
                <a:srgbClr val="000000"/>
              </a:buClr>
              <a:buFont typeface="Arial"/>
              <a:buChar char="•"/>
            </a:pPr>
            <a:r>
              <a:rPr b="0" lang="it-IT" sz="1800" spc="-1" strike="noStrike">
                <a:solidFill>
                  <a:srgbClr val="000000"/>
                </a:solidFill>
                <a:latin typeface="Open Sans"/>
              </a:rPr>
              <a:t>Aspirina e altri farmaci antinfiammatori</a:t>
            </a:r>
            <a:endParaRPr b="0" lang="it-IT" sz="1800" spc="-1" strike="noStrike">
              <a:latin typeface="Arial"/>
            </a:endParaRPr>
          </a:p>
        </p:txBody>
      </p:sp>
    </p:spTree>
  </p:cSld>
  <mc:AlternateContent>
    <mc:Choice Requires="p14">
      <p:transition spd="slow" p14:dur="2000"/>
    </mc:Choice>
    <mc:Fallback>
      <p:transition spd="slow"/>
    </mc:Fallback>
  </mc:AlternateContent>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7" name="TextShape 1"/>
          <p:cNvSpPr txBox="1"/>
          <p:nvPr/>
        </p:nvSpPr>
        <p:spPr>
          <a:xfrm>
            <a:off x="677160" y="609480"/>
            <a:ext cx="8596440" cy="983880"/>
          </a:xfrm>
          <a:prstGeom prst="rect">
            <a:avLst/>
          </a:prstGeom>
          <a:noFill/>
          <a:ln>
            <a:noFill/>
          </a:ln>
        </p:spPr>
        <p:txBody>
          <a:bodyPr>
            <a:normAutofit/>
          </a:bodyPr>
          <a:p>
            <a:pPr>
              <a:lnSpc>
                <a:spcPct val="100000"/>
              </a:lnSpc>
            </a:pPr>
            <a:r>
              <a:rPr b="0" lang="it-IT" sz="3600" spc="-1" strike="noStrike">
                <a:solidFill>
                  <a:srgbClr val="90c226"/>
                </a:solidFill>
                <a:latin typeface="Trebuchet MS"/>
              </a:rPr>
              <a:t>CLASSIFICAZIONE DELL’ASMA</a:t>
            </a:r>
            <a:br/>
            <a:endParaRPr b="0" lang="en-US" sz="3600" spc="-1" strike="noStrike">
              <a:solidFill>
                <a:srgbClr val="000000"/>
              </a:solidFill>
              <a:latin typeface="Trebuchet MS"/>
            </a:endParaRPr>
          </a:p>
        </p:txBody>
      </p:sp>
      <p:pic>
        <p:nvPicPr>
          <p:cNvPr id="198" name="Immagine 3" descr=""/>
          <p:cNvPicPr/>
          <p:nvPr/>
        </p:nvPicPr>
        <p:blipFill>
          <a:blip r:embed="rId1"/>
          <a:stretch/>
        </p:blipFill>
        <p:spPr>
          <a:xfrm>
            <a:off x="780480" y="1319400"/>
            <a:ext cx="8688240" cy="5329440"/>
          </a:xfrm>
          <a:prstGeom prst="rect">
            <a:avLst/>
          </a:prstGeom>
          <a:ln>
            <a:noFill/>
          </a:ln>
        </p:spPr>
      </p:pic>
    </p:spTree>
  </p:cSld>
  <mc:AlternateContent>
    <mc:Choice Requires="p14">
      <p:transition spd="slow" p14:dur="2000"/>
    </mc:Choice>
    <mc:Fallback>
      <p:transition spd="slow"/>
    </mc:Fallback>
  </mc:AlternateContent>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9" name="TextShape 1"/>
          <p:cNvSpPr txBox="1"/>
          <p:nvPr/>
        </p:nvSpPr>
        <p:spPr>
          <a:xfrm>
            <a:off x="677160" y="609480"/>
            <a:ext cx="8596440" cy="983880"/>
          </a:xfrm>
          <a:prstGeom prst="rect">
            <a:avLst/>
          </a:prstGeom>
          <a:noFill/>
          <a:ln>
            <a:noFill/>
          </a:ln>
        </p:spPr>
        <p:txBody>
          <a:bodyPr>
            <a:normAutofit/>
          </a:bodyPr>
          <a:p>
            <a:pPr>
              <a:lnSpc>
                <a:spcPct val="100000"/>
              </a:lnSpc>
            </a:pPr>
            <a:r>
              <a:rPr b="0" lang="it-IT" sz="3600" spc="-1" strike="noStrike">
                <a:solidFill>
                  <a:srgbClr val="90c226"/>
                </a:solidFill>
                <a:latin typeface="Trebuchet MS"/>
              </a:rPr>
              <a:t>CLASSIFICAZIONE DELL’ASMA</a:t>
            </a:r>
            <a:br/>
            <a:endParaRPr b="0" lang="en-US" sz="3600" spc="-1" strike="noStrike">
              <a:solidFill>
                <a:srgbClr val="000000"/>
              </a:solidFill>
              <a:latin typeface="Trebuchet MS"/>
            </a:endParaRPr>
          </a:p>
        </p:txBody>
      </p:sp>
      <p:pic>
        <p:nvPicPr>
          <p:cNvPr id="200" name="Immagine 4" descr=""/>
          <p:cNvPicPr/>
          <p:nvPr/>
        </p:nvPicPr>
        <p:blipFill>
          <a:blip r:embed="rId1"/>
          <a:stretch/>
        </p:blipFill>
        <p:spPr>
          <a:xfrm>
            <a:off x="677160" y="1373760"/>
            <a:ext cx="8904600" cy="5209560"/>
          </a:xfrm>
          <a:prstGeom prst="rect">
            <a:avLst/>
          </a:prstGeom>
          <a:ln>
            <a:noFill/>
          </a:ln>
        </p:spPr>
      </p:pic>
    </p:spTree>
  </p:cSld>
  <mc:AlternateContent>
    <mc:Choice Requires="p14">
      <p:transition spd="slow" p14:dur="2000"/>
    </mc:Choice>
    <mc:Fallback>
      <p:transition spd="slow"/>
    </mc:Fallback>
  </mc:AlternateContent>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1" name="TextShape 1"/>
          <p:cNvSpPr txBox="1"/>
          <p:nvPr/>
        </p:nvSpPr>
        <p:spPr>
          <a:xfrm>
            <a:off x="677160" y="609480"/>
            <a:ext cx="8596440" cy="983880"/>
          </a:xfrm>
          <a:prstGeom prst="rect">
            <a:avLst/>
          </a:prstGeom>
          <a:noFill/>
          <a:ln>
            <a:noFill/>
          </a:ln>
        </p:spPr>
        <p:txBody>
          <a:bodyPr>
            <a:normAutofit/>
          </a:bodyPr>
          <a:p>
            <a:pPr>
              <a:lnSpc>
                <a:spcPct val="100000"/>
              </a:lnSpc>
            </a:pPr>
            <a:r>
              <a:rPr b="0" lang="it-IT" sz="3600" spc="-1" strike="noStrike">
                <a:solidFill>
                  <a:srgbClr val="90c226"/>
                </a:solidFill>
                <a:latin typeface="Trebuchet MS"/>
              </a:rPr>
              <a:t>TERAPIA DELL’ASMA</a:t>
            </a:r>
            <a:br/>
            <a:endParaRPr b="0" lang="en-US" sz="3600" spc="-1" strike="noStrike">
              <a:solidFill>
                <a:srgbClr val="000000"/>
              </a:solidFill>
              <a:latin typeface="Trebuchet MS"/>
            </a:endParaRPr>
          </a:p>
        </p:txBody>
      </p:sp>
      <p:sp>
        <p:nvSpPr>
          <p:cNvPr id="202" name="CustomShape 2"/>
          <p:cNvSpPr/>
          <p:nvPr/>
        </p:nvSpPr>
        <p:spPr>
          <a:xfrm>
            <a:off x="677160" y="1463760"/>
            <a:ext cx="7212240" cy="255924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it-IT" sz="1800" spc="-1" strike="noStrike">
                <a:solidFill>
                  <a:srgbClr val="000000"/>
                </a:solidFill>
                <a:latin typeface="Open Sans"/>
              </a:rPr>
              <a:t>Le principali classi di farmaci normalmente usate nel trattamento dell'asma e delle riacutizzazioni dell'asma comprendono:</a:t>
            </a:r>
            <a:endParaRPr b="0" lang="it-IT" sz="1800" spc="-1" strike="noStrike">
              <a:latin typeface="Arial"/>
            </a:endParaRPr>
          </a:p>
          <a:p>
            <a:pPr>
              <a:lnSpc>
                <a:spcPct val="100000"/>
              </a:lnSpc>
            </a:pPr>
            <a:endParaRPr b="0" lang="it-IT" sz="1800" spc="-1" strike="noStrike">
              <a:latin typeface="Arial"/>
            </a:endParaRPr>
          </a:p>
          <a:p>
            <a:pPr indent="-216000">
              <a:lnSpc>
                <a:spcPct val="100000"/>
              </a:lnSpc>
              <a:buClr>
                <a:srgbClr val="000000"/>
              </a:buClr>
              <a:buFont typeface="Arial"/>
              <a:buChar char="•"/>
            </a:pPr>
            <a:r>
              <a:rPr b="0" lang="it-IT" sz="1800" spc="-1" strike="noStrike">
                <a:solidFill>
                  <a:srgbClr val="000000"/>
                </a:solidFill>
                <a:latin typeface="Open Sans"/>
              </a:rPr>
              <a:t>Broncodilatatori (</a:t>
            </a:r>
            <a:r>
              <a:rPr b="0" lang="it-IT" sz="1800" spc="-1" strike="noStrike" u="sng">
                <a:solidFill>
                  <a:srgbClr val="99ca3c"/>
                </a:solidFill>
                <a:uFillTx/>
                <a:latin typeface="Open Sans"/>
                <a:hlinkClick r:id="rId1"/>
              </a:rPr>
              <a:t>beta-2-agonisti</a:t>
            </a:r>
            <a:r>
              <a:rPr b="0" lang="it-IT" sz="1800" spc="-1" strike="noStrike">
                <a:solidFill>
                  <a:srgbClr val="000000"/>
                </a:solidFill>
                <a:latin typeface="Open Sans"/>
              </a:rPr>
              <a:t> , </a:t>
            </a:r>
            <a:r>
              <a:rPr b="0" lang="it-IT" sz="1800" spc="-1" strike="noStrike" u="sng">
                <a:solidFill>
                  <a:srgbClr val="99ca3c"/>
                </a:solidFill>
                <a:uFillTx/>
                <a:latin typeface="Open Sans"/>
                <a:hlinkClick r:id="rId2"/>
              </a:rPr>
              <a:t>anticolinergici</a:t>
            </a:r>
            <a:r>
              <a:rPr b="0" lang="it-IT" sz="1800" spc="-1" strike="noStrike">
                <a:solidFill>
                  <a:srgbClr val="000000"/>
                </a:solidFill>
                <a:latin typeface="Open Sans"/>
              </a:rPr>
              <a:t> )</a:t>
            </a:r>
            <a:endParaRPr b="0" lang="it-IT" sz="1800" spc="-1" strike="noStrike">
              <a:latin typeface="Arial"/>
            </a:endParaRPr>
          </a:p>
          <a:p>
            <a:pPr indent="-216000">
              <a:lnSpc>
                <a:spcPct val="100000"/>
              </a:lnSpc>
              <a:buClr>
                <a:srgbClr val="b12e32"/>
              </a:buClr>
              <a:buFont typeface="Arial"/>
              <a:buChar char="•"/>
            </a:pPr>
            <a:r>
              <a:rPr b="0" lang="it-IT" sz="1800" spc="-1" strike="noStrike" u="sng">
                <a:solidFill>
                  <a:srgbClr val="99ca3c"/>
                </a:solidFill>
                <a:uFillTx/>
                <a:latin typeface="Open Sans"/>
                <a:hlinkClick r:id="rId3"/>
              </a:rPr>
              <a:t>Corticosteroidi</a:t>
            </a:r>
            <a:endParaRPr b="0" lang="it-IT" sz="1800" spc="-1" strike="noStrike">
              <a:latin typeface="Arial"/>
            </a:endParaRPr>
          </a:p>
          <a:p>
            <a:pPr indent="-216000">
              <a:lnSpc>
                <a:spcPct val="100000"/>
              </a:lnSpc>
              <a:buClr>
                <a:srgbClr val="b12e32"/>
              </a:buClr>
              <a:buFont typeface="Arial"/>
              <a:buChar char="•"/>
            </a:pPr>
            <a:r>
              <a:rPr b="0" lang="it-IT" sz="1800" spc="-1" strike="noStrike" u="sng">
                <a:solidFill>
                  <a:srgbClr val="99ca3c"/>
                </a:solidFill>
                <a:uFillTx/>
                <a:latin typeface="Open Sans"/>
                <a:hlinkClick r:id="rId4"/>
              </a:rPr>
              <a:t>Inibitori dei leucotrieni</a:t>
            </a:r>
            <a:endParaRPr b="0" lang="it-IT" sz="1800" spc="-1" strike="noStrike">
              <a:latin typeface="Arial"/>
            </a:endParaRPr>
          </a:p>
          <a:p>
            <a:pPr indent="-216000">
              <a:lnSpc>
                <a:spcPct val="100000"/>
              </a:lnSpc>
              <a:buClr>
                <a:srgbClr val="b12e32"/>
              </a:buClr>
              <a:buFont typeface="Arial"/>
              <a:buChar char="•"/>
            </a:pPr>
            <a:r>
              <a:rPr b="0" lang="it-IT" sz="1800" spc="-1" strike="noStrike" u="sng">
                <a:solidFill>
                  <a:srgbClr val="99ca3c"/>
                </a:solidFill>
                <a:uFillTx/>
                <a:latin typeface="Open Sans"/>
                <a:hlinkClick r:id="rId5"/>
              </a:rPr>
              <a:t>Stabilizzanti dei mastociti</a:t>
            </a:r>
            <a:endParaRPr b="0" lang="it-IT" sz="1800" spc="-1" strike="noStrike">
              <a:latin typeface="Arial"/>
            </a:endParaRPr>
          </a:p>
          <a:p>
            <a:pPr indent="-216000">
              <a:lnSpc>
                <a:spcPct val="100000"/>
              </a:lnSpc>
              <a:buClr>
                <a:srgbClr val="b12e32"/>
              </a:buClr>
              <a:buFont typeface="Arial"/>
              <a:buChar char="•"/>
            </a:pPr>
            <a:r>
              <a:rPr b="0" lang="it-IT" sz="1800" spc="-1" strike="noStrike" u="sng">
                <a:solidFill>
                  <a:srgbClr val="99ca3c"/>
                </a:solidFill>
                <a:uFillTx/>
                <a:latin typeface="Open Sans"/>
                <a:hlinkClick r:id="rId6"/>
              </a:rPr>
              <a:t>Metilxantine</a:t>
            </a:r>
            <a:endParaRPr b="0" lang="it-IT" sz="1800" spc="-1" strike="noStrike">
              <a:latin typeface="Arial"/>
            </a:endParaRPr>
          </a:p>
          <a:p>
            <a:pPr indent="-216000">
              <a:lnSpc>
                <a:spcPct val="100000"/>
              </a:lnSpc>
              <a:buClr>
                <a:srgbClr val="b12e32"/>
              </a:buClr>
              <a:buFont typeface="Arial"/>
              <a:buChar char="•"/>
            </a:pPr>
            <a:r>
              <a:rPr b="0" lang="it-IT" sz="1800" spc="-1" strike="noStrike" u="sng">
                <a:solidFill>
                  <a:srgbClr val="99ca3c"/>
                </a:solidFill>
                <a:uFillTx/>
                <a:latin typeface="Open Sans"/>
                <a:hlinkClick r:id="rId7"/>
              </a:rPr>
              <a:t>Immunomodulatori</a:t>
            </a:r>
            <a:endParaRPr b="0" lang="it-IT" sz="1800" spc="-1" strike="noStrike">
              <a:latin typeface="Arial"/>
            </a:endParaRPr>
          </a:p>
        </p:txBody>
      </p:sp>
      <p:pic>
        <p:nvPicPr>
          <p:cNvPr id="203" name="Picture 2" descr="farmaci-inalatori-broncodilatatori-come-usarli-correttamente"/>
          <p:cNvPicPr/>
          <p:nvPr/>
        </p:nvPicPr>
        <p:blipFill>
          <a:blip r:embed="rId8"/>
          <a:stretch/>
        </p:blipFill>
        <p:spPr>
          <a:xfrm>
            <a:off x="3726720" y="2868480"/>
            <a:ext cx="5455080" cy="3636720"/>
          </a:xfrm>
          <a:prstGeom prst="rect">
            <a:avLst/>
          </a:prstGeom>
          <a:ln>
            <a:noFill/>
          </a:ln>
        </p:spPr>
      </p:pic>
    </p:spTree>
  </p:cSld>
  <mc:AlternateContent>
    <mc:Choice Requires="p14">
      <p:transition spd="slow" p14:dur="2000"/>
    </mc:Choice>
    <mc:Fallback>
      <p:transition spd="slow"/>
    </mc:Fallback>
  </mc:AlternateContent>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4" name="TextShape 1"/>
          <p:cNvSpPr txBox="1"/>
          <p:nvPr/>
        </p:nvSpPr>
        <p:spPr>
          <a:xfrm>
            <a:off x="677160" y="609480"/>
            <a:ext cx="8596440" cy="983880"/>
          </a:xfrm>
          <a:prstGeom prst="rect">
            <a:avLst/>
          </a:prstGeom>
          <a:noFill/>
          <a:ln>
            <a:noFill/>
          </a:ln>
        </p:spPr>
        <p:txBody>
          <a:bodyPr>
            <a:normAutofit/>
          </a:bodyPr>
          <a:p>
            <a:pPr>
              <a:lnSpc>
                <a:spcPct val="100000"/>
              </a:lnSpc>
            </a:pPr>
            <a:r>
              <a:rPr b="0" lang="it-IT" sz="3600" spc="-1" strike="noStrike">
                <a:solidFill>
                  <a:srgbClr val="90c226"/>
                </a:solidFill>
                <a:latin typeface="Trebuchet MS"/>
              </a:rPr>
              <a:t>Beta 2 agonisti - anticolinergici</a:t>
            </a:r>
            <a:endParaRPr b="0" lang="en-US" sz="3600" spc="-1" strike="noStrike">
              <a:solidFill>
                <a:srgbClr val="000000"/>
              </a:solidFill>
              <a:latin typeface="Trebuchet MS"/>
            </a:endParaRPr>
          </a:p>
        </p:txBody>
      </p:sp>
      <p:pic>
        <p:nvPicPr>
          <p:cNvPr id="205" name="Immagine 3" descr=""/>
          <p:cNvPicPr/>
          <p:nvPr/>
        </p:nvPicPr>
        <p:blipFill>
          <a:blip r:embed="rId1"/>
          <a:stretch/>
        </p:blipFill>
        <p:spPr>
          <a:xfrm>
            <a:off x="677160" y="1267200"/>
            <a:ext cx="11200320" cy="5224680"/>
          </a:xfrm>
          <a:prstGeom prst="rect">
            <a:avLst/>
          </a:prstGeom>
          <a:ln>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2" name="TextShape 1"/>
          <p:cNvSpPr txBox="1"/>
          <p:nvPr/>
        </p:nvSpPr>
        <p:spPr>
          <a:xfrm>
            <a:off x="677160" y="609480"/>
            <a:ext cx="8596440" cy="1320480"/>
          </a:xfrm>
          <a:prstGeom prst="rect">
            <a:avLst/>
          </a:prstGeom>
          <a:noFill/>
          <a:ln>
            <a:noFill/>
          </a:ln>
        </p:spPr>
        <p:txBody>
          <a:bodyPr>
            <a:normAutofit fontScale="66000"/>
          </a:bodyPr>
          <a:p>
            <a:pPr>
              <a:lnSpc>
                <a:spcPct val="100000"/>
              </a:lnSpc>
            </a:pPr>
            <a:r>
              <a:rPr b="0" lang="it-IT" sz="3600" spc="-1" strike="noStrike">
                <a:solidFill>
                  <a:srgbClr val="90c226"/>
                </a:solidFill>
                <a:latin typeface="Trebuchet MS"/>
              </a:rPr>
              <a:t>COSA DICE LA LEGGE RIGUARDO ALLA SOMMINISTRAZIONE DI FARMACI NELLA SCUOLA</a:t>
            </a:r>
            <a:endParaRPr b="0" lang="en-US" sz="3600" spc="-1" strike="noStrike">
              <a:solidFill>
                <a:srgbClr val="000000"/>
              </a:solidFill>
              <a:latin typeface="Trebuchet MS"/>
            </a:endParaRPr>
          </a:p>
        </p:txBody>
      </p:sp>
      <p:pic>
        <p:nvPicPr>
          <p:cNvPr id="123" name="Immagine 3" descr=""/>
          <p:cNvPicPr/>
          <p:nvPr/>
        </p:nvPicPr>
        <p:blipFill>
          <a:blip r:embed="rId1"/>
          <a:stretch/>
        </p:blipFill>
        <p:spPr>
          <a:xfrm>
            <a:off x="1017720" y="2198160"/>
            <a:ext cx="8596440" cy="4499280"/>
          </a:xfrm>
          <a:prstGeom prst="rect">
            <a:avLst/>
          </a:prstGeom>
          <a:ln>
            <a:noFill/>
          </a:ln>
        </p:spPr>
      </p:pic>
    </p:spTree>
  </p:cSld>
  <mc:AlternateContent>
    <mc:Choice Requires="p14">
      <p:transition spd="slow" p14:dur="2000"/>
    </mc:Choice>
    <mc:Fallback>
      <p:transition spd="slow"/>
    </mc:Fallback>
  </mc:AlternateContent>
</p:sld>
</file>

<file path=ppt/slides/slide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6" name="TextShape 1"/>
          <p:cNvSpPr txBox="1"/>
          <p:nvPr/>
        </p:nvSpPr>
        <p:spPr>
          <a:xfrm>
            <a:off x="677160" y="609480"/>
            <a:ext cx="8596440" cy="983880"/>
          </a:xfrm>
          <a:prstGeom prst="rect">
            <a:avLst/>
          </a:prstGeom>
          <a:noFill/>
          <a:ln>
            <a:noFill/>
          </a:ln>
        </p:spPr>
        <p:txBody>
          <a:bodyPr>
            <a:normAutofit/>
          </a:bodyPr>
          <a:p>
            <a:pPr>
              <a:lnSpc>
                <a:spcPct val="100000"/>
              </a:lnSpc>
            </a:pPr>
            <a:r>
              <a:rPr b="0" lang="it-IT" sz="3600" spc="-1" strike="noStrike">
                <a:solidFill>
                  <a:srgbClr val="90c226"/>
                </a:solidFill>
                <a:latin typeface="Trebuchet MS"/>
              </a:rPr>
              <a:t>Beta 2 agonisti - anticolinergici</a:t>
            </a:r>
            <a:endParaRPr b="0" lang="en-US" sz="3600" spc="-1" strike="noStrike">
              <a:solidFill>
                <a:srgbClr val="000000"/>
              </a:solidFill>
              <a:latin typeface="Trebuchet MS"/>
            </a:endParaRPr>
          </a:p>
        </p:txBody>
      </p:sp>
      <p:pic>
        <p:nvPicPr>
          <p:cNvPr id="207" name="Immagine 4" descr=""/>
          <p:cNvPicPr/>
          <p:nvPr/>
        </p:nvPicPr>
        <p:blipFill>
          <a:blip r:embed="rId1"/>
          <a:stretch/>
        </p:blipFill>
        <p:spPr>
          <a:xfrm>
            <a:off x="677160" y="1359000"/>
            <a:ext cx="10910520" cy="4205520"/>
          </a:xfrm>
          <a:prstGeom prst="rect">
            <a:avLst/>
          </a:prstGeom>
          <a:ln>
            <a:noFill/>
          </a:ln>
        </p:spPr>
      </p:pic>
    </p:spTree>
  </p:cSld>
  <mc:AlternateContent>
    <mc:Choice Requires="p14">
      <p:transition spd="slow" p14:dur="2000"/>
    </mc:Choice>
    <mc:Fallback>
      <p:transition spd="slow"/>
    </mc:Fallback>
  </mc:AlternateContent>
</p:sld>
</file>

<file path=ppt/slides/slide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8" name="TextShape 1"/>
          <p:cNvSpPr txBox="1"/>
          <p:nvPr/>
        </p:nvSpPr>
        <p:spPr>
          <a:xfrm>
            <a:off x="677160" y="609480"/>
            <a:ext cx="8596440" cy="983880"/>
          </a:xfrm>
          <a:prstGeom prst="rect">
            <a:avLst/>
          </a:prstGeom>
          <a:noFill/>
          <a:ln>
            <a:noFill/>
          </a:ln>
        </p:spPr>
        <p:txBody>
          <a:bodyPr>
            <a:normAutofit/>
          </a:bodyPr>
          <a:p>
            <a:pPr>
              <a:lnSpc>
                <a:spcPct val="100000"/>
              </a:lnSpc>
            </a:pPr>
            <a:r>
              <a:rPr b="0" lang="it-IT" sz="3600" spc="-1" strike="noStrike">
                <a:solidFill>
                  <a:srgbClr val="90c226"/>
                </a:solidFill>
                <a:latin typeface="Trebuchet MS"/>
              </a:rPr>
              <a:t>Beta 2 agonisti - anticolinergici</a:t>
            </a:r>
            <a:endParaRPr b="0" lang="en-US" sz="3600" spc="-1" strike="noStrike">
              <a:solidFill>
                <a:srgbClr val="000000"/>
              </a:solidFill>
              <a:latin typeface="Trebuchet MS"/>
            </a:endParaRPr>
          </a:p>
        </p:txBody>
      </p:sp>
      <p:pic>
        <p:nvPicPr>
          <p:cNvPr id="209" name="Immagine 4" descr=""/>
          <p:cNvPicPr/>
          <p:nvPr/>
        </p:nvPicPr>
        <p:blipFill>
          <a:blip r:embed="rId1"/>
          <a:stretch/>
        </p:blipFill>
        <p:spPr>
          <a:xfrm>
            <a:off x="677160" y="1359000"/>
            <a:ext cx="10910520" cy="4205520"/>
          </a:xfrm>
          <a:prstGeom prst="rect">
            <a:avLst/>
          </a:prstGeom>
          <a:ln>
            <a:noFill/>
          </a:ln>
        </p:spPr>
      </p:pic>
    </p:spTree>
  </p:cSld>
  <mc:AlternateContent>
    <mc:Choice Requires="p14">
      <p:transition spd="slow" p14:dur="2000"/>
    </mc:Choice>
    <mc:Fallback>
      <p:transition spd="slow"/>
    </mc:Fallback>
  </mc:AlternateContent>
</p:sld>
</file>

<file path=ppt/slides/slide4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0" name="TextShape 1"/>
          <p:cNvSpPr txBox="1"/>
          <p:nvPr/>
        </p:nvSpPr>
        <p:spPr>
          <a:xfrm>
            <a:off x="677160" y="609480"/>
            <a:ext cx="8596440" cy="983880"/>
          </a:xfrm>
          <a:prstGeom prst="rect">
            <a:avLst/>
          </a:prstGeom>
          <a:noFill/>
          <a:ln>
            <a:noFill/>
          </a:ln>
        </p:spPr>
        <p:txBody>
          <a:bodyPr>
            <a:normAutofit/>
          </a:bodyPr>
          <a:p>
            <a:pPr>
              <a:lnSpc>
                <a:spcPct val="100000"/>
              </a:lnSpc>
            </a:pPr>
            <a:r>
              <a:rPr b="0" lang="it-IT" sz="3600" spc="-1" strike="noStrike">
                <a:solidFill>
                  <a:srgbClr val="90c226"/>
                </a:solidFill>
                <a:latin typeface="Trebuchet MS"/>
              </a:rPr>
              <a:t>Beta 2 agonisti - anticolinergici</a:t>
            </a:r>
            <a:endParaRPr b="0" lang="en-US" sz="3600" spc="-1" strike="noStrike">
              <a:solidFill>
                <a:srgbClr val="000000"/>
              </a:solidFill>
              <a:latin typeface="Trebuchet MS"/>
            </a:endParaRPr>
          </a:p>
        </p:txBody>
      </p:sp>
      <p:pic>
        <p:nvPicPr>
          <p:cNvPr id="211" name="Immagine 3" descr=""/>
          <p:cNvPicPr/>
          <p:nvPr/>
        </p:nvPicPr>
        <p:blipFill>
          <a:blip r:embed="rId1"/>
          <a:stretch/>
        </p:blipFill>
        <p:spPr>
          <a:xfrm>
            <a:off x="677160" y="1315800"/>
            <a:ext cx="9935280" cy="5358960"/>
          </a:xfrm>
          <a:prstGeom prst="rect">
            <a:avLst/>
          </a:prstGeom>
          <a:ln>
            <a:noFill/>
          </a:ln>
        </p:spPr>
      </p:pic>
    </p:spTree>
  </p:cSld>
  <mc:AlternateContent>
    <mc:Choice Requires="p14">
      <p:transition spd="slow" p14:dur="2000"/>
    </mc:Choice>
    <mc:Fallback>
      <p:transition spd="slow"/>
    </mc:Fallback>
  </mc:AlternateContent>
</p:sld>
</file>

<file path=ppt/slides/slide4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2" name="TextShape 1"/>
          <p:cNvSpPr txBox="1"/>
          <p:nvPr/>
        </p:nvSpPr>
        <p:spPr>
          <a:xfrm>
            <a:off x="677160" y="609480"/>
            <a:ext cx="8596440" cy="983880"/>
          </a:xfrm>
          <a:prstGeom prst="rect">
            <a:avLst/>
          </a:prstGeom>
          <a:noFill/>
          <a:ln>
            <a:noFill/>
          </a:ln>
        </p:spPr>
        <p:txBody>
          <a:bodyPr>
            <a:normAutofit/>
          </a:bodyPr>
          <a:p>
            <a:pPr>
              <a:lnSpc>
                <a:spcPct val="100000"/>
              </a:lnSpc>
            </a:pPr>
            <a:r>
              <a:rPr b="0" lang="it-IT" sz="3600" spc="-1" strike="noStrike">
                <a:solidFill>
                  <a:srgbClr val="90c226"/>
                </a:solidFill>
                <a:latin typeface="Trebuchet MS"/>
              </a:rPr>
              <a:t>Corticosteroidi per via inalatoria</a:t>
            </a:r>
            <a:endParaRPr b="0" lang="en-US" sz="3600" spc="-1" strike="noStrike">
              <a:solidFill>
                <a:srgbClr val="000000"/>
              </a:solidFill>
              <a:latin typeface="Trebuchet MS"/>
            </a:endParaRPr>
          </a:p>
        </p:txBody>
      </p:sp>
      <p:pic>
        <p:nvPicPr>
          <p:cNvPr id="213" name="Immagine 4" descr=""/>
          <p:cNvPicPr/>
          <p:nvPr/>
        </p:nvPicPr>
        <p:blipFill>
          <a:blip r:embed="rId1"/>
          <a:stretch/>
        </p:blipFill>
        <p:spPr>
          <a:xfrm>
            <a:off x="677160" y="1315440"/>
            <a:ext cx="11349000" cy="2877480"/>
          </a:xfrm>
          <a:prstGeom prst="rect">
            <a:avLst/>
          </a:prstGeom>
          <a:ln>
            <a:noFill/>
          </a:ln>
        </p:spPr>
      </p:pic>
      <p:pic>
        <p:nvPicPr>
          <p:cNvPr id="214" name="Immagine 6" descr=""/>
          <p:cNvPicPr/>
          <p:nvPr/>
        </p:nvPicPr>
        <p:blipFill>
          <a:blip r:embed="rId2"/>
          <a:stretch/>
        </p:blipFill>
        <p:spPr>
          <a:xfrm>
            <a:off x="1337400" y="4145040"/>
            <a:ext cx="10689120" cy="5413320"/>
          </a:xfrm>
          <a:prstGeom prst="rect">
            <a:avLst/>
          </a:prstGeom>
          <a:ln>
            <a:noFill/>
          </a:ln>
        </p:spPr>
      </p:pic>
    </p:spTree>
  </p:cSld>
  <mc:AlternateContent>
    <mc:Choice Requires="p14">
      <p:transition spd="slow" p14:dur="2000"/>
    </mc:Choice>
    <mc:Fallback>
      <p:transition spd="slow"/>
    </mc:Fallback>
  </mc:AlternateContent>
</p:sld>
</file>

<file path=ppt/slides/slide4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5" name="TextShape 1"/>
          <p:cNvSpPr txBox="1"/>
          <p:nvPr/>
        </p:nvSpPr>
        <p:spPr>
          <a:xfrm>
            <a:off x="677160" y="609480"/>
            <a:ext cx="8596440" cy="983880"/>
          </a:xfrm>
          <a:prstGeom prst="rect">
            <a:avLst/>
          </a:prstGeom>
          <a:noFill/>
          <a:ln>
            <a:noFill/>
          </a:ln>
        </p:spPr>
        <p:txBody>
          <a:bodyPr>
            <a:normAutofit/>
          </a:bodyPr>
          <a:p>
            <a:pPr>
              <a:lnSpc>
                <a:spcPct val="100000"/>
              </a:lnSpc>
            </a:pPr>
            <a:r>
              <a:rPr b="0" lang="it-IT" sz="3600" spc="-1" strike="noStrike">
                <a:solidFill>
                  <a:srgbClr val="90c226"/>
                </a:solidFill>
                <a:latin typeface="Trebuchet MS"/>
              </a:rPr>
              <a:t>Corticosteroidi per via inalatoria</a:t>
            </a:r>
            <a:endParaRPr b="0" lang="en-US" sz="3600" spc="-1" strike="noStrike">
              <a:solidFill>
                <a:srgbClr val="000000"/>
              </a:solidFill>
              <a:latin typeface="Trebuchet MS"/>
            </a:endParaRPr>
          </a:p>
        </p:txBody>
      </p:sp>
      <p:pic>
        <p:nvPicPr>
          <p:cNvPr id="216" name="Immagine 8" descr=""/>
          <p:cNvPicPr/>
          <p:nvPr/>
        </p:nvPicPr>
        <p:blipFill>
          <a:blip r:embed="rId1"/>
          <a:stretch/>
        </p:blipFill>
        <p:spPr>
          <a:xfrm>
            <a:off x="1211400" y="1593720"/>
            <a:ext cx="9251640" cy="5467320"/>
          </a:xfrm>
          <a:prstGeom prst="rect">
            <a:avLst/>
          </a:prstGeom>
          <a:ln>
            <a:noFill/>
          </a:ln>
        </p:spPr>
      </p:pic>
    </p:spTree>
  </p:cSld>
  <mc:AlternateContent>
    <mc:Choice Requires="p14">
      <p:transition spd="slow" p14:dur="2000"/>
    </mc:Choice>
    <mc:Fallback>
      <p:transition spd="slow"/>
    </mc:Fallback>
  </mc:AlternateContent>
</p:sld>
</file>

<file path=ppt/slides/slide4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7" name="TextShape 1"/>
          <p:cNvSpPr txBox="1"/>
          <p:nvPr/>
        </p:nvSpPr>
        <p:spPr>
          <a:xfrm>
            <a:off x="677160" y="609480"/>
            <a:ext cx="8596440" cy="983880"/>
          </a:xfrm>
          <a:prstGeom prst="rect">
            <a:avLst/>
          </a:prstGeom>
          <a:noFill/>
          <a:ln>
            <a:noFill/>
          </a:ln>
        </p:spPr>
        <p:txBody>
          <a:bodyPr>
            <a:normAutofit/>
          </a:bodyPr>
          <a:p>
            <a:pPr>
              <a:lnSpc>
                <a:spcPct val="100000"/>
              </a:lnSpc>
            </a:pPr>
            <a:r>
              <a:rPr b="0" lang="it-IT" sz="3600" spc="-1" strike="noStrike">
                <a:solidFill>
                  <a:srgbClr val="90c226"/>
                </a:solidFill>
                <a:latin typeface="Trebuchet MS"/>
              </a:rPr>
              <a:t>Corticosteroidi per via inalatoria e orali</a:t>
            </a:r>
            <a:endParaRPr b="0" lang="en-US" sz="3600" spc="-1" strike="noStrike">
              <a:solidFill>
                <a:srgbClr val="000000"/>
              </a:solidFill>
              <a:latin typeface="Trebuchet MS"/>
            </a:endParaRPr>
          </a:p>
        </p:txBody>
      </p:sp>
      <p:pic>
        <p:nvPicPr>
          <p:cNvPr id="218" name="Immagine 3" descr=""/>
          <p:cNvPicPr/>
          <p:nvPr/>
        </p:nvPicPr>
        <p:blipFill>
          <a:blip r:embed="rId1"/>
          <a:stretch/>
        </p:blipFill>
        <p:spPr>
          <a:xfrm>
            <a:off x="963720" y="1492920"/>
            <a:ext cx="10008000" cy="4754880"/>
          </a:xfrm>
          <a:prstGeom prst="rect">
            <a:avLst/>
          </a:prstGeom>
          <a:ln>
            <a:noFill/>
          </a:ln>
        </p:spPr>
      </p:pic>
    </p:spTree>
  </p:cSld>
  <mc:AlternateContent>
    <mc:Choice Requires="p14">
      <p:transition spd="slow" p14:dur="2000"/>
    </mc:Choice>
    <mc:Fallback>
      <p:transition spd="slow"/>
    </mc:Fallback>
  </mc:AlternateContent>
</p:sld>
</file>

<file path=ppt/slides/slide4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9" name="TextShape 1"/>
          <p:cNvSpPr txBox="1"/>
          <p:nvPr/>
        </p:nvSpPr>
        <p:spPr>
          <a:xfrm>
            <a:off x="677160" y="609480"/>
            <a:ext cx="8596440" cy="983880"/>
          </a:xfrm>
          <a:prstGeom prst="rect">
            <a:avLst/>
          </a:prstGeom>
          <a:noFill/>
          <a:ln>
            <a:noFill/>
          </a:ln>
        </p:spPr>
        <p:txBody>
          <a:bodyPr>
            <a:normAutofit/>
          </a:bodyPr>
          <a:p>
            <a:pPr>
              <a:lnSpc>
                <a:spcPct val="100000"/>
              </a:lnSpc>
            </a:pPr>
            <a:r>
              <a:rPr b="0" lang="it-IT" sz="3600" spc="-1" strike="noStrike">
                <a:solidFill>
                  <a:srgbClr val="90c226"/>
                </a:solidFill>
                <a:latin typeface="Trebuchet MS"/>
              </a:rPr>
              <a:t>Corticosteroidi per via inalatoria e orali</a:t>
            </a:r>
            <a:endParaRPr b="0" lang="en-US" sz="3600" spc="-1" strike="noStrike">
              <a:solidFill>
                <a:srgbClr val="000000"/>
              </a:solidFill>
              <a:latin typeface="Trebuchet MS"/>
            </a:endParaRPr>
          </a:p>
        </p:txBody>
      </p:sp>
      <p:pic>
        <p:nvPicPr>
          <p:cNvPr id="220" name="Immagine 4" descr=""/>
          <p:cNvPicPr/>
          <p:nvPr/>
        </p:nvPicPr>
        <p:blipFill>
          <a:blip r:embed="rId1"/>
          <a:stretch/>
        </p:blipFill>
        <p:spPr>
          <a:xfrm>
            <a:off x="677160" y="1292760"/>
            <a:ext cx="9976680" cy="3644640"/>
          </a:xfrm>
          <a:prstGeom prst="rect">
            <a:avLst/>
          </a:prstGeom>
          <a:ln>
            <a:noFill/>
          </a:ln>
        </p:spPr>
      </p:pic>
    </p:spTree>
  </p:cSld>
  <mc:AlternateContent>
    <mc:Choice Requires="p14">
      <p:transition spd="slow" p14:dur="2000"/>
    </mc:Choice>
    <mc:Fallback>
      <p:transition spd="slow"/>
    </mc:Fallback>
  </mc:AlternateContent>
</p:sld>
</file>

<file path=ppt/slides/slide4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1" name="TextShape 1"/>
          <p:cNvSpPr txBox="1"/>
          <p:nvPr/>
        </p:nvSpPr>
        <p:spPr>
          <a:xfrm>
            <a:off x="677160" y="609480"/>
            <a:ext cx="8596440" cy="983880"/>
          </a:xfrm>
          <a:prstGeom prst="rect">
            <a:avLst/>
          </a:prstGeom>
          <a:noFill/>
          <a:ln>
            <a:noFill/>
          </a:ln>
        </p:spPr>
        <p:txBody>
          <a:bodyPr>
            <a:normAutofit/>
          </a:bodyPr>
          <a:p>
            <a:pPr>
              <a:lnSpc>
                <a:spcPct val="100000"/>
              </a:lnSpc>
            </a:pPr>
            <a:r>
              <a:rPr b="0" lang="it-IT" sz="3600" spc="-1" strike="noStrike">
                <a:solidFill>
                  <a:srgbClr val="90c226"/>
                </a:solidFill>
                <a:latin typeface="Trebuchet MS"/>
              </a:rPr>
              <a:t>Farmaci in associazione</a:t>
            </a:r>
            <a:endParaRPr b="0" lang="en-US" sz="3600" spc="-1" strike="noStrike">
              <a:solidFill>
                <a:srgbClr val="000000"/>
              </a:solidFill>
              <a:latin typeface="Trebuchet MS"/>
            </a:endParaRPr>
          </a:p>
        </p:txBody>
      </p:sp>
      <p:pic>
        <p:nvPicPr>
          <p:cNvPr id="222" name="Immagine 3" descr=""/>
          <p:cNvPicPr/>
          <p:nvPr/>
        </p:nvPicPr>
        <p:blipFill>
          <a:blip r:embed="rId1"/>
          <a:stretch/>
        </p:blipFill>
        <p:spPr>
          <a:xfrm>
            <a:off x="677160" y="1355400"/>
            <a:ext cx="10457280" cy="5267160"/>
          </a:xfrm>
          <a:prstGeom prst="rect">
            <a:avLst/>
          </a:prstGeom>
          <a:ln>
            <a:noFill/>
          </a:ln>
        </p:spPr>
      </p:pic>
    </p:spTree>
  </p:cSld>
  <mc:AlternateContent>
    <mc:Choice Requires="p14">
      <p:transition spd="slow" p14:dur="2000"/>
    </mc:Choice>
    <mc:Fallback>
      <p:transition spd="slow"/>
    </mc:Fallback>
  </mc:AlternateContent>
</p:sld>
</file>

<file path=ppt/slides/slide4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3" name="TextShape 1"/>
          <p:cNvSpPr txBox="1"/>
          <p:nvPr/>
        </p:nvSpPr>
        <p:spPr>
          <a:xfrm>
            <a:off x="677160" y="609480"/>
            <a:ext cx="8596440" cy="983880"/>
          </a:xfrm>
          <a:prstGeom prst="rect">
            <a:avLst/>
          </a:prstGeom>
          <a:noFill/>
          <a:ln>
            <a:noFill/>
          </a:ln>
        </p:spPr>
        <p:txBody>
          <a:bodyPr>
            <a:normAutofit/>
          </a:bodyPr>
          <a:p>
            <a:pPr>
              <a:lnSpc>
                <a:spcPct val="100000"/>
              </a:lnSpc>
            </a:pPr>
            <a:r>
              <a:rPr b="0" lang="it-IT" sz="3600" spc="-1" strike="noStrike">
                <a:solidFill>
                  <a:srgbClr val="90c226"/>
                </a:solidFill>
                <a:latin typeface="Trebuchet MS"/>
              </a:rPr>
              <a:t>Farmaci in associazione</a:t>
            </a:r>
            <a:endParaRPr b="0" lang="en-US" sz="3600" spc="-1" strike="noStrike">
              <a:solidFill>
                <a:srgbClr val="000000"/>
              </a:solidFill>
              <a:latin typeface="Trebuchet MS"/>
            </a:endParaRPr>
          </a:p>
        </p:txBody>
      </p:sp>
      <p:pic>
        <p:nvPicPr>
          <p:cNvPr id="224" name="Immagine 4" descr=""/>
          <p:cNvPicPr/>
          <p:nvPr/>
        </p:nvPicPr>
        <p:blipFill>
          <a:blip r:embed="rId1"/>
          <a:stretch/>
        </p:blipFill>
        <p:spPr>
          <a:xfrm>
            <a:off x="677160" y="1441080"/>
            <a:ext cx="11314800" cy="5063760"/>
          </a:xfrm>
          <a:prstGeom prst="rect">
            <a:avLst/>
          </a:prstGeom>
          <a:ln>
            <a:noFill/>
          </a:ln>
        </p:spPr>
      </p:pic>
    </p:spTree>
  </p:cSld>
  <mc:AlternateContent>
    <mc:Choice Requires="p14">
      <p:transition spd="slow" p14:dur="2000"/>
    </mc:Choice>
    <mc:Fallback>
      <p:transition spd="slow"/>
    </mc:Fallback>
  </mc:AlternateContent>
</p:sld>
</file>

<file path=ppt/slides/slide4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5" name="TextShape 1"/>
          <p:cNvSpPr txBox="1"/>
          <p:nvPr/>
        </p:nvSpPr>
        <p:spPr>
          <a:xfrm>
            <a:off x="677160" y="609480"/>
            <a:ext cx="8596440" cy="983880"/>
          </a:xfrm>
          <a:prstGeom prst="rect">
            <a:avLst/>
          </a:prstGeom>
          <a:noFill/>
          <a:ln>
            <a:noFill/>
          </a:ln>
        </p:spPr>
        <p:txBody>
          <a:bodyPr>
            <a:normAutofit/>
          </a:bodyPr>
          <a:p>
            <a:pPr>
              <a:lnSpc>
                <a:spcPct val="100000"/>
              </a:lnSpc>
            </a:pPr>
            <a:r>
              <a:rPr b="0" lang="it-IT" sz="3600" spc="-1" strike="noStrike">
                <a:solidFill>
                  <a:srgbClr val="90c226"/>
                </a:solidFill>
                <a:latin typeface="Trebuchet MS"/>
              </a:rPr>
              <a:t>Inibitori dei leucotrieni</a:t>
            </a:r>
            <a:endParaRPr b="0" lang="en-US" sz="3600" spc="-1" strike="noStrike">
              <a:solidFill>
                <a:srgbClr val="000000"/>
              </a:solidFill>
              <a:latin typeface="Trebuchet MS"/>
            </a:endParaRPr>
          </a:p>
        </p:txBody>
      </p:sp>
      <p:pic>
        <p:nvPicPr>
          <p:cNvPr id="226" name="Immagine 3" descr=""/>
          <p:cNvPicPr/>
          <p:nvPr/>
        </p:nvPicPr>
        <p:blipFill>
          <a:blip r:embed="rId1"/>
          <a:stretch/>
        </p:blipFill>
        <p:spPr>
          <a:xfrm>
            <a:off x="677160" y="1454400"/>
            <a:ext cx="11090880" cy="4345200"/>
          </a:xfrm>
          <a:prstGeom prst="rect">
            <a:avLst/>
          </a:prstGeom>
          <a:ln>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Shape 1"/>
          <p:cNvSpPr txBox="1"/>
          <p:nvPr/>
        </p:nvSpPr>
        <p:spPr>
          <a:xfrm>
            <a:off x="677160" y="609480"/>
            <a:ext cx="8596440" cy="1320480"/>
          </a:xfrm>
          <a:prstGeom prst="rect">
            <a:avLst/>
          </a:prstGeom>
          <a:noFill/>
          <a:ln>
            <a:noFill/>
          </a:ln>
        </p:spPr>
        <p:txBody>
          <a:bodyPr>
            <a:normAutofit fontScale="66000"/>
          </a:bodyPr>
          <a:p>
            <a:pPr>
              <a:lnSpc>
                <a:spcPct val="100000"/>
              </a:lnSpc>
            </a:pPr>
            <a:r>
              <a:rPr b="0" lang="it-IT" sz="3600" spc="-1" strike="noStrike">
                <a:solidFill>
                  <a:srgbClr val="90c226"/>
                </a:solidFill>
                <a:latin typeface="Trebuchet MS"/>
              </a:rPr>
              <a:t>COSA DICE LA LEGGE RIGUARDO ALLA SOMMINISTRAZIONE DI FARMACI NELLA SCUOLA</a:t>
            </a:r>
            <a:endParaRPr b="0" lang="en-US" sz="3600" spc="-1" strike="noStrike">
              <a:solidFill>
                <a:srgbClr val="000000"/>
              </a:solidFill>
              <a:latin typeface="Trebuchet MS"/>
            </a:endParaRPr>
          </a:p>
        </p:txBody>
      </p:sp>
      <p:sp>
        <p:nvSpPr>
          <p:cNvPr id="125" name="CustomShape 2"/>
          <p:cNvSpPr/>
          <p:nvPr/>
        </p:nvSpPr>
        <p:spPr>
          <a:xfrm>
            <a:off x="599760" y="2273040"/>
            <a:ext cx="10341000" cy="228492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0" lang="it-IT" sz="1800" spc="-1" strike="noStrike">
                <a:solidFill>
                  <a:srgbClr val="000000"/>
                </a:solidFill>
                <a:latin typeface="Trebuchet MS"/>
              </a:rPr>
              <a:t>AD OGGI IL SISTEMA HA UN ITER E RESPONSABILITA’ PRECISE:</a:t>
            </a:r>
            <a:endParaRPr b="0" lang="it-IT" sz="1800" spc="-1" strike="noStrike">
              <a:latin typeface="Arial"/>
            </a:endParaRPr>
          </a:p>
          <a:p>
            <a:pPr>
              <a:lnSpc>
                <a:spcPct val="100000"/>
              </a:lnSpc>
            </a:pPr>
            <a:endParaRPr b="0" lang="it-IT" sz="1800" spc="-1" strike="noStrike">
              <a:latin typeface="Arial"/>
            </a:endParaRPr>
          </a:p>
          <a:p>
            <a:pPr marL="285840" indent="-285480">
              <a:lnSpc>
                <a:spcPct val="100000"/>
              </a:lnSpc>
              <a:buClr>
                <a:srgbClr val="000000"/>
              </a:buClr>
              <a:buFont typeface="StarSymbol"/>
              <a:buChar char="-"/>
            </a:pPr>
            <a:r>
              <a:rPr b="0" lang="it-IT" sz="1800" spc="-1" strike="noStrike">
                <a:solidFill>
                  <a:srgbClr val="000000"/>
                </a:solidFill>
                <a:latin typeface="Trebuchet MS"/>
              </a:rPr>
              <a:t>Centralità del soggetto come elemento primario</a:t>
            </a:r>
            <a:endParaRPr b="0" lang="it-IT" sz="1800" spc="-1" strike="noStrike">
              <a:latin typeface="Arial"/>
            </a:endParaRPr>
          </a:p>
          <a:p>
            <a:pPr marL="285840" indent="-285480">
              <a:lnSpc>
                <a:spcPct val="100000"/>
              </a:lnSpc>
              <a:buClr>
                <a:srgbClr val="000000"/>
              </a:buClr>
              <a:buFont typeface="StarSymbol"/>
              <a:buChar char="-"/>
            </a:pPr>
            <a:r>
              <a:rPr b="0" lang="it-IT" sz="1800" spc="-1" strike="noStrike">
                <a:solidFill>
                  <a:srgbClr val="000000"/>
                </a:solidFill>
                <a:latin typeface="Trebuchet MS"/>
              </a:rPr>
              <a:t>Coinvolge famiglia, dirigente scolastico, pediatra, medico di base, medico specialista</a:t>
            </a:r>
            <a:endParaRPr b="0" lang="it-IT" sz="1800" spc="-1" strike="noStrike">
              <a:latin typeface="Arial"/>
            </a:endParaRPr>
          </a:p>
          <a:p>
            <a:pPr marL="285840" indent="-285480">
              <a:lnSpc>
                <a:spcPct val="100000"/>
              </a:lnSpc>
              <a:buClr>
                <a:srgbClr val="000000"/>
              </a:buClr>
              <a:buFont typeface="StarSymbol"/>
              <a:buChar char="-"/>
            </a:pPr>
            <a:r>
              <a:rPr b="0" lang="it-IT" sz="1800" spc="-1" strike="noStrike">
                <a:solidFill>
                  <a:srgbClr val="000000"/>
                </a:solidFill>
                <a:latin typeface="Trebuchet MS"/>
              </a:rPr>
              <a:t>E’ previsto un corso di formazione per il personale scolastico</a:t>
            </a:r>
            <a:endParaRPr b="0" lang="it-IT" sz="1800" spc="-1" strike="noStrike">
              <a:latin typeface="Arial"/>
            </a:endParaRPr>
          </a:p>
          <a:p>
            <a:pPr>
              <a:lnSpc>
                <a:spcPct val="100000"/>
              </a:lnSpc>
            </a:pPr>
            <a:endParaRPr b="0" lang="it-IT" sz="1800" spc="-1" strike="noStrike">
              <a:latin typeface="Arial"/>
            </a:endParaRPr>
          </a:p>
          <a:p>
            <a:pPr marL="285840" indent="-285480">
              <a:lnSpc>
                <a:spcPct val="100000"/>
              </a:lnSpc>
              <a:buClr>
                <a:srgbClr val="000000"/>
              </a:buClr>
              <a:buFont typeface="StarSymbol"/>
              <a:buChar char="-"/>
            </a:pPr>
            <a:r>
              <a:rPr b="0" lang="it-IT" sz="1800" spc="-1" strike="noStrike">
                <a:solidFill>
                  <a:srgbClr val="000000"/>
                </a:solidFill>
                <a:latin typeface="Trebuchet MS"/>
              </a:rPr>
              <a:t>Ha come regola primaria che i farmaci somministrati non richiedano alcuna competenza tecnica</a:t>
            </a:r>
            <a:endParaRPr b="0" lang="it-IT" sz="1800" spc="-1" strike="noStrike">
              <a:latin typeface="Arial"/>
            </a:endParaRPr>
          </a:p>
          <a:p>
            <a:pPr>
              <a:lnSpc>
                <a:spcPct val="100000"/>
              </a:lnSpc>
            </a:pPr>
            <a:r>
              <a:rPr b="0" lang="it-IT" sz="1800" spc="-1" strike="noStrike">
                <a:solidFill>
                  <a:srgbClr val="000000"/>
                </a:solidFill>
                <a:latin typeface="Trebuchet MS"/>
              </a:rPr>
              <a:t>    </a:t>
            </a:r>
            <a:r>
              <a:rPr b="0" lang="it-IT" sz="1800" spc="-1" strike="noStrike">
                <a:solidFill>
                  <a:srgbClr val="000000"/>
                </a:solidFill>
                <a:latin typeface="Trebuchet MS"/>
              </a:rPr>
              <a:t>e non prevedano alcuna discrezionalità tecnica da parte di chi li somministra</a:t>
            </a:r>
            <a:endParaRPr b="0" lang="it-IT" sz="1800" spc="-1" strike="noStrike">
              <a:latin typeface="Arial"/>
            </a:endParaRPr>
          </a:p>
        </p:txBody>
      </p:sp>
    </p:spTree>
  </p:cSld>
  <mc:AlternateContent>
    <mc:Choice Requires="p14">
      <p:transition spd="slow" p14:dur="2000"/>
    </mc:Choice>
    <mc:Fallback>
      <p:transition spd="slow"/>
    </mc:Fallback>
  </mc:AlternateContent>
</p:sld>
</file>

<file path=ppt/slides/slide5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7" name="TextShape 1"/>
          <p:cNvSpPr txBox="1"/>
          <p:nvPr/>
        </p:nvSpPr>
        <p:spPr>
          <a:xfrm>
            <a:off x="677160" y="609480"/>
            <a:ext cx="8596440" cy="983880"/>
          </a:xfrm>
          <a:prstGeom prst="rect">
            <a:avLst/>
          </a:prstGeom>
          <a:noFill/>
          <a:ln>
            <a:noFill/>
          </a:ln>
        </p:spPr>
        <p:txBody>
          <a:bodyPr>
            <a:normAutofit/>
          </a:bodyPr>
          <a:p>
            <a:pPr>
              <a:lnSpc>
                <a:spcPct val="100000"/>
              </a:lnSpc>
            </a:pPr>
            <a:r>
              <a:rPr b="0" lang="it-IT" sz="3600" spc="-1" strike="noStrike">
                <a:solidFill>
                  <a:srgbClr val="90c226"/>
                </a:solidFill>
                <a:latin typeface="Trebuchet MS"/>
              </a:rPr>
              <a:t>Farmaci immunomodulatori</a:t>
            </a:r>
            <a:endParaRPr b="0" lang="en-US" sz="3600" spc="-1" strike="noStrike">
              <a:solidFill>
                <a:srgbClr val="000000"/>
              </a:solidFill>
              <a:latin typeface="Trebuchet MS"/>
            </a:endParaRPr>
          </a:p>
        </p:txBody>
      </p:sp>
      <p:pic>
        <p:nvPicPr>
          <p:cNvPr id="228" name="Immagine 4" descr=""/>
          <p:cNvPicPr/>
          <p:nvPr/>
        </p:nvPicPr>
        <p:blipFill>
          <a:blip r:embed="rId1"/>
          <a:stretch/>
        </p:blipFill>
        <p:spPr>
          <a:xfrm>
            <a:off x="677160" y="1499400"/>
            <a:ext cx="11527200" cy="3633840"/>
          </a:xfrm>
          <a:prstGeom prst="rect">
            <a:avLst/>
          </a:prstGeom>
          <a:ln>
            <a:noFill/>
          </a:ln>
        </p:spPr>
      </p:pic>
    </p:spTree>
  </p:cSld>
  <mc:AlternateContent>
    <mc:Choice Requires="p14">
      <p:transition spd="slow" p14:dur="2000"/>
    </mc:Choice>
    <mc:Fallback>
      <p:transition spd="slow"/>
    </mc:Fallback>
  </mc:AlternateContent>
</p:sld>
</file>

<file path=ppt/slides/slide5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9" name="TextShape 1"/>
          <p:cNvSpPr txBox="1"/>
          <p:nvPr/>
        </p:nvSpPr>
        <p:spPr>
          <a:xfrm>
            <a:off x="677160" y="609480"/>
            <a:ext cx="8596440" cy="983880"/>
          </a:xfrm>
          <a:prstGeom prst="rect">
            <a:avLst/>
          </a:prstGeom>
          <a:noFill/>
          <a:ln>
            <a:noFill/>
          </a:ln>
        </p:spPr>
        <p:txBody>
          <a:bodyPr>
            <a:normAutofit/>
          </a:bodyPr>
          <a:p>
            <a:pPr>
              <a:lnSpc>
                <a:spcPct val="100000"/>
              </a:lnSpc>
            </a:pPr>
            <a:r>
              <a:rPr b="0" lang="it-IT" sz="3600" spc="-1" strike="noStrike">
                <a:solidFill>
                  <a:srgbClr val="90c226"/>
                </a:solidFill>
                <a:latin typeface="Trebuchet MS"/>
              </a:rPr>
              <a:t>ALLERGIE E ANAFILASSI</a:t>
            </a:r>
            <a:endParaRPr b="0" lang="en-US" sz="3600" spc="-1" strike="noStrike">
              <a:solidFill>
                <a:srgbClr val="000000"/>
              </a:solidFill>
              <a:latin typeface="Trebuchet MS"/>
            </a:endParaRPr>
          </a:p>
        </p:txBody>
      </p:sp>
      <p:sp>
        <p:nvSpPr>
          <p:cNvPr id="230" name="CustomShape 2"/>
          <p:cNvSpPr/>
          <p:nvPr/>
        </p:nvSpPr>
        <p:spPr>
          <a:xfrm>
            <a:off x="677160" y="1410840"/>
            <a:ext cx="8727480" cy="255924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it-IT" sz="1800" spc="-1" strike="noStrike">
                <a:solidFill>
                  <a:srgbClr val="000000"/>
                </a:solidFill>
                <a:latin typeface="Trebuchet MS"/>
              </a:rPr>
              <a:t>I fenomeni allergici sono una risposta del nostro sistema immunitario a sostanze che non sono di per se nocive, ma vengono percepite come tali e quindi scatenano una specifica risposta mediata da cellule e mediatori dedicati:</a:t>
            </a:r>
            <a:endParaRPr b="0" lang="it-IT" sz="1800" spc="-1" strike="noStrike">
              <a:latin typeface="Arial"/>
            </a:endParaRPr>
          </a:p>
          <a:p>
            <a:pPr>
              <a:lnSpc>
                <a:spcPct val="100000"/>
              </a:lnSpc>
            </a:pPr>
            <a:endParaRPr b="0" lang="it-IT" sz="1800" spc="-1" strike="noStrike">
              <a:latin typeface="Arial"/>
            </a:endParaRPr>
          </a:p>
          <a:p>
            <a:pPr marL="285840" indent="-285480">
              <a:lnSpc>
                <a:spcPct val="100000"/>
              </a:lnSpc>
              <a:buClr>
                <a:srgbClr val="000000"/>
              </a:buClr>
              <a:buFont typeface="StarSymbol"/>
              <a:buChar char="-"/>
            </a:pPr>
            <a:r>
              <a:rPr b="0" lang="it-IT" sz="1800" spc="-1" strike="noStrike">
                <a:solidFill>
                  <a:srgbClr val="000000"/>
                </a:solidFill>
                <a:latin typeface="Trebuchet MS"/>
              </a:rPr>
              <a:t>Eosinofili</a:t>
            </a:r>
            <a:endParaRPr b="0" lang="it-IT" sz="1800" spc="-1" strike="noStrike">
              <a:latin typeface="Arial"/>
            </a:endParaRPr>
          </a:p>
          <a:p>
            <a:pPr marL="285840" indent="-285480">
              <a:lnSpc>
                <a:spcPct val="100000"/>
              </a:lnSpc>
              <a:buClr>
                <a:srgbClr val="000000"/>
              </a:buClr>
              <a:buFont typeface="StarSymbol"/>
              <a:buChar char="-"/>
            </a:pPr>
            <a:r>
              <a:rPr b="0" lang="it-IT" sz="1800" spc="-1" strike="noStrike">
                <a:solidFill>
                  <a:srgbClr val="000000"/>
                </a:solidFill>
                <a:latin typeface="Trebuchet MS"/>
              </a:rPr>
              <a:t>Basofili</a:t>
            </a:r>
            <a:endParaRPr b="0" lang="it-IT" sz="1800" spc="-1" strike="noStrike">
              <a:latin typeface="Arial"/>
            </a:endParaRPr>
          </a:p>
          <a:p>
            <a:pPr marL="285840" indent="-285480">
              <a:lnSpc>
                <a:spcPct val="100000"/>
              </a:lnSpc>
              <a:buClr>
                <a:srgbClr val="000000"/>
              </a:buClr>
              <a:buFont typeface="StarSymbol"/>
              <a:buChar char="-"/>
            </a:pPr>
            <a:r>
              <a:rPr b="0" lang="it-IT" sz="1800" spc="-1" strike="noStrike">
                <a:solidFill>
                  <a:srgbClr val="000000"/>
                </a:solidFill>
                <a:latin typeface="Trebuchet MS"/>
              </a:rPr>
              <a:t>Mastociti</a:t>
            </a:r>
            <a:endParaRPr b="0" lang="it-IT" sz="1800" spc="-1" strike="noStrike">
              <a:latin typeface="Arial"/>
            </a:endParaRPr>
          </a:p>
          <a:p>
            <a:pPr marL="285840" indent="-285480">
              <a:lnSpc>
                <a:spcPct val="100000"/>
              </a:lnSpc>
              <a:buClr>
                <a:srgbClr val="000000"/>
              </a:buClr>
              <a:buFont typeface="StarSymbol"/>
              <a:buChar char="-"/>
            </a:pPr>
            <a:r>
              <a:rPr b="0" lang="it-IT" sz="1800" spc="-1" strike="noStrike">
                <a:solidFill>
                  <a:srgbClr val="000000"/>
                </a:solidFill>
                <a:latin typeface="Trebuchet MS"/>
              </a:rPr>
              <a:t>IGE</a:t>
            </a:r>
            <a:endParaRPr b="0" lang="it-IT" sz="1800" spc="-1" strike="noStrike">
              <a:latin typeface="Arial"/>
            </a:endParaRPr>
          </a:p>
          <a:p>
            <a:pPr marL="285840" indent="-285480">
              <a:lnSpc>
                <a:spcPct val="100000"/>
              </a:lnSpc>
              <a:buClr>
                <a:srgbClr val="000000"/>
              </a:buClr>
              <a:buFont typeface="StarSymbol"/>
              <a:buChar char="-"/>
            </a:pPr>
            <a:r>
              <a:rPr b="0" lang="it-IT" sz="1800" spc="-1" strike="noStrike">
                <a:solidFill>
                  <a:srgbClr val="000000"/>
                </a:solidFill>
                <a:latin typeface="Trebuchet MS"/>
              </a:rPr>
              <a:t>Istamina</a:t>
            </a:r>
            <a:endParaRPr b="0" lang="it-IT" sz="1800" spc="-1" strike="noStrike">
              <a:latin typeface="Arial"/>
            </a:endParaRPr>
          </a:p>
        </p:txBody>
      </p:sp>
      <p:pic>
        <p:nvPicPr>
          <p:cNvPr id="231" name="Picture 2" descr="Allergie incrociate: quali sono gli alimenti che scatenano le allergie ai  pollini? - Istituto Medicina Biologica"/>
          <p:cNvPicPr/>
          <p:nvPr/>
        </p:nvPicPr>
        <p:blipFill>
          <a:blip r:embed="rId1"/>
          <a:stretch/>
        </p:blipFill>
        <p:spPr>
          <a:xfrm>
            <a:off x="2254320" y="2394720"/>
            <a:ext cx="7682760" cy="3591360"/>
          </a:xfrm>
          <a:prstGeom prst="rect">
            <a:avLst/>
          </a:prstGeom>
          <a:ln>
            <a:noFill/>
          </a:ln>
        </p:spPr>
      </p:pic>
    </p:spTree>
  </p:cSld>
  <mc:AlternateContent>
    <mc:Choice Requires="p14">
      <p:transition spd="slow" p14:dur="2000"/>
    </mc:Choice>
    <mc:Fallback>
      <p:transition spd="slow"/>
    </mc:Fallback>
  </mc:AlternateContent>
</p:sld>
</file>

<file path=ppt/slides/slide5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2" name="TextShape 1"/>
          <p:cNvSpPr txBox="1"/>
          <p:nvPr/>
        </p:nvSpPr>
        <p:spPr>
          <a:xfrm>
            <a:off x="677160" y="609480"/>
            <a:ext cx="8596440" cy="983880"/>
          </a:xfrm>
          <a:prstGeom prst="rect">
            <a:avLst/>
          </a:prstGeom>
          <a:noFill/>
          <a:ln>
            <a:noFill/>
          </a:ln>
        </p:spPr>
        <p:txBody>
          <a:bodyPr>
            <a:normAutofit/>
          </a:bodyPr>
          <a:p>
            <a:pPr>
              <a:lnSpc>
                <a:spcPct val="100000"/>
              </a:lnSpc>
            </a:pPr>
            <a:r>
              <a:rPr b="0" lang="it-IT" sz="3600" spc="-1" strike="noStrike">
                <a:solidFill>
                  <a:srgbClr val="90c226"/>
                </a:solidFill>
                <a:latin typeface="Trebuchet MS"/>
              </a:rPr>
              <a:t>ALLERGIE E ANAFILASSI</a:t>
            </a:r>
            <a:endParaRPr b="0" lang="en-US" sz="3600" spc="-1" strike="noStrike">
              <a:solidFill>
                <a:srgbClr val="000000"/>
              </a:solidFill>
              <a:latin typeface="Trebuchet MS"/>
            </a:endParaRPr>
          </a:p>
        </p:txBody>
      </p:sp>
      <p:pic>
        <p:nvPicPr>
          <p:cNvPr id="233" name="Picture 2" descr=""/>
          <p:cNvPicPr/>
          <p:nvPr/>
        </p:nvPicPr>
        <p:blipFill>
          <a:blip r:embed="rId1"/>
          <a:srcRect l="166" t="-247" r="47953" b="247"/>
          <a:stretch/>
        </p:blipFill>
        <p:spPr>
          <a:xfrm>
            <a:off x="677160" y="1295280"/>
            <a:ext cx="4076640" cy="5285880"/>
          </a:xfrm>
          <a:prstGeom prst="rect">
            <a:avLst/>
          </a:prstGeom>
          <a:ln>
            <a:noFill/>
          </a:ln>
        </p:spPr>
      </p:pic>
    </p:spTree>
  </p:cSld>
  <mc:AlternateContent>
    <mc:Choice Requires="p14">
      <p:transition spd="slow" p14:dur="2000"/>
    </mc:Choice>
    <mc:Fallback>
      <p:transition spd="slow"/>
    </mc:Fallback>
  </mc:AlternateContent>
</p:sld>
</file>

<file path=ppt/slides/slide5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34" name="Picture 2" descr="Elenco Allergeni – Trattoria Universitaria"/>
          <p:cNvPicPr/>
          <p:nvPr/>
        </p:nvPicPr>
        <p:blipFill>
          <a:blip r:embed="rId1"/>
          <a:srcRect l="0" t="0" r="0" b="10858"/>
          <a:stretch/>
        </p:blipFill>
        <p:spPr>
          <a:xfrm>
            <a:off x="677160" y="444240"/>
            <a:ext cx="5148000" cy="6126120"/>
          </a:xfrm>
          <a:prstGeom prst="rect">
            <a:avLst/>
          </a:prstGeom>
          <a:ln>
            <a:noFill/>
          </a:ln>
        </p:spPr>
      </p:pic>
      <p:sp>
        <p:nvSpPr>
          <p:cNvPr id="235" name="CustomShape 1"/>
          <p:cNvSpPr/>
          <p:nvPr/>
        </p:nvSpPr>
        <p:spPr>
          <a:xfrm>
            <a:off x="5825520" y="1685160"/>
            <a:ext cx="4706640" cy="201060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it-IT" sz="1800" spc="-1" strike="noStrike">
                <a:solidFill>
                  <a:srgbClr val="000000"/>
                </a:solidFill>
                <a:latin typeface="Trebuchet MS"/>
              </a:rPr>
              <a:t>Gli allergeni alimentari sono tra le più frequenti cause di shock anafilattico, spesso questi alimenti sono nascosti come additivi in altri cibi.</a:t>
            </a:r>
            <a:endParaRPr b="0" lang="it-IT" sz="1800" spc="-1" strike="noStrike">
              <a:latin typeface="Arial"/>
            </a:endParaRPr>
          </a:p>
          <a:p>
            <a:pPr>
              <a:lnSpc>
                <a:spcPct val="100000"/>
              </a:lnSpc>
            </a:pPr>
            <a:endParaRPr b="0" lang="it-IT" sz="1800" spc="-1" strike="noStrike">
              <a:latin typeface="Arial"/>
            </a:endParaRPr>
          </a:p>
          <a:p>
            <a:pPr>
              <a:lnSpc>
                <a:spcPct val="100000"/>
              </a:lnSpc>
            </a:pPr>
            <a:r>
              <a:rPr b="0" lang="it-IT" sz="1800" spc="-1" strike="noStrike">
                <a:solidFill>
                  <a:srgbClr val="000000"/>
                </a:solidFill>
                <a:latin typeface="Trebuchet MS"/>
              </a:rPr>
              <a:t>Altra causa molto comune è la puntura di insetti, soprattutto imenotteri</a:t>
            </a:r>
            <a:endParaRPr b="0" lang="it-IT" sz="1800" spc="-1" strike="noStrike">
              <a:latin typeface="Arial"/>
            </a:endParaRPr>
          </a:p>
        </p:txBody>
      </p:sp>
    </p:spTree>
  </p:cSld>
  <mc:AlternateContent>
    <mc:Choice Requires="p14">
      <p:transition spd="slow" p14:dur="2000"/>
    </mc:Choice>
    <mc:Fallback>
      <p:transition spd="slow"/>
    </mc:Fallback>
  </mc:AlternateContent>
</p:sld>
</file>

<file path=ppt/slides/slide5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6" name="TextShape 1"/>
          <p:cNvSpPr txBox="1"/>
          <p:nvPr/>
        </p:nvSpPr>
        <p:spPr>
          <a:xfrm>
            <a:off x="677160" y="609480"/>
            <a:ext cx="8596440" cy="983880"/>
          </a:xfrm>
          <a:prstGeom prst="rect">
            <a:avLst/>
          </a:prstGeom>
          <a:noFill/>
          <a:ln>
            <a:noFill/>
          </a:ln>
        </p:spPr>
        <p:txBody>
          <a:bodyPr>
            <a:normAutofit/>
          </a:bodyPr>
          <a:p>
            <a:pPr>
              <a:lnSpc>
                <a:spcPct val="100000"/>
              </a:lnSpc>
            </a:pPr>
            <a:r>
              <a:rPr b="0" lang="it-IT" sz="3600" spc="-1" strike="noStrike">
                <a:solidFill>
                  <a:srgbClr val="90c226"/>
                </a:solidFill>
                <a:latin typeface="Trebuchet MS"/>
              </a:rPr>
              <a:t>LO SHOCK ANAFILATTICO</a:t>
            </a:r>
            <a:endParaRPr b="0" lang="en-US" sz="3600" spc="-1" strike="noStrike">
              <a:solidFill>
                <a:srgbClr val="000000"/>
              </a:solidFill>
              <a:latin typeface="Trebuchet MS"/>
            </a:endParaRPr>
          </a:p>
        </p:txBody>
      </p:sp>
      <p:sp>
        <p:nvSpPr>
          <p:cNvPr id="237" name="CustomShape 2"/>
          <p:cNvSpPr/>
          <p:nvPr/>
        </p:nvSpPr>
        <p:spPr>
          <a:xfrm>
            <a:off x="677160" y="1474200"/>
            <a:ext cx="8178840" cy="146196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it-IT" sz="1800" spc="-1" strike="noStrike">
                <a:solidFill>
                  <a:srgbClr val="202124"/>
                </a:solidFill>
                <a:latin typeface="arial"/>
              </a:rPr>
              <a:t>Per </a:t>
            </a:r>
            <a:r>
              <a:rPr b="1" lang="it-IT" sz="1800" spc="-1" strike="noStrike">
                <a:solidFill>
                  <a:srgbClr val="202124"/>
                </a:solidFill>
                <a:latin typeface="arial"/>
              </a:rPr>
              <a:t>shock anafilattico</a:t>
            </a:r>
            <a:r>
              <a:rPr b="0" lang="it-IT" sz="1800" spc="-1" strike="noStrike">
                <a:solidFill>
                  <a:srgbClr val="202124"/>
                </a:solidFill>
                <a:latin typeface="arial"/>
              </a:rPr>
              <a:t>, o </a:t>
            </a:r>
            <a:r>
              <a:rPr b="1" lang="it-IT" sz="1800" spc="-1" strike="noStrike">
                <a:solidFill>
                  <a:srgbClr val="202124"/>
                </a:solidFill>
                <a:latin typeface="arial"/>
              </a:rPr>
              <a:t>anafilassi</a:t>
            </a:r>
            <a:r>
              <a:rPr b="0" lang="it-IT" sz="1800" spc="-1" strike="noStrike">
                <a:solidFill>
                  <a:srgbClr val="202124"/>
                </a:solidFill>
                <a:latin typeface="arial"/>
              </a:rPr>
              <a:t>, si intende una reazione allergica generalizzata, che si manifesta all'improvviso e che può portare a morte se non prontamente trattata. Inizia con grande rapidità interessando due o più apparati, ad esempio pelle e sistema respiratorio, o circolatorio, o gastrointestinale.</a:t>
            </a:r>
            <a:endParaRPr b="0" lang="it-IT" sz="1800" spc="-1" strike="noStrike">
              <a:latin typeface="Arial"/>
            </a:endParaRPr>
          </a:p>
        </p:txBody>
      </p:sp>
      <p:pic>
        <p:nvPicPr>
          <p:cNvPr id="238" name="Picture 2" descr="Quando si parla di shock anafilattico?"/>
          <p:cNvPicPr/>
          <p:nvPr/>
        </p:nvPicPr>
        <p:blipFill>
          <a:blip r:embed="rId1"/>
          <a:stretch/>
        </p:blipFill>
        <p:spPr>
          <a:xfrm>
            <a:off x="2170440" y="2951640"/>
            <a:ext cx="5610240" cy="3141720"/>
          </a:xfrm>
          <a:prstGeom prst="rect">
            <a:avLst/>
          </a:prstGeom>
          <a:ln>
            <a:noFill/>
          </a:ln>
        </p:spPr>
      </p:pic>
    </p:spTree>
  </p:cSld>
  <mc:AlternateContent>
    <mc:Choice Requires="p14">
      <p:transition spd="slow" p14:dur="2000"/>
    </mc:Choice>
    <mc:Fallback>
      <p:transition spd="slow"/>
    </mc:Fallback>
  </mc:AlternateContent>
</p:sld>
</file>

<file path=ppt/slides/slide5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9" name="TextShape 1"/>
          <p:cNvSpPr txBox="1"/>
          <p:nvPr/>
        </p:nvSpPr>
        <p:spPr>
          <a:xfrm>
            <a:off x="677160" y="609480"/>
            <a:ext cx="8596440" cy="983880"/>
          </a:xfrm>
          <a:prstGeom prst="rect">
            <a:avLst/>
          </a:prstGeom>
          <a:noFill/>
          <a:ln>
            <a:noFill/>
          </a:ln>
        </p:spPr>
        <p:txBody>
          <a:bodyPr>
            <a:normAutofit/>
          </a:bodyPr>
          <a:p>
            <a:pPr>
              <a:lnSpc>
                <a:spcPct val="100000"/>
              </a:lnSpc>
            </a:pPr>
            <a:r>
              <a:rPr b="0" lang="it-IT" sz="3600" spc="-1" strike="noStrike">
                <a:solidFill>
                  <a:srgbClr val="90c226"/>
                </a:solidFill>
                <a:latin typeface="Trebuchet MS"/>
              </a:rPr>
              <a:t>LO SHOCK ANAFILATTICO</a:t>
            </a:r>
            <a:endParaRPr b="0" lang="en-US" sz="3600" spc="-1" strike="noStrike">
              <a:solidFill>
                <a:srgbClr val="000000"/>
              </a:solidFill>
              <a:latin typeface="Trebuchet MS"/>
            </a:endParaRPr>
          </a:p>
        </p:txBody>
      </p:sp>
      <p:pic>
        <p:nvPicPr>
          <p:cNvPr id="240" name="Picture 2" descr="Lo shock anafilattico, la difficile cura del paziente sotto shock"/>
          <p:cNvPicPr/>
          <p:nvPr/>
        </p:nvPicPr>
        <p:blipFill>
          <a:blip r:embed="rId1"/>
          <a:stretch/>
        </p:blipFill>
        <p:spPr>
          <a:xfrm>
            <a:off x="819000" y="1194120"/>
            <a:ext cx="7105320" cy="5304960"/>
          </a:xfrm>
          <a:prstGeom prst="rect">
            <a:avLst/>
          </a:prstGeom>
          <a:ln>
            <a:noFill/>
          </a:ln>
        </p:spPr>
      </p:pic>
    </p:spTree>
  </p:cSld>
  <mc:AlternateContent>
    <mc:Choice Requires="p14">
      <p:transition spd="slow" p14:dur="2000"/>
    </mc:Choice>
    <mc:Fallback>
      <p:transition spd="slow"/>
    </mc:Fallback>
  </mc:AlternateContent>
</p:sld>
</file>

<file path=ppt/slides/slide5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1" name="TextShape 1"/>
          <p:cNvSpPr txBox="1"/>
          <p:nvPr/>
        </p:nvSpPr>
        <p:spPr>
          <a:xfrm>
            <a:off x="677160" y="609480"/>
            <a:ext cx="8596440" cy="983880"/>
          </a:xfrm>
          <a:prstGeom prst="rect">
            <a:avLst/>
          </a:prstGeom>
          <a:noFill/>
          <a:ln>
            <a:noFill/>
          </a:ln>
        </p:spPr>
        <p:txBody>
          <a:bodyPr>
            <a:normAutofit/>
          </a:bodyPr>
          <a:p>
            <a:pPr>
              <a:lnSpc>
                <a:spcPct val="100000"/>
              </a:lnSpc>
            </a:pPr>
            <a:r>
              <a:rPr b="0" lang="it-IT" sz="3600" spc="-1" strike="noStrike">
                <a:solidFill>
                  <a:srgbClr val="90c226"/>
                </a:solidFill>
                <a:latin typeface="Trebuchet MS"/>
              </a:rPr>
              <a:t>LO SHOCK ANAFILATTICO: TERAPIA</a:t>
            </a:r>
            <a:endParaRPr b="0" lang="en-US" sz="3600" spc="-1" strike="noStrike">
              <a:solidFill>
                <a:srgbClr val="000000"/>
              </a:solidFill>
              <a:latin typeface="Trebuchet MS"/>
            </a:endParaRPr>
          </a:p>
        </p:txBody>
      </p:sp>
      <p:sp>
        <p:nvSpPr>
          <p:cNvPr id="242" name="CustomShape 2"/>
          <p:cNvSpPr/>
          <p:nvPr/>
        </p:nvSpPr>
        <p:spPr>
          <a:xfrm>
            <a:off x="444240" y="1421280"/>
            <a:ext cx="10972440" cy="447948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it-IT" sz="1800" spc="-1" strike="noStrike">
                <a:solidFill>
                  <a:srgbClr val="000000"/>
                </a:solidFill>
                <a:latin typeface="Open Sans"/>
              </a:rPr>
              <a:t>Adrenalina</a:t>
            </a:r>
            <a:endParaRPr b="0" lang="it-IT" sz="1800" spc="-1" strike="noStrike">
              <a:latin typeface="Arial"/>
            </a:endParaRPr>
          </a:p>
          <a:p>
            <a:pPr>
              <a:lnSpc>
                <a:spcPct val="100000"/>
              </a:lnSpc>
            </a:pPr>
            <a:r>
              <a:rPr b="0" lang="it-IT" sz="1800" spc="-1" strike="noStrike">
                <a:solidFill>
                  <a:srgbClr val="000000"/>
                </a:solidFill>
                <a:latin typeface="Open Sans"/>
              </a:rPr>
              <a:t>L'adrenalina è la base del trattamento per l'anafilassi; può aiutare ad alleviare tutta la sintomatologia e deve essere somministrata immediatamente.</a:t>
            </a:r>
            <a:endParaRPr b="0" lang="it-IT" sz="1800" spc="-1" strike="noStrike">
              <a:latin typeface="Arial"/>
            </a:endParaRPr>
          </a:p>
          <a:p>
            <a:pPr>
              <a:lnSpc>
                <a:spcPct val="100000"/>
              </a:lnSpc>
            </a:pPr>
            <a:endParaRPr b="0" lang="it-IT" sz="1800" spc="-1" strike="noStrike">
              <a:latin typeface="Arial"/>
            </a:endParaRPr>
          </a:p>
          <a:p>
            <a:pPr>
              <a:lnSpc>
                <a:spcPct val="100000"/>
              </a:lnSpc>
            </a:pPr>
            <a:r>
              <a:rPr b="0" lang="it-IT" sz="1800" spc="-1" strike="noStrike">
                <a:solidFill>
                  <a:srgbClr val="000000"/>
                </a:solidFill>
                <a:latin typeface="Open Sans"/>
              </a:rPr>
              <a:t>L'adrenalina può essere somministrata sottocute o IM (la dose usuale varia da 0,3 a 0,5 mL di una soluzione 1:1000 [0,1%] negli adulti o 0,01 mL/kg nei bambini, ripetuta ogni 5-15 min). L'assorbimento massimo si verifica quando il farmaco viene somministrato IM nella parte antero-laterale della coscia.</a:t>
            </a:r>
            <a:endParaRPr b="0" lang="it-IT" sz="1800" spc="-1" strike="noStrike">
              <a:latin typeface="Arial"/>
            </a:endParaRPr>
          </a:p>
          <a:p>
            <a:pPr>
              <a:lnSpc>
                <a:spcPct val="100000"/>
              </a:lnSpc>
            </a:pPr>
            <a:r>
              <a:rPr b="0" lang="it-IT" sz="1800" spc="-1" strike="noStrike">
                <a:solidFill>
                  <a:srgbClr val="000000"/>
                </a:solidFill>
                <a:latin typeface="Open Sans"/>
              </a:rPr>
              <a:t>Nei pazienti con collasso cardiovascolare o ostruzione respiratoria grave si può somministrare adrenalina EV o intraossea in dose unica (0,5-1 mL di una soluzione 1:10 000 [0,01%]) o in infusione continua (1 mg in 250 mL di soluzione glucosata al 5% per avere una concentrazione di 4 mcg/mL, iniziando con 1 mcg/min e titrato fino a 4 mcg/min [15-60 mL/h]). L'adrenalina può essere somministrata attraverso un tubo endotracheale (2-2,5 mL di una soluzione 1:10 000 diluita a 5-10 mL con acqua sterile o soluzione fisiologica). Può rendersi necessaria una seconda iniezione di adrenalina sottocute.</a:t>
            </a:r>
            <a:endParaRPr b="0" lang="it-IT" sz="1800" spc="-1" strike="noStrike">
              <a:latin typeface="Arial"/>
            </a:endParaRPr>
          </a:p>
          <a:p>
            <a:pPr>
              <a:lnSpc>
                <a:spcPct val="100000"/>
              </a:lnSpc>
            </a:pPr>
            <a:endParaRPr b="0" lang="it-IT" sz="1800" spc="-1" strike="noStrike">
              <a:latin typeface="Arial"/>
            </a:endParaRPr>
          </a:p>
          <a:p>
            <a:pPr>
              <a:lnSpc>
                <a:spcPct val="100000"/>
              </a:lnSpc>
            </a:pPr>
            <a:r>
              <a:rPr b="0" lang="it-IT" sz="1800" spc="-1" strike="noStrike">
                <a:solidFill>
                  <a:srgbClr val="000000"/>
                </a:solidFill>
                <a:latin typeface="Open Sans"/>
              </a:rPr>
              <a:t>Nei pazienti in terapia con beta-bloccanti orali, che attenuano gli effetti dell'adrenalina, si deve impiegare glucagone 1 mg in bolo (20-30 mcg/kg nei bambini) seguito dall'infusione di 1 mg/h.</a:t>
            </a:r>
            <a:endParaRPr b="0" lang="it-IT" sz="1800" spc="-1" strike="noStrike">
              <a:latin typeface="Arial"/>
            </a:endParaRPr>
          </a:p>
        </p:txBody>
      </p:sp>
    </p:spTree>
  </p:cSld>
  <mc:AlternateContent>
    <mc:Choice Requires="p14">
      <p:transition spd="slow" p14:dur="2000"/>
    </mc:Choice>
    <mc:Fallback>
      <p:transition spd="slow"/>
    </mc:Fallback>
  </mc:AlternateContent>
</p:sld>
</file>

<file path=ppt/slides/slide5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3" name="TextShape 1"/>
          <p:cNvSpPr txBox="1"/>
          <p:nvPr/>
        </p:nvSpPr>
        <p:spPr>
          <a:xfrm>
            <a:off x="677160" y="609480"/>
            <a:ext cx="8596440" cy="983880"/>
          </a:xfrm>
          <a:prstGeom prst="rect">
            <a:avLst/>
          </a:prstGeom>
          <a:noFill/>
          <a:ln>
            <a:noFill/>
          </a:ln>
        </p:spPr>
        <p:txBody>
          <a:bodyPr>
            <a:normAutofit/>
          </a:bodyPr>
          <a:p>
            <a:pPr>
              <a:lnSpc>
                <a:spcPct val="100000"/>
              </a:lnSpc>
            </a:pPr>
            <a:r>
              <a:rPr b="0" lang="it-IT" sz="3600" spc="-1" strike="noStrike">
                <a:solidFill>
                  <a:srgbClr val="90c226"/>
                </a:solidFill>
                <a:latin typeface="Trebuchet MS"/>
              </a:rPr>
              <a:t>LO SHOCK ANAFILATTICO: TERAPIA</a:t>
            </a:r>
            <a:endParaRPr b="0" lang="en-US" sz="3600" spc="-1" strike="noStrike">
              <a:solidFill>
                <a:srgbClr val="000000"/>
              </a:solidFill>
              <a:latin typeface="Trebuchet MS"/>
            </a:endParaRPr>
          </a:p>
        </p:txBody>
      </p:sp>
      <p:sp>
        <p:nvSpPr>
          <p:cNvPr id="244" name="CustomShape 2"/>
          <p:cNvSpPr/>
          <p:nvPr/>
        </p:nvSpPr>
        <p:spPr>
          <a:xfrm>
            <a:off x="444240" y="1421280"/>
            <a:ext cx="10972440" cy="447948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it-IT" sz="1800" spc="-1" strike="noStrike">
                <a:solidFill>
                  <a:srgbClr val="000000"/>
                </a:solidFill>
                <a:latin typeface="Open Sans"/>
              </a:rPr>
              <a:t>Adrenalina</a:t>
            </a:r>
            <a:endParaRPr b="0" lang="it-IT" sz="1800" spc="-1" strike="noStrike">
              <a:latin typeface="Arial"/>
            </a:endParaRPr>
          </a:p>
          <a:p>
            <a:pPr>
              <a:lnSpc>
                <a:spcPct val="100000"/>
              </a:lnSpc>
            </a:pPr>
            <a:r>
              <a:rPr b="0" lang="it-IT" sz="1800" spc="-1" strike="noStrike">
                <a:solidFill>
                  <a:srgbClr val="000000"/>
                </a:solidFill>
                <a:latin typeface="Open Sans"/>
              </a:rPr>
              <a:t>L'adrenalina è la base del trattamento per l'anafilassi; può aiutare ad alleviare tutta la sintomatologia e deve essere somministrata immediatamente.</a:t>
            </a:r>
            <a:endParaRPr b="0" lang="it-IT" sz="1800" spc="-1" strike="noStrike">
              <a:latin typeface="Arial"/>
            </a:endParaRPr>
          </a:p>
          <a:p>
            <a:pPr>
              <a:lnSpc>
                <a:spcPct val="100000"/>
              </a:lnSpc>
            </a:pPr>
            <a:endParaRPr b="0" lang="it-IT" sz="1800" spc="-1" strike="noStrike">
              <a:latin typeface="Arial"/>
            </a:endParaRPr>
          </a:p>
          <a:p>
            <a:pPr>
              <a:lnSpc>
                <a:spcPct val="100000"/>
              </a:lnSpc>
            </a:pPr>
            <a:r>
              <a:rPr b="0" lang="it-IT" sz="1800" spc="-1" strike="noStrike">
                <a:solidFill>
                  <a:srgbClr val="000000"/>
                </a:solidFill>
                <a:latin typeface="Open Sans"/>
              </a:rPr>
              <a:t>L'adrenalina può essere somministrata sottocute o IM (la dose usuale varia da 0,3 a 0,5 mL di una soluzione 1:1000 [0,1%] negli adulti o 0,01 mL/kg nei bambini, ripetuta ogni 5-15 min). L'assorbimento massimo si verifica quando il farmaco viene somministrato IM nella parte antero-laterale della coscia.</a:t>
            </a:r>
            <a:endParaRPr b="0" lang="it-IT" sz="1800" spc="-1" strike="noStrike">
              <a:latin typeface="Arial"/>
            </a:endParaRPr>
          </a:p>
          <a:p>
            <a:pPr>
              <a:lnSpc>
                <a:spcPct val="100000"/>
              </a:lnSpc>
            </a:pPr>
            <a:r>
              <a:rPr b="0" lang="it-IT" sz="1800" spc="-1" strike="noStrike">
                <a:solidFill>
                  <a:srgbClr val="000000"/>
                </a:solidFill>
                <a:latin typeface="Open Sans"/>
              </a:rPr>
              <a:t>Nei pazienti con collasso cardiovascolare o ostruzione respiratoria grave si può somministrare adrenalina EV o intraossea in dose unica (0,5-1 mL di una soluzione 1:10 000 [0,01%]) o in infusione continua (1 mg in 250 mL di soluzione glucosata al 5% per avere una concentrazione di 4 mcg/mL, iniziando con 1 mcg/min e titrato fino a 4 mcg/min [15-60 mL/h]). L'adrenalina può essere somministrata attraverso un tubo endotracheale (2-2,5 mL di una soluzione 1:10 000 diluita a 5-10 mL con acqua sterile o soluzione fisiologica). Può rendersi necessaria una seconda iniezione di adrenalina sottocute.</a:t>
            </a:r>
            <a:endParaRPr b="0" lang="it-IT" sz="1800" spc="-1" strike="noStrike">
              <a:latin typeface="Arial"/>
            </a:endParaRPr>
          </a:p>
          <a:p>
            <a:pPr>
              <a:lnSpc>
                <a:spcPct val="100000"/>
              </a:lnSpc>
            </a:pPr>
            <a:endParaRPr b="0" lang="it-IT" sz="1800" spc="-1" strike="noStrike">
              <a:latin typeface="Arial"/>
            </a:endParaRPr>
          </a:p>
          <a:p>
            <a:pPr>
              <a:lnSpc>
                <a:spcPct val="100000"/>
              </a:lnSpc>
            </a:pPr>
            <a:r>
              <a:rPr b="0" lang="it-IT" sz="1800" spc="-1" strike="noStrike">
                <a:solidFill>
                  <a:srgbClr val="000000"/>
                </a:solidFill>
                <a:latin typeface="Open Sans"/>
              </a:rPr>
              <a:t>Nei pazienti in terapia con beta-bloccanti orali, che attenuano gli effetti dell'adrenalina, si deve impiegare glucagone 1 mg in bolo (20-30 mcg/kg nei bambini) seguito dall'infusione di 1 mg/h.</a:t>
            </a:r>
            <a:endParaRPr b="0" lang="it-IT" sz="1800" spc="-1" strike="noStrike">
              <a:latin typeface="Arial"/>
            </a:endParaRPr>
          </a:p>
        </p:txBody>
      </p:sp>
    </p:spTree>
  </p:cSld>
  <mc:AlternateContent>
    <mc:Choice Requires="p14">
      <p:transition spd="slow" p14:dur="2000"/>
    </mc:Choice>
    <mc:Fallback>
      <p:transition spd="slow"/>
    </mc:Fallback>
  </mc:AlternateContent>
</p:sld>
</file>

<file path=ppt/slides/slide5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5" name="TextShape 1"/>
          <p:cNvSpPr txBox="1"/>
          <p:nvPr/>
        </p:nvSpPr>
        <p:spPr>
          <a:xfrm>
            <a:off x="677160" y="609480"/>
            <a:ext cx="8596440" cy="983880"/>
          </a:xfrm>
          <a:prstGeom prst="rect">
            <a:avLst/>
          </a:prstGeom>
          <a:noFill/>
          <a:ln>
            <a:noFill/>
          </a:ln>
        </p:spPr>
        <p:txBody>
          <a:bodyPr>
            <a:normAutofit/>
          </a:bodyPr>
          <a:p>
            <a:pPr>
              <a:lnSpc>
                <a:spcPct val="100000"/>
              </a:lnSpc>
            </a:pPr>
            <a:r>
              <a:rPr b="0" lang="it-IT" sz="3600" spc="-1" strike="noStrike">
                <a:solidFill>
                  <a:srgbClr val="90c226"/>
                </a:solidFill>
                <a:latin typeface="Trebuchet MS"/>
              </a:rPr>
              <a:t>LO SHOCK ANAFILATTICO: TERAPIA</a:t>
            </a:r>
            <a:endParaRPr b="0" lang="en-US" sz="3600" spc="-1" strike="noStrike">
              <a:solidFill>
                <a:srgbClr val="000000"/>
              </a:solidFill>
              <a:latin typeface="Trebuchet MS"/>
            </a:endParaRPr>
          </a:p>
        </p:txBody>
      </p:sp>
      <p:pic>
        <p:nvPicPr>
          <p:cNvPr id="246" name="Picture 2" descr="L&amp;#39;utilizzo dell&amp;#39;autoiniettore di adrenalina in caso di shock anafilattico |  Allergologo.net"/>
          <p:cNvPicPr/>
          <p:nvPr/>
        </p:nvPicPr>
        <p:blipFill>
          <a:blip r:embed="rId1"/>
          <a:stretch/>
        </p:blipFill>
        <p:spPr>
          <a:xfrm>
            <a:off x="882720" y="1593720"/>
            <a:ext cx="3685680" cy="1228320"/>
          </a:xfrm>
          <a:prstGeom prst="rect">
            <a:avLst/>
          </a:prstGeom>
          <a:ln>
            <a:noFill/>
          </a:ln>
        </p:spPr>
      </p:pic>
      <p:pic>
        <p:nvPicPr>
          <p:cNvPr id="247" name="Picture 4" descr="Che cosa è un iniettore dell&amp;#39;auto dell&amp;#39;adrenalina?"/>
          <p:cNvPicPr/>
          <p:nvPr/>
        </p:nvPicPr>
        <p:blipFill>
          <a:blip r:embed="rId2"/>
          <a:stretch/>
        </p:blipFill>
        <p:spPr>
          <a:xfrm>
            <a:off x="4819320" y="2942280"/>
            <a:ext cx="4637520" cy="3638160"/>
          </a:xfrm>
          <a:prstGeom prst="rect">
            <a:avLst/>
          </a:prstGeom>
          <a:ln>
            <a:noFill/>
          </a:ln>
        </p:spPr>
      </p:pic>
      <p:sp>
        <p:nvSpPr>
          <p:cNvPr id="248" name="CustomShape 2"/>
          <p:cNvSpPr/>
          <p:nvPr/>
        </p:nvSpPr>
        <p:spPr>
          <a:xfrm>
            <a:off x="522360" y="2887560"/>
            <a:ext cx="4046040" cy="365652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it-IT" sz="1800" spc="-1" strike="noStrike">
                <a:solidFill>
                  <a:srgbClr val="000000"/>
                </a:solidFill>
                <a:latin typeface="Trebuchet MS"/>
              </a:rPr>
              <a:t>LA SOMMINISTRAZIONE DEVE ESSERE RAPIDISSIMA, PERDERE TEMPO PUO’ </a:t>
            </a:r>
            <a:endParaRPr b="0" lang="it-IT" sz="1800" spc="-1" strike="noStrike">
              <a:latin typeface="Arial"/>
            </a:endParaRPr>
          </a:p>
          <a:p>
            <a:pPr>
              <a:lnSpc>
                <a:spcPct val="100000"/>
              </a:lnSpc>
            </a:pPr>
            <a:r>
              <a:rPr b="0" lang="it-IT" sz="1800" spc="-1" strike="noStrike">
                <a:solidFill>
                  <a:srgbClr val="000000"/>
                </a:solidFill>
                <a:latin typeface="Trebuchet MS"/>
              </a:rPr>
              <a:t>PORTARE AD UN COLLASSO C.C </a:t>
            </a:r>
            <a:endParaRPr b="0" lang="it-IT" sz="1800" spc="-1" strike="noStrike">
              <a:latin typeface="Arial"/>
            </a:endParaRPr>
          </a:p>
          <a:p>
            <a:pPr>
              <a:lnSpc>
                <a:spcPct val="100000"/>
              </a:lnSpc>
            </a:pPr>
            <a:r>
              <a:rPr b="0" lang="it-IT" sz="1800" spc="-1" strike="noStrike">
                <a:solidFill>
                  <a:srgbClr val="000000"/>
                </a:solidFill>
                <a:latin typeface="Trebuchet MS"/>
              </a:rPr>
              <a:t>IRREVERSIBILE.</a:t>
            </a:r>
            <a:endParaRPr b="0" lang="it-IT" sz="1800" spc="-1" strike="noStrike">
              <a:latin typeface="Arial"/>
            </a:endParaRPr>
          </a:p>
          <a:p>
            <a:pPr>
              <a:lnSpc>
                <a:spcPct val="100000"/>
              </a:lnSpc>
            </a:pPr>
            <a:endParaRPr b="0" lang="it-IT" sz="1800" spc="-1" strike="noStrike">
              <a:latin typeface="Arial"/>
            </a:endParaRPr>
          </a:p>
          <a:p>
            <a:pPr>
              <a:lnSpc>
                <a:spcPct val="100000"/>
              </a:lnSpc>
            </a:pPr>
            <a:r>
              <a:rPr b="0" lang="it-IT" sz="1800" spc="-1" strike="noStrike">
                <a:solidFill>
                  <a:srgbClr val="000000"/>
                </a:solidFill>
                <a:latin typeface="Trebuchet MS"/>
              </a:rPr>
              <a:t>SUPERATA L’EMERGENZA SI POSSONO USARE CORTICOSTEROIDI ED ANTISAMINICI</a:t>
            </a:r>
            <a:endParaRPr b="0" lang="it-IT" sz="1800" spc="-1" strike="noStrike">
              <a:latin typeface="Arial"/>
            </a:endParaRPr>
          </a:p>
          <a:p>
            <a:pPr>
              <a:lnSpc>
                <a:spcPct val="100000"/>
              </a:lnSpc>
            </a:pPr>
            <a:endParaRPr b="0" lang="it-IT" sz="1800" spc="-1" strike="noStrike">
              <a:latin typeface="Arial"/>
            </a:endParaRPr>
          </a:p>
          <a:p>
            <a:pPr>
              <a:lnSpc>
                <a:spcPct val="100000"/>
              </a:lnSpc>
            </a:pPr>
            <a:r>
              <a:rPr b="0" lang="it-IT" sz="1800" spc="-1" strike="noStrike">
                <a:solidFill>
                  <a:srgbClr val="000000"/>
                </a:solidFill>
                <a:latin typeface="Trebuchet MS"/>
              </a:rPr>
              <a:t>IL CORTISONE HA UN TEMPO DI AZIONE DI CIRCA 20 MINUTI, PER CUI NON E’ UN FARMACO ADATTO A GESTIRE L’EMERGENZA.</a:t>
            </a:r>
            <a:endParaRPr b="0" lang="it-IT" sz="1800" spc="-1" strike="noStrike">
              <a:latin typeface="Arial"/>
            </a:endParaRPr>
          </a:p>
        </p:txBody>
      </p:sp>
    </p:spTree>
  </p:cSld>
  <mc:AlternateContent>
    <mc:Choice Requires="p14">
      <p:transition spd="slow" p14:dur="2000"/>
    </mc:Choice>
    <mc:Fallback>
      <p:transition spd="slow"/>
    </mc:Fallback>
  </mc:AlternateContent>
</p:sld>
</file>

<file path=ppt/slides/slide5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9" name="TextShape 1"/>
          <p:cNvSpPr txBox="1"/>
          <p:nvPr/>
        </p:nvSpPr>
        <p:spPr>
          <a:xfrm>
            <a:off x="677160" y="609480"/>
            <a:ext cx="8596440" cy="983880"/>
          </a:xfrm>
          <a:prstGeom prst="rect">
            <a:avLst/>
          </a:prstGeom>
          <a:noFill/>
          <a:ln>
            <a:noFill/>
          </a:ln>
        </p:spPr>
        <p:txBody>
          <a:bodyPr>
            <a:normAutofit/>
          </a:bodyPr>
          <a:p>
            <a:pPr>
              <a:lnSpc>
                <a:spcPct val="100000"/>
              </a:lnSpc>
            </a:pPr>
            <a:r>
              <a:rPr b="0" lang="it-IT" sz="3600" spc="-1" strike="noStrike">
                <a:solidFill>
                  <a:srgbClr val="90c226"/>
                </a:solidFill>
                <a:latin typeface="Trebuchet MS"/>
              </a:rPr>
              <a:t>EPILESSIA: DEFINIZIONE </a:t>
            </a:r>
            <a:endParaRPr b="0" lang="en-US" sz="3600" spc="-1" strike="noStrike">
              <a:solidFill>
                <a:srgbClr val="000000"/>
              </a:solidFill>
              <a:latin typeface="Trebuchet MS"/>
            </a:endParaRPr>
          </a:p>
        </p:txBody>
      </p:sp>
      <p:sp>
        <p:nvSpPr>
          <p:cNvPr id="250" name="CustomShape 2"/>
          <p:cNvSpPr/>
          <p:nvPr/>
        </p:nvSpPr>
        <p:spPr>
          <a:xfrm>
            <a:off x="3931920" y="2220840"/>
            <a:ext cx="184320" cy="369000"/>
          </a:xfrm>
          <a:prstGeom prst="rect">
            <a:avLst/>
          </a:prstGeom>
          <a:noFill/>
          <a:ln>
            <a:noFill/>
          </a:ln>
        </p:spPr>
        <p:style>
          <a:lnRef idx="0"/>
          <a:fillRef idx="0"/>
          <a:effectRef idx="0"/>
          <a:fontRef idx="minor"/>
        </p:style>
      </p:sp>
      <p:sp>
        <p:nvSpPr>
          <p:cNvPr id="251" name="CustomShape 3"/>
          <p:cNvSpPr/>
          <p:nvPr/>
        </p:nvSpPr>
        <p:spPr>
          <a:xfrm>
            <a:off x="677160" y="1593720"/>
            <a:ext cx="6099840" cy="502740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it-IT" sz="1800" spc="-1" strike="noStrike">
                <a:solidFill>
                  <a:srgbClr val="174f6d"/>
                </a:solidFill>
                <a:latin typeface="Open Sans"/>
              </a:rPr>
              <a:t>Una crisi epilettica è una scarica elettrica anomala e non controllata originata nel contesto della sostanza grigia cerebrale corticale, che interrompe transitoriamente la normale funzionalità cerebrale. Una crisi provoca tipicamente alterazioni dello stato di coscienza, sensazioni anomale, movimenti focali involontari o convulsioni (diffuse e violente contrazioni involontarie della muscolatura volontaria). La diagnosi può essere clinica e coinvolge risultati di neuroimaging, test di laboratorio, ed elettroencefalografia per le crisi di nuova insorgenza o livelli anticonvulsivanti per epilessia precedentemente diagnosticata. Il trattamento comprende eliminazione della causa se possibile, anticonvulsivanti, e chirurgia (se i farmaci sono inefficaci).</a:t>
            </a:r>
            <a:endParaRPr b="0" lang="it-IT" sz="1800" spc="-1" strike="noStrike">
              <a:latin typeface="Arial"/>
            </a:endParaRPr>
          </a:p>
        </p:txBody>
      </p:sp>
      <p:pic>
        <p:nvPicPr>
          <p:cNvPr id="252" name="Picture 2" descr="Epilessia - Fondazione Mondino"/>
          <p:cNvPicPr/>
          <p:nvPr/>
        </p:nvPicPr>
        <p:blipFill>
          <a:blip r:embed="rId1"/>
          <a:stretch/>
        </p:blipFill>
        <p:spPr>
          <a:xfrm>
            <a:off x="6802920" y="1593720"/>
            <a:ext cx="4711680" cy="2689920"/>
          </a:xfrm>
          <a:prstGeom prst="rect">
            <a:avLst/>
          </a:prstGeom>
          <a:ln>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6" name="TextShape 1"/>
          <p:cNvSpPr txBox="1"/>
          <p:nvPr/>
        </p:nvSpPr>
        <p:spPr>
          <a:xfrm>
            <a:off x="677160" y="609480"/>
            <a:ext cx="8596440" cy="1320480"/>
          </a:xfrm>
          <a:prstGeom prst="rect">
            <a:avLst/>
          </a:prstGeom>
          <a:noFill/>
          <a:ln>
            <a:noFill/>
          </a:ln>
        </p:spPr>
        <p:txBody>
          <a:bodyPr>
            <a:normAutofit fontScale="66000"/>
          </a:bodyPr>
          <a:p>
            <a:pPr>
              <a:lnSpc>
                <a:spcPct val="100000"/>
              </a:lnSpc>
            </a:pPr>
            <a:r>
              <a:rPr b="0" lang="it-IT" sz="3600" spc="-1" strike="noStrike">
                <a:solidFill>
                  <a:srgbClr val="90c226"/>
                </a:solidFill>
                <a:latin typeface="Trebuchet MS"/>
              </a:rPr>
              <a:t>COSA DICE LA LEGGE RIGUARDO ALLA SOMMINISTRAZIONE DI FARMACI NELLA SCUOLA</a:t>
            </a:r>
            <a:endParaRPr b="0" lang="en-US" sz="3600" spc="-1" strike="noStrike">
              <a:solidFill>
                <a:srgbClr val="000000"/>
              </a:solidFill>
              <a:latin typeface="Trebuchet MS"/>
            </a:endParaRPr>
          </a:p>
        </p:txBody>
      </p:sp>
      <p:sp>
        <p:nvSpPr>
          <p:cNvPr id="127" name="CustomShape 2"/>
          <p:cNvSpPr/>
          <p:nvPr/>
        </p:nvSpPr>
        <p:spPr>
          <a:xfrm>
            <a:off x="599760" y="2273040"/>
            <a:ext cx="10341000" cy="283356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0" lang="it-IT" sz="1800" spc="-1" strike="noStrike">
                <a:solidFill>
                  <a:srgbClr val="000000"/>
                </a:solidFill>
                <a:latin typeface="Trebuchet MS"/>
              </a:rPr>
              <a:t>AD OGGI IL SISTEMA HA UN ITER E RESPONSABILITA’ PRECISE:</a:t>
            </a:r>
            <a:endParaRPr b="0" lang="it-IT" sz="1800" spc="-1" strike="noStrike">
              <a:latin typeface="Arial"/>
            </a:endParaRPr>
          </a:p>
          <a:p>
            <a:pPr>
              <a:lnSpc>
                <a:spcPct val="100000"/>
              </a:lnSpc>
            </a:pPr>
            <a:endParaRPr b="0" lang="it-IT" sz="1800" spc="-1" strike="noStrike">
              <a:latin typeface="Arial"/>
            </a:endParaRPr>
          </a:p>
          <a:p>
            <a:pPr marL="285840" indent="-285480">
              <a:lnSpc>
                <a:spcPct val="100000"/>
              </a:lnSpc>
              <a:buClr>
                <a:srgbClr val="000000"/>
              </a:buClr>
              <a:buFont typeface="StarSymbol"/>
              <a:buChar char="-"/>
            </a:pPr>
            <a:r>
              <a:rPr b="0" lang="it-IT" sz="1800" spc="-1" strike="noStrike">
                <a:solidFill>
                  <a:srgbClr val="000000"/>
                </a:solidFill>
                <a:latin typeface="Trebuchet MS"/>
              </a:rPr>
              <a:t>Centralità del soggetto come elemento primario</a:t>
            </a:r>
            <a:endParaRPr b="0" lang="it-IT" sz="1800" spc="-1" strike="noStrike">
              <a:latin typeface="Arial"/>
            </a:endParaRPr>
          </a:p>
          <a:p>
            <a:pPr marL="285840" indent="-285480">
              <a:lnSpc>
                <a:spcPct val="100000"/>
              </a:lnSpc>
              <a:buClr>
                <a:srgbClr val="000000"/>
              </a:buClr>
              <a:buFont typeface="StarSymbol"/>
              <a:buChar char="-"/>
            </a:pPr>
            <a:r>
              <a:rPr b="0" lang="it-IT" sz="1800" spc="-1" strike="noStrike">
                <a:solidFill>
                  <a:srgbClr val="000000"/>
                </a:solidFill>
                <a:latin typeface="Trebuchet MS"/>
              </a:rPr>
              <a:t>Coinvolge famiglia, dirigente scolastico, pediatra, medico di base, medico specialista</a:t>
            </a:r>
            <a:endParaRPr b="0" lang="it-IT" sz="1800" spc="-1" strike="noStrike">
              <a:latin typeface="Arial"/>
            </a:endParaRPr>
          </a:p>
          <a:p>
            <a:pPr marL="285840" indent="-285480">
              <a:lnSpc>
                <a:spcPct val="100000"/>
              </a:lnSpc>
              <a:buClr>
                <a:srgbClr val="000000"/>
              </a:buClr>
              <a:buFont typeface="StarSymbol"/>
              <a:buChar char="-"/>
            </a:pPr>
            <a:r>
              <a:rPr b="0" lang="it-IT" sz="1800" spc="-1" strike="noStrike">
                <a:solidFill>
                  <a:srgbClr val="000000"/>
                </a:solidFill>
                <a:latin typeface="Trebuchet MS"/>
              </a:rPr>
              <a:t>E’ previsto un corso di formazione per il personale scolastico</a:t>
            </a:r>
            <a:endParaRPr b="0" lang="it-IT" sz="1800" spc="-1" strike="noStrike">
              <a:latin typeface="Arial"/>
            </a:endParaRPr>
          </a:p>
          <a:p>
            <a:pPr>
              <a:lnSpc>
                <a:spcPct val="100000"/>
              </a:lnSpc>
            </a:pPr>
            <a:endParaRPr b="0" lang="it-IT" sz="1800" spc="-1" strike="noStrike">
              <a:latin typeface="Arial"/>
            </a:endParaRPr>
          </a:p>
          <a:p>
            <a:pPr marL="285840" indent="-285480">
              <a:lnSpc>
                <a:spcPct val="100000"/>
              </a:lnSpc>
              <a:buClr>
                <a:srgbClr val="000000"/>
              </a:buClr>
              <a:buFont typeface="StarSymbol"/>
              <a:buChar char="-"/>
            </a:pPr>
            <a:r>
              <a:rPr b="0" lang="it-IT" sz="1800" spc="-1" strike="noStrike">
                <a:solidFill>
                  <a:srgbClr val="000000"/>
                </a:solidFill>
                <a:latin typeface="Trebuchet MS"/>
              </a:rPr>
              <a:t>Ha come regola primaria che i farmaci somministrati non richiedano alcuna competenza tecnica</a:t>
            </a:r>
            <a:endParaRPr b="0" lang="it-IT" sz="1800" spc="-1" strike="noStrike">
              <a:latin typeface="Arial"/>
            </a:endParaRPr>
          </a:p>
          <a:p>
            <a:pPr>
              <a:lnSpc>
                <a:spcPct val="100000"/>
              </a:lnSpc>
            </a:pPr>
            <a:r>
              <a:rPr b="0" lang="it-IT" sz="1800" spc="-1" strike="noStrike">
                <a:solidFill>
                  <a:srgbClr val="000000"/>
                </a:solidFill>
                <a:latin typeface="Trebuchet MS"/>
              </a:rPr>
              <a:t>    </a:t>
            </a:r>
            <a:r>
              <a:rPr b="0" lang="it-IT" sz="1800" spc="-1" strike="noStrike">
                <a:solidFill>
                  <a:srgbClr val="000000"/>
                </a:solidFill>
                <a:latin typeface="Trebuchet MS"/>
              </a:rPr>
              <a:t>e non prevedano alcuna discrezionalità tecnica da parte di chi li somministra</a:t>
            </a:r>
            <a:endParaRPr b="0" lang="it-IT" sz="1800" spc="-1" strike="noStrike">
              <a:latin typeface="Arial"/>
            </a:endParaRPr>
          </a:p>
          <a:p>
            <a:pPr marL="285840" indent="-285480">
              <a:lnSpc>
                <a:spcPct val="100000"/>
              </a:lnSpc>
              <a:buClr>
                <a:srgbClr val="000000"/>
              </a:buClr>
              <a:buFont typeface="StarSymbol"/>
              <a:buChar char="-"/>
            </a:pPr>
            <a:r>
              <a:rPr b="0" lang="it-IT" sz="1800" spc="-1" strike="noStrike">
                <a:solidFill>
                  <a:srgbClr val="000000"/>
                </a:solidFill>
                <a:latin typeface="Trebuchet MS"/>
              </a:rPr>
              <a:t>Il personale scolastico NON ha obblighi, si individuano i soggetti disponibili a farsi carico della</a:t>
            </a:r>
            <a:endParaRPr b="0" lang="it-IT" sz="1800" spc="-1" strike="noStrike">
              <a:latin typeface="Arial"/>
            </a:endParaRPr>
          </a:p>
          <a:p>
            <a:pPr>
              <a:lnSpc>
                <a:spcPct val="100000"/>
              </a:lnSpc>
            </a:pPr>
            <a:r>
              <a:rPr b="0" lang="it-IT" sz="1800" spc="-1" strike="noStrike">
                <a:solidFill>
                  <a:srgbClr val="000000"/>
                </a:solidFill>
                <a:latin typeface="Trebuchet MS"/>
              </a:rPr>
              <a:t>     </a:t>
            </a:r>
            <a:r>
              <a:rPr b="0" lang="it-IT" sz="1800" spc="-1" strike="noStrike">
                <a:solidFill>
                  <a:srgbClr val="000000"/>
                </a:solidFill>
                <a:latin typeface="Trebuchet MS"/>
              </a:rPr>
              <a:t>responsabilità, spesso sono scelti dalla squadra di primo soccorso</a:t>
            </a:r>
            <a:endParaRPr b="0" lang="it-IT" sz="1800" spc="-1" strike="noStrike">
              <a:latin typeface="Arial"/>
            </a:endParaRPr>
          </a:p>
        </p:txBody>
      </p:sp>
    </p:spTree>
  </p:cSld>
  <mc:AlternateContent>
    <mc:Choice Requires="p14">
      <p:transition spd="slow" p14:dur="2000"/>
    </mc:Choice>
    <mc:Fallback>
      <p:transition spd="slow"/>
    </mc:Fallback>
  </mc:AlternateContent>
</p:sld>
</file>

<file path=ppt/slides/slide6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3" name="TextShape 1"/>
          <p:cNvSpPr txBox="1"/>
          <p:nvPr/>
        </p:nvSpPr>
        <p:spPr>
          <a:xfrm>
            <a:off x="677160" y="609480"/>
            <a:ext cx="8596440" cy="983880"/>
          </a:xfrm>
          <a:prstGeom prst="rect">
            <a:avLst/>
          </a:prstGeom>
          <a:noFill/>
          <a:ln>
            <a:noFill/>
          </a:ln>
        </p:spPr>
        <p:txBody>
          <a:bodyPr>
            <a:normAutofit/>
          </a:bodyPr>
          <a:p>
            <a:pPr>
              <a:lnSpc>
                <a:spcPct val="100000"/>
              </a:lnSpc>
            </a:pPr>
            <a:r>
              <a:rPr b="0" lang="it-IT" sz="3600" spc="-1" strike="noStrike">
                <a:solidFill>
                  <a:srgbClr val="90c226"/>
                </a:solidFill>
                <a:latin typeface="Trebuchet MS"/>
              </a:rPr>
              <a:t>EPILESSIA: DEFINIZIONE </a:t>
            </a:r>
            <a:endParaRPr b="0" lang="en-US" sz="3600" spc="-1" strike="noStrike">
              <a:solidFill>
                <a:srgbClr val="000000"/>
              </a:solidFill>
              <a:latin typeface="Trebuchet MS"/>
            </a:endParaRPr>
          </a:p>
        </p:txBody>
      </p:sp>
      <p:sp>
        <p:nvSpPr>
          <p:cNvPr id="254" name="CustomShape 2"/>
          <p:cNvSpPr/>
          <p:nvPr/>
        </p:nvSpPr>
        <p:spPr>
          <a:xfrm>
            <a:off x="3931920" y="2220840"/>
            <a:ext cx="184320" cy="369000"/>
          </a:xfrm>
          <a:prstGeom prst="rect">
            <a:avLst/>
          </a:prstGeom>
          <a:noFill/>
          <a:ln>
            <a:noFill/>
          </a:ln>
        </p:spPr>
        <p:style>
          <a:lnRef idx="0"/>
          <a:fillRef idx="0"/>
          <a:effectRef idx="0"/>
          <a:fontRef idx="minor"/>
        </p:style>
      </p:sp>
      <p:sp>
        <p:nvSpPr>
          <p:cNvPr id="255" name="CustomShape 3"/>
          <p:cNvSpPr/>
          <p:nvPr/>
        </p:nvSpPr>
        <p:spPr>
          <a:xfrm>
            <a:off x="677160" y="1593720"/>
            <a:ext cx="6099840" cy="420444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it-IT" sz="1800" spc="-1" strike="noStrike">
                <a:solidFill>
                  <a:srgbClr val="174f6d"/>
                </a:solidFill>
                <a:latin typeface="Open Sans"/>
              </a:rPr>
              <a:t>L’epilessia è una malattia dei canali…</a:t>
            </a:r>
            <a:endParaRPr b="0" lang="it-IT" sz="1800" spc="-1" strike="noStrike">
              <a:latin typeface="Arial"/>
            </a:endParaRPr>
          </a:p>
          <a:p>
            <a:pPr>
              <a:lnSpc>
                <a:spcPct val="100000"/>
              </a:lnSpc>
            </a:pPr>
            <a:r>
              <a:rPr b="1" lang="it-IT" sz="1800" spc="-1" strike="noStrike">
                <a:solidFill>
                  <a:srgbClr val="174f6d"/>
                </a:solidFill>
                <a:latin typeface="Open Sans"/>
              </a:rPr>
              <a:t>La fisiopatologia è assai complessa, ma le scariche</a:t>
            </a:r>
            <a:endParaRPr b="0" lang="it-IT" sz="1800" spc="-1" strike="noStrike">
              <a:latin typeface="Arial"/>
            </a:endParaRPr>
          </a:p>
          <a:p>
            <a:pPr>
              <a:lnSpc>
                <a:spcPct val="100000"/>
              </a:lnSpc>
            </a:pPr>
            <a:r>
              <a:rPr b="1" lang="it-IT" sz="1800" spc="-1" strike="noStrike">
                <a:solidFill>
                  <a:srgbClr val="174f6d"/>
                </a:solidFill>
                <a:latin typeface="Open Sans"/>
              </a:rPr>
              <a:t>Sono dovute ad anomali comportamenti di alcuni canali ionici nelle aree grigie, soprattutto i canali sodio superano la soglia di innesco del potenziale d’azione e scaricano sodio in maniera sincrona.</a:t>
            </a:r>
            <a:endParaRPr b="0" lang="it-IT" sz="1800" spc="-1" strike="noStrike">
              <a:latin typeface="Arial"/>
            </a:endParaRPr>
          </a:p>
          <a:p>
            <a:pPr>
              <a:lnSpc>
                <a:spcPct val="100000"/>
              </a:lnSpc>
            </a:pPr>
            <a:endParaRPr b="0" lang="it-IT" sz="1800" spc="-1" strike="noStrike">
              <a:latin typeface="Arial"/>
            </a:endParaRPr>
          </a:p>
          <a:p>
            <a:pPr>
              <a:lnSpc>
                <a:spcPct val="100000"/>
              </a:lnSpc>
            </a:pPr>
            <a:r>
              <a:rPr b="1" lang="it-IT" sz="1800" spc="-1" strike="noStrike">
                <a:solidFill>
                  <a:srgbClr val="174f6d"/>
                </a:solidFill>
                <a:latin typeface="Open Sans"/>
              </a:rPr>
              <a:t>Queste scariche sodio propagano il potenziale d’azione a valle del neurone attivando i circuiti neuronali in maniera incontrollata.</a:t>
            </a:r>
            <a:endParaRPr b="0" lang="it-IT" sz="1800" spc="-1" strike="noStrike">
              <a:latin typeface="Arial"/>
            </a:endParaRPr>
          </a:p>
          <a:p>
            <a:pPr>
              <a:lnSpc>
                <a:spcPct val="100000"/>
              </a:lnSpc>
            </a:pPr>
            <a:endParaRPr b="0" lang="it-IT" sz="1800" spc="-1" strike="noStrike">
              <a:latin typeface="Arial"/>
            </a:endParaRPr>
          </a:p>
          <a:p>
            <a:pPr>
              <a:lnSpc>
                <a:spcPct val="100000"/>
              </a:lnSpc>
            </a:pPr>
            <a:r>
              <a:rPr b="1" lang="it-IT" sz="1800" spc="-1" strike="noStrike">
                <a:solidFill>
                  <a:srgbClr val="174f6d"/>
                </a:solidFill>
                <a:latin typeface="Open Sans"/>
              </a:rPr>
              <a:t>Per questo la terapia agisce sul funzionamento dei vari canali. </a:t>
            </a:r>
            <a:endParaRPr b="0" lang="it-IT" sz="1800" spc="-1" strike="noStrike">
              <a:latin typeface="Arial"/>
            </a:endParaRPr>
          </a:p>
        </p:txBody>
      </p:sp>
      <p:pic>
        <p:nvPicPr>
          <p:cNvPr id="256" name="Picture 2" descr="Importanza dei canali ionici nell&amp;#39;organismo"/>
          <p:cNvPicPr/>
          <p:nvPr/>
        </p:nvPicPr>
        <p:blipFill>
          <a:blip r:embed="rId1"/>
          <a:stretch/>
        </p:blipFill>
        <p:spPr>
          <a:xfrm>
            <a:off x="6777720" y="1617480"/>
            <a:ext cx="4980960" cy="3619080"/>
          </a:xfrm>
          <a:prstGeom prst="rect">
            <a:avLst/>
          </a:prstGeom>
          <a:ln>
            <a:noFill/>
          </a:ln>
        </p:spPr>
      </p:pic>
    </p:spTree>
  </p:cSld>
  <mc:AlternateContent>
    <mc:Choice Requires="p14">
      <p:transition spd="slow" p14:dur="2000"/>
    </mc:Choice>
    <mc:Fallback>
      <p:transition spd="slow"/>
    </mc:Fallback>
  </mc:AlternateContent>
</p:sld>
</file>

<file path=ppt/slides/slide6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7" name="TextShape 1"/>
          <p:cNvSpPr txBox="1"/>
          <p:nvPr/>
        </p:nvSpPr>
        <p:spPr>
          <a:xfrm>
            <a:off x="677160" y="609480"/>
            <a:ext cx="9380880" cy="618120"/>
          </a:xfrm>
          <a:prstGeom prst="rect">
            <a:avLst/>
          </a:prstGeom>
          <a:noFill/>
          <a:ln>
            <a:noFill/>
          </a:ln>
        </p:spPr>
        <p:txBody>
          <a:bodyPr>
            <a:normAutofit fontScale="34000"/>
          </a:bodyPr>
          <a:p>
            <a:pPr>
              <a:lnSpc>
                <a:spcPct val="100000"/>
              </a:lnSpc>
            </a:pPr>
            <a:r>
              <a:rPr b="0" lang="it-IT" sz="3600" spc="-1" strike="noStrike">
                <a:solidFill>
                  <a:srgbClr val="90c226"/>
                </a:solidFill>
                <a:latin typeface="Trebuchet MS"/>
              </a:rPr>
              <a:t>TIPI DI CRISI EPILETTICA: GENERALE O PARZIALE</a:t>
            </a:r>
            <a:endParaRPr b="0" lang="en-US" sz="3600" spc="-1" strike="noStrike">
              <a:solidFill>
                <a:srgbClr val="000000"/>
              </a:solidFill>
              <a:latin typeface="Trebuchet MS"/>
            </a:endParaRPr>
          </a:p>
        </p:txBody>
      </p:sp>
      <p:sp>
        <p:nvSpPr>
          <p:cNvPr id="258" name="CustomShape 2"/>
          <p:cNvSpPr/>
          <p:nvPr/>
        </p:nvSpPr>
        <p:spPr>
          <a:xfrm>
            <a:off x="261000" y="1227960"/>
            <a:ext cx="6099840" cy="365652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it-IT" sz="1800" spc="-1" strike="noStrike">
                <a:solidFill>
                  <a:srgbClr val="000000"/>
                </a:solidFill>
                <a:latin typeface="Open Sans"/>
              </a:rPr>
              <a:t>Crisi epilettiche generalizzate</a:t>
            </a:r>
            <a:endParaRPr b="0" lang="it-IT" sz="1800" spc="-1" strike="noStrike">
              <a:latin typeface="Arial"/>
            </a:endParaRPr>
          </a:p>
          <a:p>
            <a:pPr>
              <a:lnSpc>
                <a:spcPct val="100000"/>
              </a:lnSpc>
            </a:pPr>
            <a:r>
              <a:rPr b="0" lang="it-IT" sz="1800" spc="-1" strike="noStrike">
                <a:solidFill>
                  <a:srgbClr val="000000"/>
                </a:solidFill>
                <a:latin typeface="Open Sans"/>
              </a:rPr>
              <a:t>Nelle crisi generalizzate, le convulsioni hanno origine in reti in entrambi gli emisferi. La consapevolezza è generalmente compromessa e di solito si perde coscienza.</a:t>
            </a:r>
            <a:endParaRPr b="0" lang="it-IT" sz="1800" spc="-1" strike="noStrike">
              <a:latin typeface="Arial"/>
            </a:endParaRPr>
          </a:p>
          <a:p>
            <a:pPr>
              <a:lnSpc>
                <a:spcPct val="100000"/>
              </a:lnSpc>
            </a:pPr>
            <a:r>
              <a:rPr b="0" lang="it-IT" sz="1800" spc="-1" strike="noStrike">
                <a:solidFill>
                  <a:srgbClr val="000000"/>
                </a:solidFill>
                <a:latin typeface="Open Sans"/>
              </a:rPr>
              <a:t>Le convulsioni generalizzate sono classificate come convulsioni motorie e non motorio (assenza). (Tuttavia, le convulsioni non motorie possono coinvolgere l'attività motoria.) Nelle convulsioni motorie generalizzate, l'attività motoria è in genere bilaterale sin dall'inizio. Quando l'esordio bilaterale dell'attività motoria è asimmetrico, può risultare difficile determinare se l'esordio è focale o generalizzato.</a:t>
            </a:r>
            <a:endParaRPr b="0" lang="it-IT" sz="1800" spc="-1" strike="noStrike">
              <a:latin typeface="Arial"/>
            </a:endParaRPr>
          </a:p>
        </p:txBody>
      </p:sp>
      <p:sp>
        <p:nvSpPr>
          <p:cNvPr id="259" name="CustomShape 3"/>
          <p:cNvSpPr/>
          <p:nvPr/>
        </p:nvSpPr>
        <p:spPr>
          <a:xfrm>
            <a:off x="6255000" y="1227960"/>
            <a:ext cx="5153040" cy="475380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it-IT" sz="1800" spc="-1" strike="noStrike">
                <a:solidFill>
                  <a:srgbClr val="000000"/>
                </a:solidFill>
                <a:latin typeface="Open Sans"/>
              </a:rPr>
              <a:t>Le </a:t>
            </a:r>
            <a:r>
              <a:rPr b="1" lang="it-IT" sz="1800" spc="-1" strike="noStrike">
                <a:solidFill>
                  <a:srgbClr val="000000"/>
                </a:solidFill>
                <a:latin typeface="Open Sans"/>
              </a:rPr>
              <a:t>convulsioni motorie generalizzate</a:t>
            </a:r>
            <a:r>
              <a:rPr b="0" lang="it-IT" sz="1800" spc="-1" strike="noStrike">
                <a:solidFill>
                  <a:srgbClr val="000000"/>
                </a:solidFill>
                <a:latin typeface="Open Sans"/>
              </a:rPr>
              <a:t> possono essere ulteriormente classificate per tipo di convulsione:</a:t>
            </a:r>
            <a:endParaRPr b="0" lang="it-IT" sz="1800" spc="-1" strike="noStrike">
              <a:latin typeface="Arial"/>
            </a:endParaRPr>
          </a:p>
          <a:p>
            <a:pPr indent="-216000">
              <a:lnSpc>
                <a:spcPct val="100000"/>
              </a:lnSpc>
              <a:buClr>
                <a:srgbClr val="000000"/>
              </a:buClr>
              <a:buFont typeface="Arial"/>
              <a:buChar char="•"/>
            </a:pPr>
            <a:r>
              <a:rPr b="0" lang="it-IT" sz="1800" spc="-1" strike="noStrike">
                <a:solidFill>
                  <a:srgbClr val="000000"/>
                </a:solidFill>
                <a:latin typeface="Open Sans"/>
              </a:rPr>
              <a:t>Crisi tonico-cloniche (precedentemente; convulsioni "grande male")</a:t>
            </a:r>
            <a:endParaRPr b="0" lang="it-IT" sz="1800" spc="-1" strike="noStrike">
              <a:latin typeface="Arial"/>
            </a:endParaRPr>
          </a:p>
          <a:p>
            <a:pPr indent="-216000">
              <a:lnSpc>
                <a:spcPct val="100000"/>
              </a:lnSpc>
              <a:buClr>
                <a:srgbClr val="000000"/>
              </a:buClr>
              <a:buFont typeface="Arial"/>
              <a:buChar char="•"/>
            </a:pPr>
            <a:r>
              <a:rPr b="0" lang="it-IT" sz="1800" spc="-1" strike="noStrike">
                <a:solidFill>
                  <a:srgbClr val="000000"/>
                </a:solidFill>
                <a:latin typeface="Open Sans"/>
              </a:rPr>
              <a:t>Convulsioni cloniche (sussulti ritmici sostenuti)</a:t>
            </a:r>
            <a:endParaRPr b="0" lang="it-IT" sz="1800" spc="-1" strike="noStrike">
              <a:latin typeface="Arial"/>
            </a:endParaRPr>
          </a:p>
          <a:p>
            <a:pPr indent="-216000">
              <a:lnSpc>
                <a:spcPct val="100000"/>
              </a:lnSpc>
              <a:buClr>
                <a:srgbClr val="000000"/>
              </a:buClr>
              <a:buFont typeface="Arial"/>
              <a:buChar char="•"/>
            </a:pPr>
            <a:r>
              <a:rPr b="0" lang="it-IT" sz="1800" spc="-1" strike="noStrike">
                <a:solidFill>
                  <a:srgbClr val="000000"/>
                </a:solidFill>
                <a:latin typeface="Open Sans"/>
              </a:rPr>
              <a:t>Convulsioni toniche (irrigidimento senza convulsioni ritmiche)</a:t>
            </a:r>
            <a:endParaRPr b="0" lang="it-IT" sz="1800" spc="-1" strike="noStrike">
              <a:latin typeface="Arial"/>
            </a:endParaRPr>
          </a:p>
          <a:p>
            <a:pPr indent="-216000">
              <a:lnSpc>
                <a:spcPct val="100000"/>
              </a:lnSpc>
              <a:buClr>
                <a:srgbClr val="000000"/>
              </a:buClr>
              <a:buFont typeface="Arial"/>
              <a:buChar char="•"/>
            </a:pPr>
            <a:r>
              <a:rPr b="0" lang="it-IT" sz="1800" spc="-1" strike="noStrike">
                <a:solidFill>
                  <a:srgbClr val="000000"/>
                </a:solidFill>
                <a:latin typeface="Open Sans"/>
              </a:rPr>
              <a:t>Crisi atoniche (perdita del tono muscolare)</a:t>
            </a:r>
            <a:endParaRPr b="0" lang="it-IT" sz="1800" spc="-1" strike="noStrike">
              <a:latin typeface="Arial"/>
            </a:endParaRPr>
          </a:p>
          <a:p>
            <a:pPr indent="-216000">
              <a:lnSpc>
                <a:spcPct val="100000"/>
              </a:lnSpc>
              <a:buClr>
                <a:srgbClr val="000000"/>
              </a:buClr>
              <a:buFont typeface="Arial"/>
              <a:buChar char="•"/>
            </a:pPr>
            <a:r>
              <a:rPr b="0" lang="it-IT" sz="1800" spc="-1" strike="noStrike">
                <a:solidFill>
                  <a:srgbClr val="000000"/>
                </a:solidFill>
                <a:latin typeface="Open Sans"/>
              </a:rPr>
              <a:t>Convulsioni miocloniche (spasmi ritmici non preceduti dall'irrigidimento)</a:t>
            </a:r>
            <a:endParaRPr b="0" lang="it-IT" sz="1800" spc="-1" strike="noStrike">
              <a:latin typeface="Arial"/>
            </a:endParaRPr>
          </a:p>
          <a:p>
            <a:pPr indent="-216000">
              <a:lnSpc>
                <a:spcPct val="100000"/>
              </a:lnSpc>
              <a:buClr>
                <a:srgbClr val="000000"/>
              </a:buClr>
              <a:buFont typeface="Arial"/>
              <a:buChar char="•"/>
            </a:pPr>
            <a:r>
              <a:rPr b="0" lang="it-IT" sz="1800" spc="-1" strike="noStrike">
                <a:solidFill>
                  <a:srgbClr val="000000"/>
                </a:solidFill>
                <a:latin typeface="Open Sans"/>
              </a:rPr>
              <a:t>Sequenze miocloniche-tonico-cloniche (spasmi mioclonici seguiti da movimenti tonici e clonici)</a:t>
            </a:r>
            <a:endParaRPr b="0" lang="it-IT" sz="1800" spc="-1" strike="noStrike">
              <a:latin typeface="Arial"/>
            </a:endParaRPr>
          </a:p>
          <a:p>
            <a:pPr indent="-216000">
              <a:lnSpc>
                <a:spcPct val="100000"/>
              </a:lnSpc>
              <a:buClr>
                <a:srgbClr val="000000"/>
              </a:buClr>
              <a:buFont typeface="Arial"/>
              <a:buChar char="•"/>
            </a:pPr>
            <a:r>
              <a:rPr b="0" lang="it-IT" sz="1800" spc="-1" strike="noStrike">
                <a:solidFill>
                  <a:srgbClr val="000000"/>
                </a:solidFill>
                <a:latin typeface="Open Sans"/>
              </a:rPr>
              <a:t>Crisi miocloniche-atoniche (spasmi mioclonici seguiti da atonia)</a:t>
            </a:r>
            <a:endParaRPr b="0" lang="it-IT" sz="1800" spc="-1" strike="noStrike">
              <a:latin typeface="Arial"/>
            </a:endParaRPr>
          </a:p>
          <a:p>
            <a:pPr indent="-216000">
              <a:lnSpc>
                <a:spcPct val="100000"/>
              </a:lnSpc>
              <a:buClr>
                <a:srgbClr val="b12e32"/>
              </a:buClr>
              <a:buFont typeface="Arial"/>
              <a:buChar char="•"/>
            </a:pPr>
            <a:r>
              <a:rPr b="0" lang="it-IT" sz="1800" spc="-1" strike="noStrike" u="sng">
                <a:solidFill>
                  <a:srgbClr val="99ca3c"/>
                </a:solidFill>
                <a:uFillTx/>
                <a:latin typeface="Open Sans"/>
                <a:hlinkClick r:id="rId1"/>
              </a:rPr>
              <a:t>Spasmi epilettici</a:t>
            </a:r>
            <a:r>
              <a:rPr b="0" lang="it-IT" sz="1800" spc="-1" strike="noStrike">
                <a:solidFill>
                  <a:srgbClr val="000000"/>
                </a:solidFill>
                <a:latin typeface="Open Sans"/>
              </a:rPr>
              <a:t> (precedentemente, spasmi infantili)</a:t>
            </a:r>
            <a:endParaRPr b="0" lang="it-IT" sz="1800" spc="-1" strike="noStrike">
              <a:latin typeface="Arial"/>
            </a:endParaRPr>
          </a:p>
        </p:txBody>
      </p:sp>
    </p:spTree>
  </p:cSld>
  <mc:AlternateContent>
    <mc:Choice Requires="p14">
      <p:transition spd="slow" p14:dur="2000"/>
    </mc:Choice>
    <mc:Fallback>
      <p:transition spd="slow"/>
    </mc:Fallback>
  </mc:AlternateContent>
</p:sld>
</file>

<file path=ppt/slides/slide6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0" name="TextShape 1"/>
          <p:cNvSpPr txBox="1"/>
          <p:nvPr/>
        </p:nvSpPr>
        <p:spPr>
          <a:xfrm>
            <a:off x="677160" y="609480"/>
            <a:ext cx="9380880" cy="618120"/>
          </a:xfrm>
          <a:prstGeom prst="rect">
            <a:avLst/>
          </a:prstGeom>
          <a:noFill/>
          <a:ln>
            <a:noFill/>
          </a:ln>
        </p:spPr>
        <p:txBody>
          <a:bodyPr>
            <a:normAutofit fontScale="34000"/>
          </a:bodyPr>
          <a:p>
            <a:pPr>
              <a:lnSpc>
                <a:spcPct val="100000"/>
              </a:lnSpc>
            </a:pPr>
            <a:r>
              <a:rPr b="0" lang="it-IT" sz="3600" spc="-1" strike="noStrike">
                <a:solidFill>
                  <a:srgbClr val="90c226"/>
                </a:solidFill>
                <a:latin typeface="Trebuchet MS"/>
              </a:rPr>
              <a:t>TIPI DI CRISI EPILETTICA: GENERALE O PARZIALE</a:t>
            </a:r>
            <a:endParaRPr b="0" lang="en-US" sz="3600" spc="-1" strike="noStrike">
              <a:solidFill>
                <a:srgbClr val="000000"/>
              </a:solidFill>
              <a:latin typeface="Trebuchet MS"/>
            </a:endParaRPr>
          </a:p>
        </p:txBody>
      </p:sp>
      <p:sp>
        <p:nvSpPr>
          <p:cNvPr id="261" name="CustomShape 2"/>
          <p:cNvSpPr/>
          <p:nvPr/>
        </p:nvSpPr>
        <p:spPr>
          <a:xfrm>
            <a:off x="261000" y="1227960"/>
            <a:ext cx="6099840" cy="365652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it-IT" sz="1800" spc="-1" strike="noStrike">
                <a:solidFill>
                  <a:srgbClr val="000000"/>
                </a:solidFill>
                <a:latin typeface="Open Sans"/>
              </a:rPr>
              <a:t>Crisi epilettiche generalizzate</a:t>
            </a:r>
            <a:endParaRPr b="0" lang="it-IT" sz="1800" spc="-1" strike="noStrike">
              <a:latin typeface="Arial"/>
            </a:endParaRPr>
          </a:p>
          <a:p>
            <a:pPr>
              <a:lnSpc>
                <a:spcPct val="100000"/>
              </a:lnSpc>
            </a:pPr>
            <a:r>
              <a:rPr b="0" lang="it-IT" sz="1800" spc="-1" strike="noStrike">
                <a:solidFill>
                  <a:srgbClr val="000000"/>
                </a:solidFill>
                <a:latin typeface="Open Sans"/>
              </a:rPr>
              <a:t>Nelle crisi generalizzate, le convulsioni hanno origine in reti in entrambi gli emisferi. La consapevolezza è generalmente compromessa e di solito si perde coscienza.</a:t>
            </a:r>
            <a:endParaRPr b="0" lang="it-IT" sz="1800" spc="-1" strike="noStrike">
              <a:latin typeface="Arial"/>
            </a:endParaRPr>
          </a:p>
          <a:p>
            <a:pPr>
              <a:lnSpc>
                <a:spcPct val="100000"/>
              </a:lnSpc>
            </a:pPr>
            <a:r>
              <a:rPr b="0" lang="it-IT" sz="1800" spc="-1" strike="noStrike">
                <a:solidFill>
                  <a:srgbClr val="000000"/>
                </a:solidFill>
                <a:latin typeface="Open Sans"/>
              </a:rPr>
              <a:t>Le convulsioni generalizzate sono classificate come convulsioni motorie e non motorio (assenza). (Tuttavia, le convulsioni non motorie possono coinvolgere l'attività motoria.) Nelle convulsioni motorie generalizzate, l'attività motoria è in genere bilaterale sin dall'inizio. Quando l'esordio bilaterale dell'attività motoria è asimmetrico, può risultare difficile determinare se l'esordio è focale o generalizzato.</a:t>
            </a:r>
            <a:endParaRPr b="0" lang="it-IT" sz="1800" spc="-1" strike="noStrike">
              <a:latin typeface="Arial"/>
            </a:endParaRPr>
          </a:p>
        </p:txBody>
      </p:sp>
      <p:sp>
        <p:nvSpPr>
          <p:cNvPr id="262" name="CustomShape 3"/>
          <p:cNvSpPr/>
          <p:nvPr/>
        </p:nvSpPr>
        <p:spPr>
          <a:xfrm>
            <a:off x="6255000" y="1227960"/>
            <a:ext cx="5153040" cy="475380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it-IT" sz="1800" spc="-1" strike="noStrike">
                <a:solidFill>
                  <a:srgbClr val="000000"/>
                </a:solidFill>
                <a:latin typeface="Open Sans"/>
              </a:rPr>
              <a:t>Le </a:t>
            </a:r>
            <a:r>
              <a:rPr b="1" lang="it-IT" sz="1800" spc="-1" strike="noStrike">
                <a:solidFill>
                  <a:srgbClr val="000000"/>
                </a:solidFill>
                <a:latin typeface="Open Sans"/>
              </a:rPr>
              <a:t>convulsioni motorie generalizzate</a:t>
            </a:r>
            <a:r>
              <a:rPr b="0" lang="it-IT" sz="1800" spc="-1" strike="noStrike">
                <a:solidFill>
                  <a:srgbClr val="000000"/>
                </a:solidFill>
                <a:latin typeface="Open Sans"/>
              </a:rPr>
              <a:t> possono essere ulteriormente classificate per tipo di convulsione:</a:t>
            </a:r>
            <a:endParaRPr b="0" lang="it-IT" sz="1800" spc="-1" strike="noStrike">
              <a:latin typeface="Arial"/>
            </a:endParaRPr>
          </a:p>
          <a:p>
            <a:pPr indent="-216000">
              <a:lnSpc>
                <a:spcPct val="100000"/>
              </a:lnSpc>
              <a:buClr>
                <a:srgbClr val="000000"/>
              </a:buClr>
              <a:buFont typeface="Arial"/>
              <a:buChar char="•"/>
            </a:pPr>
            <a:r>
              <a:rPr b="0" lang="it-IT" sz="1800" spc="-1" strike="noStrike">
                <a:solidFill>
                  <a:srgbClr val="000000"/>
                </a:solidFill>
                <a:latin typeface="Open Sans"/>
              </a:rPr>
              <a:t>Crisi tonico-cloniche (precedentemente; convulsioni "grande male")</a:t>
            </a:r>
            <a:endParaRPr b="0" lang="it-IT" sz="1800" spc="-1" strike="noStrike">
              <a:latin typeface="Arial"/>
            </a:endParaRPr>
          </a:p>
          <a:p>
            <a:pPr indent="-216000">
              <a:lnSpc>
                <a:spcPct val="100000"/>
              </a:lnSpc>
              <a:buClr>
                <a:srgbClr val="000000"/>
              </a:buClr>
              <a:buFont typeface="Arial"/>
              <a:buChar char="•"/>
            </a:pPr>
            <a:r>
              <a:rPr b="0" lang="it-IT" sz="1800" spc="-1" strike="noStrike">
                <a:solidFill>
                  <a:srgbClr val="000000"/>
                </a:solidFill>
                <a:latin typeface="Open Sans"/>
              </a:rPr>
              <a:t>Convulsioni cloniche (sussulti ritmici sostenuti)</a:t>
            </a:r>
            <a:endParaRPr b="0" lang="it-IT" sz="1800" spc="-1" strike="noStrike">
              <a:latin typeface="Arial"/>
            </a:endParaRPr>
          </a:p>
          <a:p>
            <a:pPr indent="-216000">
              <a:lnSpc>
                <a:spcPct val="100000"/>
              </a:lnSpc>
              <a:buClr>
                <a:srgbClr val="000000"/>
              </a:buClr>
              <a:buFont typeface="Arial"/>
              <a:buChar char="•"/>
            </a:pPr>
            <a:r>
              <a:rPr b="0" lang="it-IT" sz="1800" spc="-1" strike="noStrike">
                <a:solidFill>
                  <a:srgbClr val="000000"/>
                </a:solidFill>
                <a:latin typeface="Open Sans"/>
              </a:rPr>
              <a:t>Convulsioni toniche (irrigidimento senza convulsioni ritmiche)</a:t>
            </a:r>
            <a:endParaRPr b="0" lang="it-IT" sz="1800" spc="-1" strike="noStrike">
              <a:latin typeface="Arial"/>
            </a:endParaRPr>
          </a:p>
          <a:p>
            <a:pPr indent="-216000">
              <a:lnSpc>
                <a:spcPct val="100000"/>
              </a:lnSpc>
              <a:buClr>
                <a:srgbClr val="000000"/>
              </a:buClr>
              <a:buFont typeface="Arial"/>
              <a:buChar char="•"/>
            </a:pPr>
            <a:r>
              <a:rPr b="0" lang="it-IT" sz="1800" spc="-1" strike="noStrike">
                <a:solidFill>
                  <a:srgbClr val="000000"/>
                </a:solidFill>
                <a:latin typeface="Open Sans"/>
              </a:rPr>
              <a:t>Crisi atoniche (perdita del tono muscolare)</a:t>
            </a:r>
            <a:endParaRPr b="0" lang="it-IT" sz="1800" spc="-1" strike="noStrike">
              <a:latin typeface="Arial"/>
            </a:endParaRPr>
          </a:p>
          <a:p>
            <a:pPr indent="-216000">
              <a:lnSpc>
                <a:spcPct val="100000"/>
              </a:lnSpc>
              <a:buClr>
                <a:srgbClr val="000000"/>
              </a:buClr>
              <a:buFont typeface="Arial"/>
              <a:buChar char="•"/>
            </a:pPr>
            <a:r>
              <a:rPr b="0" lang="it-IT" sz="1800" spc="-1" strike="noStrike">
                <a:solidFill>
                  <a:srgbClr val="000000"/>
                </a:solidFill>
                <a:latin typeface="Open Sans"/>
              </a:rPr>
              <a:t>Convulsioni miocloniche (spasmi ritmici non preceduti dall'irrigidimento)</a:t>
            </a:r>
            <a:endParaRPr b="0" lang="it-IT" sz="1800" spc="-1" strike="noStrike">
              <a:latin typeface="Arial"/>
            </a:endParaRPr>
          </a:p>
          <a:p>
            <a:pPr indent="-216000">
              <a:lnSpc>
                <a:spcPct val="100000"/>
              </a:lnSpc>
              <a:buClr>
                <a:srgbClr val="000000"/>
              </a:buClr>
              <a:buFont typeface="Arial"/>
              <a:buChar char="•"/>
            </a:pPr>
            <a:r>
              <a:rPr b="0" lang="it-IT" sz="1800" spc="-1" strike="noStrike">
                <a:solidFill>
                  <a:srgbClr val="000000"/>
                </a:solidFill>
                <a:latin typeface="Open Sans"/>
              </a:rPr>
              <a:t>Sequenze miocloniche-tonico-cloniche (spasmi mioclonici seguiti da movimenti tonici e clonici)</a:t>
            </a:r>
            <a:endParaRPr b="0" lang="it-IT" sz="1800" spc="-1" strike="noStrike">
              <a:latin typeface="Arial"/>
            </a:endParaRPr>
          </a:p>
          <a:p>
            <a:pPr indent="-216000">
              <a:lnSpc>
                <a:spcPct val="100000"/>
              </a:lnSpc>
              <a:buClr>
                <a:srgbClr val="000000"/>
              </a:buClr>
              <a:buFont typeface="Arial"/>
              <a:buChar char="•"/>
            </a:pPr>
            <a:r>
              <a:rPr b="0" lang="it-IT" sz="1800" spc="-1" strike="noStrike">
                <a:solidFill>
                  <a:srgbClr val="000000"/>
                </a:solidFill>
                <a:latin typeface="Open Sans"/>
              </a:rPr>
              <a:t>Crisi miocloniche-atoniche (spasmi mioclonici seguiti da atonia)</a:t>
            </a:r>
            <a:endParaRPr b="0" lang="it-IT" sz="1800" spc="-1" strike="noStrike">
              <a:latin typeface="Arial"/>
            </a:endParaRPr>
          </a:p>
          <a:p>
            <a:pPr indent="-216000">
              <a:lnSpc>
                <a:spcPct val="100000"/>
              </a:lnSpc>
              <a:buClr>
                <a:srgbClr val="b12e32"/>
              </a:buClr>
              <a:buFont typeface="Arial"/>
              <a:buChar char="•"/>
            </a:pPr>
            <a:r>
              <a:rPr b="0" lang="it-IT" sz="1800" spc="-1" strike="noStrike" u="sng">
                <a:solidFill>
                  <a:srgbClr val="99ca3c"/>
                </a:solidFill>
                <a:uFillTx/>
                <a:latin typeface="Open Sans"/>
                <a:hlinkClick r:id="rId1"/>
              </a:rPr>
              <a:t>Spasmi epilettici</a:t>
            </a:r>
            <a:r>
              <a:rPr b="0" lang="it-IT" sz="1800" spc="-1" strike="noStrike">
                <a:solidFill>
                  <a:srgbClr val="000000"/>
                </a:solidFill>
                <a:latin typeface="Open Sans"/>
              </a:rPr>
              <a:t> (precedentemente, spasmi infantili)</a:t>
            </a:r>
            <a:endParaRPr b="0" lang="it-IT" sz="1800" spc="-1" strike="noStrike">
              <a:latin typeface="Arial"/>
            </a:endParaRPr>
          </a:p>
        </p:txBody>
      </p:sp>
    </p:spTree>
  </p:cSld>
  <mc:AlternateContent>
    <mc:Choice Requires="p14">
      <p:transition spd="slow" p14:dur="2000"/>
    </mc:Choice>
    <mc:Fallback>
      <p:transition spd="slow"/>
    </mc:Fallback>
  </mc:AlternateContent>
</p:sld>
</file>

<file path=ppt/slides/slide6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3" name="TextShape 1"/>
          <p:cNvSpPr txBox="1"/>
          <p:nvPr/>
        </p:nvSpPr>
        <p:spPr>
          <a:xfrm>
            <a:off x="677160" y="609480"/>
            <a:ext cx="9380880" cy="618120"/>
          </a:xfrm>
          <a:prstGeom prst="rect">
            <a:avLst/>
          </a:prstGeom>
          <a:noFill/>
          <a:ln>
            <a:noFill/>
          </a:ln>
        </p:spPr>
        <p:txBody>
          <a:bodyPr>
            <a:normAutofit fontScale="34000"/>
          </a:bodyPr>
          <a:p>
            <a:pPr>
              <a:lnSpc>
                <a:spcPct val="100000"/>
              </a:lnSpc>
            </a:pPr>
            <a:r>
              <a:rPr b="0" lang="it-IT" sz="3600" spc="-1" strike="noStrike">
                <a:solidFill>
                  <a:srgbClr val="90c226"/>
                </a:solidFill>
                <a:latin typeface="Trebuchet MS"/>
              </a:rPr>
              <a:t>TIPI DI CRISI EPILETTICA: GENERALE O PARZIALE</a:t>
            </a:r>
            <a:endParaRPr b="0" lang="en-US" sz="3600" spc="-1" strike="noStrike">
              <a:solidFill>
                <a:srgbClr val="000000"/>
              </a:solidFill>
              <a:latin typeface="Trebuchet MS"/>
            </a:endParaRPr>
          </a:p>
        </p:txBody>
      </p:sp>
      <p:sp>
        <p:nvSpPr>
          <p:cNvPr id="264" name="CustomShape 2"/>
          <p:cNvSpPr/>
          <p:nvPr/>
        </p:nvSpPr>
        <p:spPr>
          <a:xfrm>
            <a:off x="677160" y="1227960"/>
            <a:ext cx="9628920" cy="475380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it-IT" sz="1800" spc="-1" strike="noStrike">
                <a:solidFill>
                  <a:srgbClr val="000000"/>
                </a:solidFill>
                <a:latin typeface="Open Sans"/>
              </a:rPr>
              <a:t>Le </a:t>
            </a:r>
            <a:r>
              <a:rPr b="1" lang="it-IT" sz="1800" spc="-1" strike="noStrike">
                <a:solidFill>
                  <a:srgbClr val="000000"/>
                </a:solidFill>
                <a:latin typeface="Open Sans"/>
              </a:rPr>
              <a:t>convulsioni non motorie generalizzate</a:t>
            </a:r>
            <a:r>
              <a:rPr b="0" lang="it-IT" sz="1800" spc="-1" strike="noStrike">
                <a:solidFill>
                  <a:srgbClr val="000000"/>
                </a:solidFill>
                <a:latin typeface="Open Sans"/>
              </a:rPr>
              <a:t> possono essere ulteriormente classificate per tipo di crisi (definita dalla più precoce caratteristica preminente):</a:t>
            </a:r>
            <a:endParaRPr b="0" lang="it-IT" sz="1800" spc="-1" strike="noStrike">
              <a:latin typeface="Arial"/>
            </a:endParaRPr>
          </a:p>
          <a:p>
            <a:pPr indent="-216000">
              <a:lnSpc>
                <a:spcPct val="100000"/>
              </a:lnSpc>
              <a:buClr>
                <a:srgbClr val="000000"/>
              </a:buClr>
              <a:buFont typeface="Arial"/>
              <a:buChar char="•"/>
            </a:pPr>
            <a:r>
              <a:rPr b="0" lang="it-IT" sz="1800" spc="-1" strike="noStrike">
                <a:solidFill>
                  <a:srgbClr val="000000"/>
                </a:solidFill>
                <a:latin typeface="Open Sans"/>
              </a:rPr>
              <a:t>Crisi di assenza tipiche</a:t>
            </a:r>
            <a:endParaRPr b="0" lang="it-IT" sz="1800" spc="-1" strike="noStrike">
              <a:latin typeface="Arial"/>
            </a:endParaRPr>
          </a:p>
          <a:p>
            <a:pPr indent="-216000">
              <a:lnSpc>
                <a:spcPct val="100000"/>
              </a:lnSpc>
              <a:buClr>
                <a:srgbClr val="000000"/>
              </a:buClr>
              <a:buFont typeface="Arial"/>
              <a:buChar char="•"/>
            </a:pPr>
            <a:r>
              <a:rPr b="0" lang="it-IT" sz="1800" spc="-1" strike="noStrike">
                <a:solidFill>
                  <a:srgbClr val="000000"/>
                </a:solidFill>
                <a:latin typeface="Open Sans"/>
              </a:rPr>
              <a:t>Crisi di assenze atipiche (p. es., con esordio o interruzione meno brusca o con alterazioni anormali del tono)</a:t>
            </a:r>
            <a:endParaRPr b="0" lang="it-IT" sz="1800" spc="-1" strike="noStrike">
              <a:latin typeface="Arial"/>
            </a:endParaRPr>
          </a:p>
          <a:p>
            <a:pPr indent="-216000">
              <a:lnSpc>
                <a:spcPct val="100000"/>
              </a:lnSpc>
              <a:buClr>
                <a:srgbClr val="000000"/>
              </a:buClr>
              <a:buFont typeface="Arial"/>
              <a:buChar char="•"/>
            </a:pPr>
            <a:r>
              <a:rPr b="0" lang="it-IT" sz="1800" spc="-1" strike="noStrike">
                <a:solidFill>
                  <a:srgbClr val="000000"/>
                </a:solidFill>
                <a:latin typeface="Open Sans"/>
              </a:rPr>
              <a:t>Crisi miocloniche</a:t>
            </a:r>
            <a:endParaRPr b="0" lang="it-IT" sz="1800" spc="-1" strike="noStrike">
              <a:latin typeface="Arial"/>
            </a:endParaRPr>
          </a:p>
          <a:p>
            <a:pPr indent="-216000">
              <a:lnSpc>
                <a:spcPct val="100000"/>
              </a:lnSpc>
              <a:buClr>
                <a:srgbClr val="000000"/>
              </a:buClr>
              <a:buFont typeface="Arial"/>
              <a:buChar char="•"/>
            </a:pPr>
            <a:r>
              <a:rPr b="0" lang="it-IT" sz="1800" spc="-1" strike="noStrike">
                <a:solidFill>
                  <a:srgbClr val="000000"/>
                </a:solidFill>
                <a:latin typeface="Open Sans"/>
              </a:rPr>
              <a:t>Mioclonia delle palpebre</a:t>
            </a:r>
            <a:endParaRPr b="0" lang="it-IT" sz="1800" spc="-1" strike="noStrike">
              <a:latin typeface="Arial"/>
            </a:endParaRPr>
          </a:p>
          <a:p>
            <a:pPr>
              <a:lnSpc>
                <a:spcPct val="100000"/>
              </a:lnSpc>
            </a:pPr>
            <a:r>
              <a:rPr b="0" lang="it-IT" sz="1800" spc="-1" strike="noStrike">
                <a:solidFill>
                  <a:srgbClr val="000000"/>
                </a:solidFill>
                <a:latin typeface="Open Sans"/>
              </a:rPr>
              <a:t>Tutte le crisi di assenza sono crisi generalizzate. Quanto segue può aiutare a distinguere le crisi di assenza dalle crisi con alterata coscienza, sebbene le distinzioni non siano assolute:</a:t>
            </a:r>
            <a:endParaRPr b="0" lang="it-IT" sz="1800" spc="-1" strike="noStrike">
              <a:latin typeface="Arial"/>
            </a:endParaRPr>
          </a:p>
          <a:p>
            <a:pPr indent="-216000">
              <a:lnSpc>
                <a:spcPct val="100000"/>
              </a:lnSpc>
              <a:buClr>
                <a:srgbClr val="000000"/>
              </a:buClr>
              <a:buFont typeface="Arial"/>
              <a:buChar char="•"/>
            </a:pPr>
            <a:r>
              <a:rPr b="0" lang="it-IT" sz="1800" spc="-1" strike="noStrike">
                <a:solidFill>
                  <a:srgbClr val="000000"/>
                </a:solidFill>
                <a:latin typeface="Open Sans"/>
              </a:rPr>
              <a:t>Le crisi di assenza tendono a manifestarsi nei giovani.</a:t>
            </a:r>
            <a:endParaRPr b="0" lang="it-IT" sz="1800" spc="-1" strike="noStrike">
              <a:latin typeface="Arial"/>
            </a:endParaRPr>
          </a:p>
          <a:p>
            <a:pPr indent="-216000">
              <a:lnSpc>
                <a:spcPct val="100000"/>
              </a:lnSpc>
              <a:buClr>
                <a:srgbClr val="000000"/>
              </a:buClr>
              <a:buFont typeface="Arial"/>
              <a:buChar char="•"/>
            </a:pPr>
            <a:r>
              <a:rPr b="0" lang="it-IT" sz="1800" spc="-1" strike="noStrike">
                <a:solidFill>
                  <a:srgbClr val="000000"/>
                </a:solidFill>
                <a:latin typeface="Open Sans"/>
              </a:rPr>
              <a:t>Tendono ad iniziare e finire più improvvisamente.</a:t>
            </a:r>
            <a:endParaRPr b="0" lang="it-IT" sz="1800" spc="-1" strike="noStrike">
              <a:latin typeface="Arial"/>
            </a:endParaRPr>
          </a:p>
          <a:p>
            <a:pPr indent="-216000">
              <a:lnSpc>
                <a:spcPct val="100000"/>
              </a:lnSpc>
              <a:buClr>
                <a:srgbClr val="000000"/>
              </a:buClr>
              <a:buFont typeface="Arial"/>
              <a:buChar char="•"/>
            </a:pPr>
            <a:r>
              <a:rPr b="0" lang="it-IT" sz="1800" spc="-1" strike="noStrike">
                <a:solidFill>
                  <a:srgbClr val="000000"/>
                </a:solidFill>
                <a:latin typeface="Open Sans"/>
              </a:rPr>
              <a:t>Di solito, gli automatismi sono meno complessi nelle crisi di assenza rispetto alle crisi focali con alterata vigilanza.</a:t>
            </a:r>
            <a:endParaRPr b="0" lang="it-IT" sz="1800" spc="-1" strike="noStrike">
              <a:latin typeface="Arial"/>
            </a:endParaRPr>
          </a:p>
          <a:p>
            <a:pPr>
              <a:lnSpc>
                <a:spcPct val="100000"/>
              </a:lnSpc>
            </a:pPr>
            <a:r>
              <a:rPr b="0" lang="it-IT" sz="1800" spc="-1" strike="noStrike">
                <a:solidFill>
                  <a:srgbClr val="000000"/>
                </a:solidFill>
                <a:latin typeface="Open Sans"/>
              </a:rPr>
              <a:t>Le crisi a esordio generalizzato sono il più delle volte causate da malattie metaboliche e, talvolta, da malattie genetiche.</a:t>
            </a:r>
            <a:endParaRPr b="0" lang="it-IT" sz="1800" spc="-1" strike="noStrike">
              <a:latin typeface="Arial"/>
            </a:endParaRPr>
          </a:p>
          <a:p>
            <a:pPr>
              <a:lnSpc>
                <a:spcPct val="100000"/>
              </a:lnSpc>
            </a:pPr>
            <a:br/>
            <a:endParaRPr b="0" lang="it-IT" sz="1800" spc="-1" strike="noStrike">
              <a:latin typeface="Arial"/>
            </a:endParaRPr>
          </a:p>
        </p:txBody>
      </p:sp>
    </p:spTree>
  </p:cSld>
  <mc:AlternateContent>
    <mc:Choice Requires="p14">
      <p:transition spd="slow" p14:dur="2000"/>
    </mc:Choice>
    <mc:Fallback>
      <p:transition spd="slow"/>
    </mc:Fallback>
  </mc:AlternateContent>
</p:sld>
</file>

<file path=ppt/slides/slide6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5" name="TextShape 1"/>
          <p:cNvSpPr txBox="1"/>
          <p:nvPr/>
        </p:nvSpPr>
        <p:spPr>
          <a:xfrm>
            <a:off x="677160" y="609480"/>
            <a:ext cx="10099080" cy="618120"/>
          </a:xfrm>
          <a:prstGeom prst="rect">
            <a:avLst/>
          </a:prstGeom>
          <a:noFill/>
          <a:ln>
            <a:noFill/>
          </a:ln>
        </p:spPr>
        <p:txBody>
          <a:bodyPr>
            <a:normAutofit fontScale="34000"/>
          </a:bodyPr>
          <a:p>
            <a:pPr>
              <a:lnSpc>
                <a:spcPct val="100000"/>
              </a:lnSpc>
            </a:pPr>
            <a:r>
              <a:rPr b="0" lang="it-IT" sz="3600" spc="-1" strike="noStrike">
                <a:solidFill>
                  <a:srgbClr val="90c226"/>
                </a:solidFill>
                <a:latin typeface="Trebuchet MS"/>
              </a:rPr>
              <a:t>SINTOMI DELL’EPILESSIA – CORTEO SINTOMATOLOGICO</a:t>
            </a:r>
            <a:endParaRPr b="0" lang="en-US" sz="3600" spc="-1" strike="noStrike">
              <a:solidFill>
                <a:srgbClr val="000000"/>
              </a:solidFill>
              <a:latin typeface="Trebuchet MS"/>
            </a:endParaRPr>
          </a:p>
        </p:txBody>
      </p:sp>
      <p:sp>
        <p:nvSpPr>
          <p:cNvPr id="266" name="CustomShape 2"/>
          <p:cNvSpPr/>
          <p:nvPr/>
        </p:nvSpPr>
        <p:spPr>
          <a:xfrm>
            <a:off x="677160" y="1353240"/>
            <a:ext cx="9968400" cy="475380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it-IT" sz="1800" spc="-1" strike="noStrike">
                <a:solidFill>
                  <a:srgbClr val="113a50"/>
                </a:solidFill>
                <a:latin typeface="Open Sans"/>
              </a:rPr>
              <a:t>Sintomatologia dell'epilessia</a:t>
            </a:r>
            <a:endParaRPr b="0" lang="it-IT" sz="1800" spc="-1" strike="noStrike">
              <a:latin typeface="Arial"/>
            </a:endParaRPr>
          </a:p>
          <a:p>
            <a:pPr>
              <a:lnSpc>
                <a:spcPct val="100000"/>
              </a:lnSpc>
            </a:pPr>
            <a:r>
              <a:rPr b="0" lang="it-IT" sz="1800" spc="-1" strike="noStrike">
                <a:solidFill>
                  <a:srgbClr val="000000"/>
                </a:solidFill>
                <a:latin typeface="Open Sans"/>
              </a:rPr>
              <a:t>Un'</a:t>
            </a:r>
            <a:r>
              <a:rPr b="1" lang="it-IT" sz="1800" spc="-1" strike="noStrike">
                <a:solidFill>
                  <a:srgbClr val="000000"/>
                </a:solidFill>
                <a:latin typeface="Open Sans"/>
              </a:rPr>
              <a:t>aura</a:t>
            </a:r>
            <a:r>
              <a:rPr b="0" lang="it-IT" sz="1800" spc="-1" strike="noStrike">
                <a:solidFill>
                  <a:srgbClr val="000000"/>
                </a:solidFill>
                <a:latin typeface="Open Sans"/>
              </a:rPr>
              <a:t> può precedere le convulsioni. L'aura descrive come i pazienti si sentono all'inizio di un attacco. Le aure sono caratterizzate da attività motoria o sensazioni di tipo fisico, autonomico o psichico (p. es., parestesie, sensazione epigastrica ascendente, odori anormali, senso di paura, déjà vu o jamais vu). Nel "jamais vu", un luogo o un'esperienza familiare appaiono molto poco familiari, al contrario del "déjà vu". Nella maggior parte dei casi, l'aura che i pazienti descrivono fa parte di una convulsione focale.</a:t>
            </a:r>
            <a:endParaRPr b="0" lang="it-IT" sz="1800" spc="-1" strike="noStrike">
              <a:latin typeface="Arial"/>
            </a:endParaRPr>
          </a:p>
          <a:p>
            <a:pPr>
              <a:lnSpc>
                <a:spcPct val="100000"/>
              </a:lnSpc>
            </a:pPr>
            <a:r>
              <a:rPr b="0" lang="it-IT" sz="1800" spc="-1" strike="noStrike">
                <a:solidFill>
                  <a:srgbClr val="000000"/>
                </a:solidFill>
                <a:latin typeface="Open Sans"/>
              </a:rPr>
              <a:t>La maggior parte delle crisi si risolve spontaneamente in 1-2 min.</a:t>
            </a:r>
            <a:endParaRPr b="0" lang="it-IT" sz="1800" spc="-1" strike="noStrike">
              <a:latin typeface="Arial"/>
            </a:endParaRPr>
          </a:p>
          <a:p>
            <a:pPr>
              <a:lnSpc>
                <a:spcPct val="100000"/>
              </a:lnSpc>
            </a:pPr>
            <a:r>
              <a:rPr b="0" lang="it-IT" sz="1800" spc="-1" strike="noStrike">
                <a:solidFill>
                  <a:srgbClr val="000000"/>
                </a:solidFill>
                <a:latin typeface="Open Sans"/>
              </a:rPr>
              <a:t>Uno </a:t>
            </a:r>
            <a:r>
              <a:rPr b="1" lang="it-IT" sz="1800" spc="-1" strike="noStrike">
                <a:solidFill>
                  <a:srgbClr val="000000"/>
                </a:solidFill>
                <a:latin typeface="Open Sans"/>
              </a:rPr>
              <a:t>stato post-ictale</a:t>
            </a:r>
            <a:r>
              <a:rPr b="0" lang="it-IT" sz="1800" spc="-1" strike="noStrike">
                <a:solidFill>
                  <a:srgbClr val="000000"/>
                </a:solidFill>
                <a:latin typeface="Open Sans"/>
              </a:rPr>
              <a:t> spesso segue crisi generalizzate; è caratterizzato da sonno profondo, mal di testa, confusione e crampi muscolari; questa condizione dura da minuti a ore. Talvolta nello stato post-ictale si verifica la paralisi di Todd (un deficit neurologico transitorio, generalmente di tipo paretico, interessante l'arto controlaterale al focus epilettogeno).</a:t>
            </a:r>
            <a:endParaRPr b="0" lang="it-IT" sz="1800" spc="-1" strike="noStrike">
              <a:latin typeface="Arial"/>
            </a:endParaRPr>
          </a:p>
          <a:p>
            <a:pPr>
              <a:lnSpc>
                <a:spcPct val="100000"/>
              </a:lnSpc>
            </a:pPr>
            <a:r>
              <a:rPr b="0" lang="it-IT" sz="1800" spc="-1" strike="noStrike">
                <a:solidFill>
                  <a:srgbClr val="000000"/>
                </a:solidFill>
                <a:latin typeface="Open Sans"/>
              </a:rPr>
              <a:t>La maggior parte dei pazienti affetti da epilessia, nell'intervallo tra le crisi, ritorna alla normalità dal punto di vista neurologico, sebbene alte dosi dei farmaci utilizzati per trattare l'epilessia, in particolare gli anticonvulsivanti sedativi, possano ridurre la vigilanza. Qualunque deterioramento mentale progressivo è in genere legato alla patologia neurologica che ha causato le crisi, piuttosto che alle crisi stesse.</a:t>
            </a:r>
            <a:endParaRPr b="0" lang="it-IT" sz="1800" spc="-1" strike="noStrike">
              <a:latin typeface="Arial"/>
            </a:endParaRPr>
          </a:p>
        </p:txBody>
      </p:sp>
    </p:spTree>
  </p:cSld>
  <mc:AlternateContent>
    <mc:Choice Requires="p14">
      <p:transition spd="slow" p14:dur="2000"/>
    </mc:Choice>
    <mc:Fallback>
      <p:transition spd="slow"/>
    </mc:Fallback>
  </mc:AlternateContent>
</p:sld>
</file>

<file path=ppt/slides/slide6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7" name="TextShape 1"/>
          <p:cNvSpPr txBox="1"/>
          <p:nvPr/>
        </p:nvSpPr>
        <p:spPr>
          <a:xfrm>
            <a:off x="677160" y="609480"/>
            <a:ext cx="9380880" cy="618120"/>
          </a:xfrm>
          <a:prstGeom prst="rect">
            <a:avLst/>
          </a:prstGeom>
          <a:noFill/>
          <a:ln>
            <a:noFill/>
          </a:ln>
        </p:spPr>
        <p:txBody>
          <a:bodyPr>
            <a:normAutofit fontScale="97000"/>
          </a:bodyPr>
          <a:p>
            <a:pPr>
              <a:lnSpc>
                <a:spcPct val="100000"/>
              </a:lnSpc>
            </a:pPr>
            <a:r>
              <a:rPr b="0" lang="it-IT" sz="3600" spc="-1" strike="noStrike">
                <a:solidFill>
                  <a:srgbClr val="90c226"/>
                </a:solidFill>
                <a:latin typeface="Trebuchet MS"/>
              </a:rPr>
              <a:t>SINTOMI DELL’EPILESSIA – CRISI PARZIALI</a:t>
            </a:r>
            <a:endParaRPr b="0" lang="en-US" sz="3600" spc="-1" strike="noStrike">
              <a:solidFill>
                <a:srgbClr val="000000"/>
              </a:solidFill>
              <a:latin typeface="Trebuchet MS"/>
            </a:endParaRPr>
          </a:p>
        </p:txBody>
      </p:sp>
      <p:sp>
        <p:nvSpPr>
          <p:cNvPr id="268" name="CustomShape 2"/>
          <p:cNvSpPr/>
          <p:nvPr/>
        </p:nvSpPr>
        <p:spPr>
          <a:xfrm>
            <a:off x="816480" y="1227960"/>
            <a:ext cx="8849880" cy="475380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it-IT" sz="1800" spc="-1" strike="noStrike">
                <a:solidFill>
                  <a:srgbClr val="000000"/>
                </a:solidFill>
                <a:latin typeface="Open Sans"/>
              </a:rPr>
              <a:t>Crisi a esordio parziale</a:t>
            </a:r>
            <a:endParaRPr b="0" lang="it-IT" sz="1800" spc="-1" strike="noStrike">
              <a:latin typeface="Arial"/>
            </a:endParaRPr>
          </a:p>
          <a:p>
            <a:pPr>
              <a:lnSpc>
                <a:spcPct val="100000"/>
              </a:lnSpc>
            </a:pPr>
            <a:r>
              <a:rPr b="0" lang="it-IT" sz="1800" spc="-1" strike="noStrike">
                <a:solidFill>
                  <a:srgbClr val="000000"/>
                </a:solidFill>
                <a:latin typeface="Open Sans"/>
              </a:rPr>
              <a:t>Le crisi ad esordio focale possono essere</a:t>
            </a:r>
            <a:endParaRPr b="0" lang="it-IT" sz="1800" spc="-1" strike="noStrike">
              <a:latin typeface="Arial"/>
            </a:endParaRPr>
          </a:p>
          <a:p>
            <a:pPr indent="-216000">
              <a:lnSpc>
                <a:spcPct val="100000"/>
              </a:lnSpc>
              <a:buClr>
                <a:srgbClr val="000000"/>
              </a:buClr>
              <a:buFont typeface="Arial"/>
              <a:buChar char="•"/>
            </a:pPr>
            <a:r>
              <a:rPr b="0" lang="it-IT" sz="1800" spc="-1" strike="noStrike">
                <a:solidFill>
                  <a:srgbClr val="000000"/>
                </a:solidFill>
                <a:latin typeface="Open Sans"/>
              </a:rPr>
              <a:t>Convulsioni focali (precedentemente, semplici crisi parziali)</a:t>
            </a:r>
            <a:endParaRPr b="0" lang="it-IT" sz="1800" spc="-1" strike="noStrike">
              <a:latin typeface="Arial"/>
            </a:endParaRPr>
          </a:p>
          <a:p>
            <a:pPr indent="-216000">
              <a:lnSpc>
                <a:spcPct val="100000"/>
              </a:lnSpc>
              <a:buClr>
                <a:srgbClr val="000000"/>
              </a:buClr>
              <a:buFont typeface="Arial"/>
              <a:buChar char="•"/>
            </a:pPr>
            <a:r>
              <a:rPr b="0" lang="it-IT" sz="1800" spc="-1" strike="noStrike">
                <a:solidFill>
                  <a:srgbClr val="000000"/>
                </a:solidFill>
                <a:latin typeface="Open Sans"/>
              </a:rPr>
              <a:t>Convulsioni focali con perdita di coscienza (precedentemente, crisi parziali complesse)</a:t>
            </a:r>
            <a:endParaRPr b="0" lang="it-IT" sz="1800" spc="-1" strike="noStrike">
              <a:latin typeface="Arial"/>
            </a:endParaRPr>
          </a:p>
          <a:p>
            <a:pPr>
              <a:lnSpc>
                <a:spcPct val="100000"/>
              </a:lnSpc>
            </a:pPr>
            <a:r>
              <a:rPr b="0" lang="it-IT" sz="1800" spc="-1" strike="noStrike">
                <a:solidFill>
                  <a:srgbClr val="000000"/>
                </a:solidFill>
                <a:latin typeface="Open Sans"/>
              </a:rPr>
              <a:t>Durante una crisi focale, la consapevolezza è intatta. Se la vigilanza è compromessa durante qualsiasi parte della crisi, l'epilessia è classificata come focale con ridotta vigilanza; la vigilanza può essere compromessa ma non completamente persa.</a:t>
            </a:r>
            <a:endParaRPr b="0" lang="it-IT" sz="1800" spc="-1" strike="noStrike">
              <a:latin typeface="Arial"/>
            </a:endParaRPr>
          </a:p>
          <a:p>
            <a:pPr>
              <a:lnSpc>
                <a:spcPct val="100000"/>
              </a:lnSpc>
            </a:pPr>
            <a:r>
              <a:rPr b="0" lang="it-IT" sz="1800" spc="-1" strike="noStrike">
                <a:solidFill>
                  <a:srgbClr val="000000"/>
                </a:solidFill>
                <a:latin typeface="Open Sans"/>
              </a:rPr>
              <a:t>Le </a:t>
            </a:r>
            <a:r>
              <a:rPr b="1" lang="it-IT" sz="1800" spc="-1" strike="noStrike">
                <a:solidFill>
                  <a:srgbClr val="000000"/>
                </a:solidFill>
                <a:latin typeface="Open Sans"/>
              </a:rPr>
              <a:t>crisi parziali semplici</a:t>
            </a:r>
            <a:r>
              <a:rPr b="0" lang="it-IT" sz="1800" spc="-1" strike="noStrike">
                <a:solidFill>
                  <a:srgbClr val="000000"/>
                </a:solidFill>
                <a:latin typeface="Open Sans"/>
              </a:rPr>
              <a:t> si manifestano con sintomi motori, sensitivi o psicomotori, senza perdita di coscienza. I sintomi specifici riflettono l'area cerebrale interessata dalla crisi (vedi tabella </a:t>
            </a:r>
            <a:r>
              <a:rPr b="0" lang="it-IT" sz="1800" spc="-1" strike="noStrike" u="sng">
                <a:solidFill>
                  <a:srgbClr val="99ca3c"/>
                </a:solidFill>
                <a:uFillTx/>
                <a:latin typeface="Open Sans"/>
                <a:hlinkClick r:id="rId1"/>
              </a:rPr>
              <a:t>Sintomatologia delle crisi focali in relazione alla sede</a:t>
            </a:r>
            <a:r>
              <a:rPr b="0" lang="it-IT" sz="1800" spc="-1" strike="noStrike">
                <a:solidFill>
                  <a:srgbClr val="000000"/>
                </a:solidFill>
                <a:latin typeface="Open Sans"/>
              </a:rPr>
              <a:t> ). Nelle crisi jacksoniane, i sintomi motori focali iniziano interessando una mano e si estendono poi in alto verso il resto dell'arto (marcia jacksoniana). Altre forme di crisi parziale interessano prima il volto, quindi si diffondono a un braccio e talvolta a una gamba. Alcune crisi motorie parziali iniziano con l'innalzamento di un braccio e la rotazione della testa verso lo stesso lato del braccio (viene soprannominata posizione dello schermidore).</a:t>
            </a:r>
            <a:endParaRPr b="0" lang="it-IT" sz="1800" spc="-1" strike="noStrike">
              <a:latin typeface="Arial"/>
            </a:endParaRPr>
          </a:p>
        </p:txBody>
      </p:sp>
    </p:spTree>
  </p:cSld>
  <mc:AlternateContent>
    <mc:Choice Requires="p14">
      <p:transition spd="slow" p14:dur="2000"/>
    </mc:Choice>
    <mc:Fallback>
      <p:transition spd="slow"/>
    </mc:Fallback>
  </mc:AlternateContent>
</p:sld>
</file>

<file path=ppt/slides/slide6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9" name="TextShape 1"/>
          <p:cNvSpPr txBox="1"/>
          <p:nvPr/>
        </p:nvSpPr>
        <p:spPr>
          <a:xfrm>
            <a:off x="677160" y="609480"/>
            <a:ext cx="9380880" cy="618120"/>
          </a:xfrm>
          <a:prstGeom prst="rect">
            <a:avLst/>
          </a:prstGeom>
          <a:noFill/>
          <a:ln>
            <a:noFill/>
          </a:ln>
        </p:spPr>
        <p:txBody>
          <a:bodyPr>
            <a:normAutofit fontScale="97000"/>
          </a:bodyPr>
          <a:p>
            <a:pPr>
              <a:lnSpc>
                <a:spcPct val="100000"/>
              </a:lnSpc>
            </a:pPr>
            <a:r>
              <a:rPr b="0" lang="it-IT" sz="3600" spc="-1" strike="noStrike">
                <a:solidFill>
                  <a:srgbClr val="90c226"/>
                </a:solidFill>
                <a:latin typeface="Trebuchet MS"/>
              </a:rPr>
              <a:t>SINTOMI DELL’EPILESSIA – CRISI DI ASSENZA</a:t>
            </a:r>
            <a:endParaRPr b="0" lang="en-US" sz="3600" spc="-1" strike="noStrike">
              <a:solidFill>
                <a:srgbClr val="000000"/>
              </a:solidFill>
              <a:latin typeface="Trebuchet MS"/>
            </a:endParaRPr>
          </a:p>
        </p:txBody>
      </p:sp>
      <p:sp>
        <p:nvSpPr>
          <p:cNvPr id="270" name="CustomShape 2"/>
          <p:cNvSpPr/>
          <p:nvPr/>
        </p:nvSpPr>
        <p:spPr>
          <a:xfrm>
            <a:off x="677160" y="1227960"/>
            <a:ext cx="11301120" cy="349740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it-IT" sz="1600" spc="-1" strike="noStrike">
                <a:solidFill>
                  <a:srgbClr val="000000"/>
                </a:solidFill>
                <a:latin typeface="Open Sans"/>
              </a:rPr>
              <a:t>Crisi epilettiche generalizzate</a:t>
            </a:r>
            <a:endParaRPr b="0" lang="it-IT" sz="1600" spc="-1" strike="noStrike">
              <a:latin typeface="Arial"/>
            </a:endParaRPr>
          </a:p>
          <a:p>
            <a:pPr>
              <a:lnSpc>
                <a:spcPct val="100000"/>
              </a:lnSpc>
            </a:pPr>
            <a:r>
              <a:rPr b="0" lang="it-IT" sz="1600" spc="-1" strike="noStrike">
                <a:solidFill>
                  <a:srgbClr val="000000"/>
                </a:solidFill>
                <a:latin typeface="Open Sans"/>
              </a:rPr>
              <a:t>La consapevolezza è generalmente compromessa o persa e la funzione motoria risulta alterata sin dall'inizio. Le convulsioni generalizzate sono classificate come convulsioni motorie o non motorizzate (assenza).</a:t>
            </a:r>
            <a:endParaRPr b="0" lang="it-IT" sz="1600" spc="-1" strike="noStrike">
              <a:latin typeface="Arial"/>
            </a:endParaRPr>
          </a:p>
          <a:p>
            <a:pPr>
              <a:lnSpc>
                <a:spcPct val="100000"/>
              </a:lnSpc>
            </a:pPr>
            <a:endParaRPr b="0" lang="it-IT" sz="1600" spc="-1" strike="noStrike">
              <a:latin typeface="Arial"/>
            </a:endParaRPr>
          </a:p>
          <a:p>
            <a:pPr>
              <a:lnSpc>
                <a:spcPct val="100000"/>
              </a:lnSpc>
            </a:pPr>
            <a:endParaRPr b="0" lang="it-IT" sz="1600" spc="-1" strike="noStrike">
              <a:latin typeface="Arial"/>
            </a:endParaRPr>
          </a:p>
          <a:p>
            <a:pPr>
              <a:lnSpc>
                <a:spcPct val="100000"/>
              </a:lnSpc>
            </a:pPr>
            <a:r>
              <a:rPr b="0" lang="it-IT" sz="1600" spc="-1" strike="noStrike">
                <a:solidFill>
                  <a:srgbClr val="000000"/>
                </a:solidFill>
                <a:latin typeface="Open Sans"/>
              </a:rPr>
              <a:t>Le </a:t>
            </a:r>
            <a:r>
              <a:rPr b="1" lang="it-IT" sz="1600" spc="-1" strike="noStrike">
                <a:solidFill>
                  <a:srgbClr val="000000"/>
                </a:solidFill>
                <a:latin typeface="Open Sans"/>
              </a:rPr>
              <a:t>crisi di assenza tipiche</a:t>
            </a:r>
            <a:r>
              <a:rPr b="0" lang="it-IT" sz="1600" spc="-1" strike="noStrike">
                <a:solidFill>
                  <a:srgbClr val="000000"/>
                </a:solidFill>
                <a:latin typeface="Open Sans"/>
              </a:rPr>
              <a:t> (precedentemente chiamate crisi di piccolo male) sono caratterizzate da episodi di perdita di coscienza di durata variabile da 10 a 30 secondi con ammiccamento palpebrale; il tono muscolare assiale può essere o meno perso. I pazienti non cadono né presentano convulsioni; interrompono improvvisamente l'attività che stanno svolgendo e poi, in modo altrettanto improvviso, la riprendono, senza sintomi post-ictali, né consapevolezza che si sia verificata una crisi. Le crisi di assenza sono geneticamente determinate e si manifestano prevalentemente nei bambini. Di solito, iniziano tra i 5 e i 15 anni e non proseguono in età adulta. In assenza di trattamento, queste crisi hanno tendenza a presentarsi molte volte/die. Le crisi spesso si verificano quando i pazienti sono tranquillamente seduti, possono essere causate dall'iperventilazione e raramente si verificano durante uno sforzo. L'esame obiettivo neurologico e quello cognitivo solitamente risultano normali.</a:t>
            </a:r>
            <a:endParaRPr b="0" lang="it-IT" sz="1600" spc="-1" strike="noStrike">
              <a:latin typeface="Arial"/>
            </a:endParaRPr>
          </a:p>
        </p:txBody>
      </p:sp>
    </p:spTree>
  </p:cSld>
  <mc:AlternateContent>
    <mc:Choice Requires="p14">
      <p:transition spd="slow" p14:dur="2000"/>
    </mc:Choice>
    <mc:Fallback>
      <p:transition spd="slow"/>
    </mc:Fallback>
  </mc:AlternateContent>
</p:sld>
</file>

<file path=ppt/slides/slide6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1" name="TextShape 1"/>
          <p:cNvSpPr txBox="1"/>
          <p:nvPr/>
        </p:nvSpPr>
        <p:spPr>
          <a:xfrm>
            <a:off x="677160" y="609480"/>
            <a:ext cx="9380880" cy="618120"/>
          </a:xfrm>
          <a:prstGeom prst="rect">
            <a:avLst/>
          </a:prstGeom>
          <a:noFill/>
          <a:ln>
            <a:noFill/>
          </a:ln>
        </p:spPr>
        <p:txBody>
          <a:bodyPr>
            <a:normAutofit fontScale="97000"/>
          </a:bodyPr>
          <a:p>
            <a:pPr>
              <a:lnSpc>
                <a:spcPct val="100000"/>
              </a:lnSpc>
            </a:pPr>
            <a:r>
              <a:rPr b="0" lang="it-IT" sz="3600" spc="-1" strike="noStrike">
                <a:solidFill>
                  <a:srgbClr val="90c226"/>
                </a:solidFill>
                <a:latin typeface="Trebuchet MS"/>
              </a:rPr>
              <a:t>COSA FARE DURANTE LA CRISI EPILETTICA</a:t>
            </a:r>
            <a:endParaRPr b="0" lang="en-US" sz="3600" spc="-1" strike="noStrike">
              <a:solidFill>
                <a:srgbClr val="000000"/>
              </a:solidFill>
              <a:latin typeface="Trebuchet MS"/>
            </a:endParaRPr>
          </a:p>
        </p:txBody>
      </p:sp>
      <p:sp>
        <p:nvSpPr>
          <p:cNvPr id="272" name="CustomShape 2"/>
          <p:cNvSpPr/>
          <p:nvPr/>
        </p:nvSpPr>
        <p:spPr>
          <a:xfrm>
            <a:off x="677160" y="1343520"/>
            <a:ext cx="6099840" cy="420444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it-IT" sz="1800" spc="-1" strike="noStrike">
                <a:solidFill>
                  <a:srgbClr val="5d5d5d"/>
                </a:solidFill>
                <a:latin typeface="MuseoS-700"/>
              </a:rPr>
              <a:t>Cosa fare subito</a:t>
            </a:r>
            <a:endParaRPr b="0" lang="it-IT" sz="1800" spc="-1" strike="noStrike">
              <a:latin typeface="Arial"/>
            </a:endParaRPr>
          </a:p>
          <a:p>
            <a:pPr>
              <a:lnSpc>
                <a:spcPct val="100000"/>
              </a:lnSpc>
            </a:pPr>
            <a:r>
              <a:rPr b="0" lang="it-IT" sz="1800" spc="-1" strike="noStrike">
                <a:solidFill>
                  <a:srgbClr val="484848"/>
                </a:solidFill>
                <a:latin typeface="MuseoS-300"/>
              </a:rPr>
              <a:t>Durante la </a:t>
            </a:r>
            <a:r>
              <a:rPr b="0" lang="it-IT" sz="1800" spc="-1" strike="noStrike">
                <a:solidFill>
                  <a:srgbClr val="99ca3c"/>
                </a:solidFill>
                <a:latin typeface="MuseoS-300"/>
                <a:hlinkClick r:id="rId1"/>
              </a:rPr>
              <a:t>crisi</a:t>
            </a:r>
            <a:r>
              <a:rPr b="0" lang="it-IT" sz="1800" spc="-1" strike="noStrike">
                <a:solidFill>
                  <a:srgbClr val="484848"/>
                </a:solidFill>
                <a:latin typeface="MuseoS-300"/>
              </a:rPr>
              <a:t> è consigliabile:</a:t>
            </a:r>
            <a:endParaRPr b="0" lang="it-IT" sz="1800" spc="-1" strike="noStrike">
              <a:latin typeface="Arial"/>
            </a:endParaRPr>
          </a:p>
          <a:p>
            <a:pPr indent="-216000">
              <a:lnSpc>
                <a:spcPct val="100000"/>
              </a:lnSpc>
              <a:buClr>
                <a:srgbClr val="484848"/>
              </a:buClr>
              <a:buFont typeface="Arial"/>
              <a:buChar char="•"/>
            </a:pPr>
            <a:r>
              <a:rPr b="0" lang="it-IT" sz="1800" spc="-1" strike="noStrike">
                <a:solidFill>
                  <a:srgbClr val="484848"/>
                </a:solidFill>
                <a:latin typeface="inherit"/>
              </a:rPr>
              <a:t>mantenere la calma;</a:t>
            </a:r>
            <a:endParaRPr b="0" lang="it-IT" sz="1800" spc="-1" strike="noStrike">
              <a:latin typeface="Arial"/>
            </a:endParaRPr>
          </a:p>
          <a:p>
            <a:pPr indent="-216000">
              <a:lnSpc>
                <a:spcPct val="100000"/>
              </a:lnSpc>
              <a:buClr>
                <a:srgbClr val="484848"/>
              </a:buClr>
              <a:buFont typeface="Arial"/>
              <a:buChar char="•"/>
            </a:pPr>
            <a:r>
              <a:rPr b="0" lang="it-IT" sz="1800" spc="-1" strike="noStrike">
                <a:solidFill>
                  <a:srgbClr val="484848"/>
                </a:solidFill>
                <a:latin typeface="inherit"/>
              </a:rPr>
              <a:t>rimuovere tutto ciò che è d’intralcio;</a:t>
            </a:r>
            <a:endParaRPr b="0" lang="it-IT" sz="1800" spc="-1" strike="noStrike">
              <a:latin typeface="Arial"/>
            </a:endParaRPr>
          </a:p>
          <a:p>
            <a:pPr indent="-216000">
              <a:lnSpc>
                <a:spcPct val="100000"/>
              </a:lnSpc>
              <a:buClr>
                <a:srgbClr val="484848"/>
              </a:buClr>
              <a:buFont typeface="Arial"/>
              <a:buChar char="•"/>
            </a:pPr>
            <a:r>
              <a:rPr b="0" lang="it-IT" sz="1800" spc="-1" strike="noStrike">
                <a:solidFill>
                  <a:srgbClr val="484848"/>
                </a:solidFill>
                <a:latin typeface="inherit"/>
              </a:rPr>
              <a:t>Mettere la testa su un cuscino o qualcosa di morbido</a:t>
            </a:r>
            <a:endParaRPr b="0" lang="it-IT" sz="1800" spc="-1" strike="noStrike">
              <a:latin typeface="Arial"/>
            </a:endParaRPr>
          </a:p>
          <a:p>
            <a:pPr indent="-216000">
              <a:lnSpc>
                <a:spcPct val="100000"/>
              </a:lnSpc>
              <a:buClr>
                <a:srgbClr val="484848"/>
              </a:buClr>
              <a:buFont typeface="Arial"/>
              <a:buChar char="•"/>
            </a:pPr>
            <a:r>
              <a:rPr b="0" lang="it-IT" sz="1800" spc="-1" strike="noStrike">
                <a:solidFill>
                  <a:srgbClr val="484848"/>
                </a:solidFill>
                <a:latin typeface="inherit"/>
              </a:rPr>
              <a:t>proteggere il </a:t>
            </a:r>
            <a:r>
              <a:rPr b="0" lang="it-IT" sz="1800" spc="-1" strike="noStrike">
                <a:solidFill>
                  <a:srgbClr val="99ca3c"/>
                </a:solidFill>
                <a:latin typeface="inherit"/>
                <a:hlinkClick r:id="rId2"/>
              </a:rPr>
              <a:t>capo</a:t>
            </a:r>
            <a:r>
              <a:rPr b="0" lang="it-IT" sz="1800" spc="-1" strike="noStrike">
                <a:solidFill>
                  <a:srgbClr val="484848"/>
                </a:solidFill>
                <a:latin typeface="inherit"/>
              </a:rPr>
              <a:t> e gli </a:t>
            </a:r>
            <a:r>
              <a:rPr b="0" lang="it-IT" sz="1800" spc="-1" strike="noStrike">
                <a:solidFill>
                  <a:srgbClr val="99ca3c"/>
                </a:solidFill>
                <a:latin typeface="inherit"/>
                <a:hlinkClick r:id="rId3"/>
              </a:rPr>
              <a:t>arti</a:t>
            </a:r>
            <a:r>
              <a:rPr b="0" lang="it-IT" sz="1800" spc="-1" strike="noStrike">
                <a:solidFill>
                  <a:srgbClr val="484848"/>
                </a:solidFill>
                <a:latin typeface="inherit"/>
              </a:rPr>
              <a:t> durante la caduta e i movimenti involontari, al fine di evitare lesioni traumatiche;</a:t>
            </a:r>
            <a:endParaRPr b="0" lang="it-IT" sz="1800" spc="-1" strike="noStrike">
              <a:latin typeface="Arial"/>
            </a:endParaRPr>
          </a:p>
          <a:p>
            <a:pPr indent="-216000">
              <a:lnSpc>
                <a:spcPct val="100000"/>
              </a:lnSpc>
              <a:buClr>
                <a:srgbClr val="484848"/>
              </a:buClr>
              <a:buFont typeface="Arial"/>
              <a:buChar char="•"/>
            </a:pPr>
            <a:r>
              <a:rPr b="0" lang="it-IT" sz="1800" spc="-1" strike="noStrike">
                <a:solidFill>
                  <a:srgbClr val="484848"/>
                </a:solidFill>
                <a:latin typeface="inherit"/>
              </a:rPr>
              <a:t>posizionare il soggetto in posizione laterale di sicurezza al fine di prevenire l’ingestione di </a:t>
            </a:r>
            <a:r>
              <a:rPr b="0" lang="it-IT" sz="1800" spc="-1" strike="noStrike">
                <a:solidFill>
                  <a:srgbClr val="99ca3c"/>
                </a:solidFill>
                <a:latin typeface="inherit"/>
                <a:hlinkClick r:id="rId4"/>
              </a:rPr>
              <a:t>vomito</a:t>
            </a:r>
            <a:r>
              <a:rPr b="0" lang="it-IT" sz="1800" spc="-1" strike="noStrike">
                <a:solidFill>
                  <a:srgbClr val="484848"/>
                </a:solidFill>
                <a:latin typeface="inherit"/>
              </a:rPr>
              <a:t> e </a:t>
            </a:r>
            <a:r>
              <a:rPr b="0" lang="it-IT" sz="1800" spc="-1" strike="noStrike">
                <a:solidFill>
                  <a:srgbClr val="99ca3c"/>
                </a:solidFill>
                <a:latin typeface="inherit"/>
                <a:hlinkClick r:id="rId5"/>
              </a:rPr>
              <a:t>sangue</a:t>
            </a:r>
            <a:r>
              <a:rPr b="0" lang="it-IT" sz="1800" spc="-1" strike="noStrike">
                <a:solidFill>
                  <a:srgbClr val="484848"/>
                </a:solidFill>
                <a:latin typeface="inherit"/>
              </a:rPr>
              <a:t>;</a:t>
            </a:r>
            <a:endParaRPr b="0" lang="it-IT" sz="1800" spc="-1" strike="noStrike">
              <a:latin typeface="Arial"/>
            </a:endParaRPr>
          </a:p>
          <a:p>
            <a:pPr indent="-216000">
              <a:lnSpc>
                <a:spcPct val="100000"/>
              </a:lnSpc>
              <a:buClr>
                <a:srgbClr val="484848"/>
              </a:buClr>
              <a:buFont typeface="Arial"/>
              <a:buChar char="•"/>
            </a:pPr>
            <a:r>
              <a:rPr b="0" lang="it-IT" sz="1800" spc="-1" strike="noStrike">
                <a:solidFill>
                  <a:srgbClr val="484848"/>
                </a:solidFill>
                <a:latin typeface="inherit"/>
              </a:rPr>
              <a:t>slacciare gli indumenti aderenti;</a:t>
            </a:r>
            <a:endParaRPr b="0" lang="it-IT" sz="1800" spc="-1" strike="noStrike">
              <a:latin typeface="Arial"/>
            </a:endParaRPr>
          </a:p>
          <a:p>
            <a:pPr indent="-216000">
              <a:lnSpc>
                <a:spcPct val="100000"/>
              </a:lnSpc>
              <a:buClr>
                <a:srgbClr val="484848"/>
              </a:buClr>
              <a:buFont typeface="Arial"/>
              <a:buChar char="•"/>
            </a:pPr>
            <a:r>
              <a:rPr b="0" lang="it-IT" sz="1800" spc="-1" strike="noStrike">
                <a:solidFill>
                  <a:srgbClr val="484848"/>
                </a:solidFill>
                <a:latin typeface="inherit"/>
              </a:rPr>
              <a:t>togliere gli </a:t>
            </a:r>
            <a:r>
              <a:rPr b="0" lang="it-IT" sz="1800" spc="-1" strike="noStrike">
                <a:solidFill>
                  <a:srgbClr val="99ca3c"/>
                </a:solidFill>
                <a:latin typeface="inherit"/>
                <a:hlinkClick r:id="rId6"/>
              </a:rPr>
              <a:t>occhiali</a:t>
            </a:r>
            <a:r>
              <a:rPr b="0" lang="it-IT" sz="1800" spc="-1" strike="noStrike">
                <a:solidFill>
                  <a:srgbClr val="484848"/>
                </a:solidFill>
                <a:latin typeface="inherit"/>
              </a:rPr>
              <a:t>;</a:t>
            </a:r>
            <a:endParaRPr b="0" lang="it-IT" sz="1800" spc="-1" strike="noStrike">
              <a:latin typeface="Arial"/>
            </a:endParaRPr>
          </a:p>
          <a:p>
            <a:pPr indent="-216000">
              <a:lnSpc>
                <a:spcPct val="100000"/>
              </a:lnSpc>
              <a:buClr>
                <a:srgbClr val="484848"/>
              </a:buClr>
              <a:buFont typeface="Arial"/>
              <a:buChar char="•"/>
            </a:pPr>
            <a:r>
              <a:rPr b="0" lang="it-IT" sz="1800" spc="-1" strike="noStrike">
                <a:solidFill>
                  <a:srgbClr val="484848"/>
                </a:solidFill>
                <a:latin typeface="inherit"/>
              </a:rPr>
              <a:t>controllare ora e durata della </a:t>
            </a:r>
            <a:r>
              <a:rPr b="0" lang="it-IT" sz="1800" spc="-1" strike="noStrike">
                <a:solidFill>
                  <a:srgbClr val="99ca3c"/>
                </a:solidFill>
                <a:latin typeface="inherit"/>
                <a:hlinkClick r:id="rId7"/>
              </a:rPr>
              <a:t>crisi</a:t>
            </a:r>
            <a:r>
              <a:rPr b="0" lang="it-IT" sz="1800" spc="-1" strike="noStrike">
                <a:solidFill>
                  <a:srgbClr val="484848"/>
                </a:solidFill>
                <a:latin typeface="inherit"/>
              </a:rPr>
              <a:t>.</a:t>
            </a:r>
            <a:endParaRPr b="0" lang="it-IT" sz="1800" spc="-1" strike="noStrike">
              <a:latin typeface="Arial"/>
            </a:endParaRPr>
          </a:p>
        </p:txBody>
      </p:sp>
      <p:sp>
        <p:nvSpPr>
          <p:cNvPr id="273" name="CustomShape 3"/>
          <p:cNvSpPr/>
          <p:nvPr/>
        </p:nvSpPr>
        <p:spPr>
          <a:xfrm>
            <a:off x="5184000" y="4608000"/>
            <a:ext cx="6099840" cy="173628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it-IT" sz="1800" spc="-1" strike="noStrike">
                <a:solidFill>
                  <a:srgbClr val="5d5d5d"/>
                </a:solidFill>
                <a:latin typeface="MuseoS-700"/>
              </a:rPr>
              <a:t>Cosa fare dopo la crisi:</a:t>
            </a:r>
            <a:endParaRPr b="0" lang="it-IT" sz="1800" spc="-1" strike="noStrike">
              <a:latin typeface="Arial"/>
            </a:endParaRPr>
          </a:p>
          <a:p>
            <a:pPr>
              <a:lnSpc>
                <a:spcPct val="100000"/>
              </a:lnSpc>
            </a:pPr>
            <a:r>
              <a:rPr b="0" lang="it-IT" sz="1800" spc="-1" strike="noStrike">
                <a:solidFill>
                  <a:srgbClr val="484848"/>
                </a:solidFill>
                <a:latin typeface="MuseoS-300"/>
              </a:rPr>
              <a:t>Quando è passato il momento peggiore:</a:t>
            </a:r>
            <a:endParaRPr b="0" lang="it-IT" sz="1800" spc="-1" strike="noStrike">
              <a:latin typeface="Arial"/>
            </a:endParaRPr>
          </a:p>
          <a:p>
            <a:pPr indent="-216000">
              <a:lnSpc>
                <a:spcPct val="100000"/>
              </a:lnSpc>
              <a:buClr>
                <a:srgbClr val="484848"/>
              </a:buClr>
              <a:buFont typeface="Arial"/>
              <a:buChar char="•"/>
            </a:pPr>
            <a:r>
              <a:rPr b="0" lang="it-IT" sz="1800" spc="-1" strike="noStrike">
                <a:solidFill>
                  <a:srgbClr val="484848"/>
                </a:solidFill>
                <a:latin typeface="inherit"/>
              </a:rPr>
              <a:t>coricare il soggetto </a:t>
            </a:r>
            <a:r>
              <a:rPr b="0" lang="it-IT" sz="1800" spc="-1" strike="noStrike">
                <a:solidFill>
                  <a:srgbClr val="99ca3c"/>
                </a:solidFill>
                <a:latin typeface="inherit"/>
                <a:hlinkClick r:id="rId8"/>
              </a:rPr>
              <a:t>privo</a:t>
            </a:r>
            <a:r>
              <a:rPr b="0" lang="it-IT" sz="1800" spc="-1" strike="noStrike">
                <a:solidFill>
                  <a:srgbClr val="484848"/>
                </a:solidFill>
                <a:latin typeface="inherit"/>
              </a:rPr>
              <a:t> di sensi;</a:t>
            </a:r>
            <a:endParaRPr b="0" lang="it-IT" sz="1800" spc="-1" strike="noStrike">
              <a:latin typeface="Arial"/>
            </a:endParaRPr>
          </a:p>
          <a:p>
            <a:pPr indent="-216000">
              <a:lnSpc>
                <a:spcPct val="100000"/>
              </a:lnSpc>
              <a:buClr>
                <a:srgbClr val="484848"/>
              </a:buClr>
              <a:buFont typeface="Arial"/>
              <a:buChar char="•"/>
            </a:pPr>
            <a:r>
              <a:rPr b="0" lang="it-IT" sz="1800" spc="-1" strike="noStrike">
                <a:solidFill>
                  <a:srgbClr val="484848"/>
                </a:solidFill>
                <a:latin typeface="inherit"/>
              </a:rPr>
              <a:t>liberare le vie respiratorie (</a:t>
            </a:r>
            <a:r>
              <a:rPr b="0" lang="it-IT" sz="1800" spc="-1" strike="noStrike">
                <a:solidFill>
                  <a:srgbClr val="99ca3c"/>
                </a:solidFill>
                <a:latin typeface="inherit"/>
                <a:hlinkClick r:id="rId9"/>
              </a:rPr>
              <a:t>saliva</a:t>
            </a:r>
            <a:r>
              <a:rPr b="0" lang="it-IT" sz="1800" spc="-1" strike="noStrike">
                <a:solidFill>
                  <a:srgbClr val="484848"/>
                </a:solidFill>
                <a:latin typeface="inherit"/>
              </a:rPr>
              <a:t>, </a:t>
            </a:r>
            <a:r>
              <a:rPr b="0" lang="it-IT" sz="1800" spc="-1" strike="noStrike">
                <a:solidFill>
                  <a:srgbClr val="99ca3c"/>
                </a:solidFill>
                <a:latin typeface="inherit"/>
                <a:hlinkClick r:id="rId10"/>
              </a:rPr>
              <a:t>vomito</a:t>
            </a:r>
            <a:r>
              <a:rPr b="0" lang="it-IT" sz="1800" spc="-1" strike="noStrike">
                <a:solidFill>
                  <a:srgbClr val="484848"/>
                </a:solidFill>
                <a:latin typeface="inherit"/>
              </a:rPr>
              <a:t>);</a:t>
            </a:r>
            <a:endParaRPr b="0" lang="it-IT" sz="1800" spc="-1" strike="noStrike">
              <a:latin typeface="Arial"/>
            </a:endParaRPr>
          </a:p>
          <a:p>
            <a:pPr indent="-216000">
              <a:lnSpc>
                <a:spcPct val="100000"/>
              </a:lnSpc>
              <a:buClr>
                <a:srgbClr val="484848"/>
              </a:buClr>
              <a:buFont typeface="Arial"/>
              <a:buChar char="•"/>
            </a:pPr>
            <a:r>
              <a:rPr b="0" lang="it-IT" sz="1800" spc="-1" strike="noStrike">
                <a:solidFill>
                  <a:srgbClr val="484848"/>
                </a:solidFill>
                <a:latin typeface="inherit"/>
              </a:rPr>
              <a:t>restare accanto alla persona finché è confusa;</a:t>
            </a:r>
            <a:endParaRPr b="0" lang="it-IT" sz="1800" spc="-1" strike="noStrike">
              <a:latin typeface="Arial"/>
            </a:endParaRPr>
          </a:p>
          <a:p>
            <a:pPr indent="-216000">
              <a:lnSpc>
                <a:spcPct val="100000"/>
              </a:lnSpc>
              <a:buClr>
                <a:srgbClr val="484848"/>
              </a:buClr>
              <a:buFont typeface="Arial"/>
              <a:buChar char="•"/>
            </a:pPr>
            <a:r>
              <a:rPr b="0" lang="it-IT" sz="1800" spc="-1" strike="noStrike">
                <a:solidFill>
                  <a:srgbClr val="484848"/>
                </a:solidFill>
                <a:latin typeface="inherit"/>
              </a:rPr>
              <a:t>offrire possibilità di aiuto e compagnia.</a:t>
            </a:r>
            <a:endParaRPr b="0" lang="it-IT" sz="1800" spc="-1" strike="noStrike">
              <a:latin typeface="Arial"/>
            </a:endParaRPr>
          </a:p>
        </p:txBody>
      </p:sp>
    </p:spTree>
  </p:cSld>
  <mc:AlternateContent>
    <mc:Choice Requires="p14">
      <p:transition spd="slow" p14:dur="2000"/>
    </mc:Choice>
    <mc:Fallback>
      <p:transition spd="slow"/>
    </mc:Fallback>
  </mc:AlternateContent>
</p:sld>
</file>

<file path=ppt/slides/slide6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4" name="TextShape 1"/>
          <p:cNvSpPr txBox="1"/>
          <p:nvPr/>
        </p:nvSpPr>
        <p:spPr>
          <a:xfrm>
            <a:off x="677160" y="609480"/>
            <a:ext cx="9380880" cy="618120"/>
          </a:xfrm>
          <a:prstGeom prst="rect">
            <a:avLst/>
          </a:prstGeom>
          <a:noFill/>
          <a:ln>
            <a:noFill/>
          </a:ln>
        </p:spPr>
        <p:txBody>
          <a:bodyPr>
            <a:normAutofit fontScale="34000"/>
          </a:bodyPr>
          <a:p>
            <a:pPr>
              <a:lnSpc>
                <a:spcPct val="100000"/>
              </a:lnSpc>
            </a:pPr>
            <a:r>
              <a:rPr b="0" lang="it-IT" sz="3600" spc="-1" strike="noStrike">
                <a:solidFill>
                  <a:srgbClr val="90c226"/>
                </a:solidFill>
                <a:latin typeface="Trebuchet MS"/>
              </a:rPr>
              <a:t>COSA NON FARE DURANTE LA CRISI EPILETTICA</a:t>
            </a:r>
            <a:endParaRPr b="0" lang="en-US" sz="3600" spc="-1" strike="noStrike">
              <a:solidFill>
                <a:srgbClr val="000000"/>
              </a:solidFill>
              <a:latin typeface="Trebuchet MS"/>
            </a:endParaRPr>
          </a:p>
        </p:txBody>
      </p:sp>
      <p:sp>
        <p:nvSpPr>
          <p:cNvPr id="275" name="CustomShape 2"/>
          <p:cNvSpPr/>
          <p:nvPr/>
        </p:nvSpPr>
        <p:spPr>
          <a:xfrm>
            <a:off x="677160" y="1322280"/>
            <a:ext cx="6099840" cy="338220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it-IT" sz="1800" spc="-1" strike="noStrike">
                <a:solidFill>
                  <a:srgbClr val="5d5d5d"/>
                </a:solidFill>
                <a:latin typeface="MuseoS-700"/>
              </a:rPr>
              <a:t>Cosa non fare</a:t>
            </a:r>
            <a:endParaRPr b="0" lang="it-IT" sz="1800" spc="-1" strike="noStrike">
              <a:latin typeface="Arial"/>
            </a:endParaRPr>
          </a:p>
          <a:p>
            <a:pPr>
              <a:lnSpc>
                <a:spcPct val="100000"/>
              </a:lnSpc>
            </a:pPr>
            <a:r>
              <a:rPr b="0" lang="it-IT" sz="1800" spc="-1" strike="noStrike">
                <a:solidFill>
                  <a:srgbClr val="484848"/>
                </a:solidFill>
                <a:latin typeface="MuseoS-300"/>
              </a:rPr>
              <a:t>Alcune cose che verrebbero istintive, possono risultare invece pericolose:</a:t>
            </a:r>
            <a:endParaRPr b="0" lang="it-IT" sz="1800" spc="-1" strike="noStrike">
              <a:latin typeface="Arial"/>
            </a:endParaRPr>
          </a:p>
          <a:p>
            <a:pPr indent="-216000">
              <a:lnSpc>
                <a:spcPct val="100000"/>
              </a:lnSpc>
              <a:buClr>
                <a:srgbClr val="484848"/>
              </a:buClr>
              <a:buFont typeface="Arial"/>
              <a:buChar char="•"/>
            </a:pPr>
            <a:r>
              <a:rPr b="0" lang="it-IT" sz="1800" spc="-1" strike="noStrike">
                <a:solidFill>
                  <a:srgbClr val="484848"/>
                </a:solidFill>
                <a:latin typeface="inherit"/>
              </a:rPr>
              <a:t>cercare di arrestare i movimenti degli </a:t>
            </a:r>
            <a:r>
              <a:rPr b="0" lang="it-IT" sz="1800" spc="-1" strike="noStrike">
                <a:solidFill>
                  <a:srgbClr val="99ca3c"/>
                </a:solidFill>
                <a:latin typeface="inherit"/>
                <a:hlinkClick r:id="rId1"/>
              </a:rPr>
              <a:t>arti</a:t>
            </a:r>
            <a:r>
              <a:rPr b="0" lang="it-IT" sz="1800" spc="-1" strike="noStrike">
                <a:solidFill>
                  <a:srgbClr val="484848"/>
                </a:solidFill>
                <a:latin typeface="inherit"/>
              </a:rPr>
              <a:t> con manovre contenitive;</a:t>
            </a:r>
            <a:endParaRPr b="0" lang="it-IT" sz="1800" spc="-1" strike="noStrike">
              <a:latin typeface="Arial"/>
            </a:endParaRPr>
          </a:p>
          <a:p>
            <a:pPr indent="-216000">
              <a:lnSpc>
                <a:spcPct val="100000"/>
              </a:lnSpc>
              <a:buClr>
                <a:srgbClr val="484848"/>
              </a:buClr>
              <a:buFont typeface="Arial"/>
              <a:buChar char="•"/>
            </a:pPr>
            <a:r>
              <a:rPr b="0" lang="it-IT" sz="1800" spc="-1" strike="noStrike">
                <a:solidFill>
                  <a:srgbClr val="484848"/>
                </a:solidFill>
                <a:latin typeface="inherit"/>
              </a:rPr>
              <a:t>rialzare la persona;</a:t>
            </a:r>
            <a:endParaRPr b="0" lang="it-IT" sz="1800" spc="-1" strike="noStrike">
              <a:latin typeface="Arial"/>
            </a:endParaRPr>
          </a:p>
          <a:p>
            <a:pPr indent="-216000">
              <a:lnSpc>
                <a:spcPct val="100000"/>
              </a:lnSpc>
              <a:buClr>
                <a:srgbClr val="484848"/>
              </a:buClr>
              <a:buFont typeface="Arial"/>
              <a:buChar char="•"/>
            </a:pPr>
            <a:r>
              <a:rPr b="0" lang="it-IT" sz="1800" spc="-1" strike="noStrike">
                <a:solidFill>
                  <a:srgbClr val="484848"/>
                </a:solidFill>
                <a:latin typeface="inherit"/>
              </a:rPr>
              <a:t>dare qualcosa da bere;</a:t>
            </a:r>
            <a:endParaRPr b="0" lang="it-IT" sz="1800" spc="-1" strike="noStrike">
              <a:latin typeface="Arial"/>
            </a:endParaRPr>
          </a:p>
          <a:p>
            <a:pPr indent="-216000">
              <a:lnSpc>
                <a:spcPct val="100000"/>
              </a:lnSpc>
              <a:buClr>
                <a:srgbClr val="484848"/>
              </a:buClr>
              <a:buFont typeface="Arial"/>
              <a:buChar char="•"/>
            </a:pPr>
            <a:r>
              <a:rPr b="0" lang="it-IT" sz="1800" spc="-1" strike="noStrike">
                <a:solidFill>
                  <a:srgbClr val="484848"/>
                </a:solidFill>
                <a:latin typeface="inherit"/>
              </a:rPr>
              <a:t>praticare la </a:t>
            </a:r>
            <a:r>
              <a:rPr b="0" lang="it-IT" sz="1800" spc="-1" strike="noStrike">
                <a:solidFill>
                  <a:srgbClr val="99ca3c"/>
                </a:solidFill>
                <a:latin typeface="inherit"/>
                <a:hlinkClick r:id="rId2"/>
              </a:rPr>
              <a:t>respirazione</a:t>
            </a:r>
            <a:r>
              <a:rPr b="0" lang="it-IT" sz="1800" spc="-1" strike="noStrike">
                <a:solidFill>
                  <a:srgbClr val="484848"/>
                </a:solidFill>
                <a:latin typeface="inherit"/>
              </a:rPr>
              <a:t> artificiale;</a:t>
            </a:r>
            <a:endParaRPr b="0" lang="it-IT" sz="1800" spc="-1" strike="noStrike">
              <a:latin typeface="Arial"/>
            </a:endParaRPr>
          </a:p>
          <a:p>
            <a:pPr indent="-216000">
              <a:lnSpc>
                <a:spcPct val="100000"/>
              </a:lnSpc>
              <a:buClr>
                <a:srgbClr val="484848"/>
              </a:buClr>
              <a:buFont typeface="Arial"/>
              <a:buChar char="•"/>
            </a:pPr>
            <a:r>
              <a:rPr b="0" lang="it-IT" sz="1800" spc="-1" strike="noStrike">
                <a:solidFill>
                  <a:srgbClr val="484848"/>
                </a:solidFill>
                <a:latin typeface="inherit"/>
              </a:rPr>
              <a:t>prevenire la morsicatura della </a:t>
            </a:r>
            <a:r>
              <a:rPr b="0" lang="it-IT" sz="1800" spc="-1" strike="noStrike">
                <a:solidFill>
                  <a:srgbClr val="99ca3c"/>
                </a:solidFill>
                <a:latin typeface="inherit"/>
                <a:hlinkClick r:id="rId3"/>
              </a:rPr>
              <a:t>lingua</a:t>
            </a:r>
            <a:r>
              <a:rPr b="0" lang="it-IT" sz="1800" spc="-1" strike="noStrike">
                <a:solidFill>
                  <a:srgbClr val="484848"/>
                </a:solidFill>
                <a:latin typeface="inherit"/>
              </a:rPr>
              <a:t> con le dita, fazzoletti o abbassalingua.</a:t>
            </a:r>
            <a:endParaRPr b="0" lang="it-IT" sz="1800" spc="-1" strike="noStrike">
              <a:latin typeface="Arial"/>
            </a:endParaRPr>
          </a:p>
          <a:p>
            <a:pPr>
              <a:lnSpc>
                <a:spcPct val="100000"/>
              </a:lnSpc>
            </a:pPr>
            <a:br/>
            <a:endParaRPr b="0" lang="it-IT" sz="1800" spc="-1" strike="noStrike">
              <a:latin typeface="Arial"/>
            </a:endParaRPr>
          </a:p>
        </p:txBody>
      </p:sp>
    </p:spTree>
  </p:cSld>
  <mc:AlternateContent>
    <mc:Choice Requires="p14">
      <p:transition spd="slow" p14:dur="2000"/>
    </mc:Choice>
    <mc:Fallback>
      <p:transition spd="slow"/>
    </mc:Fallback>
  </mc:AlternateContent>
</p:sld>
</file>

<file path=ppt/slides/slide6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6" name="TextShape 1"/>
          <p:cNvSpPr txBox="1"/>
          <p:nvPr/>
        </p:nvSpPr>
        <p:spPr>
          <a:xfrm>
            <a:off x="677160" y="609480"/>
            <a:ext cx="9380880" cy="618120"/>
          </a:xfrm>
          <a:prstGeom prst="rect">
            <a:avLst/>
          </a:prstGeom>
          <a:noFill/>
          <a:ln>
            <a:noFill/>
          </a:ln>
        </p:spPr>
        <p:txBody>
          <a:bodyPr>
            <a:normAutofit fontScale="97000"/>
          </a:bodyPr>
          <a:p>
            <a:pPr>
              <a:lnSpc>
                <a:spcPct val="100000"/>
              </a:lnSpc>
            </a:pPr>
            <a:r>
              <a:rPr b="0" lang="it-IT" sz="3600" spc="-1" strike="noStrike">
                <a:solidFill>
                  <a:srgbClr val="90c226"/>
                </a:solidFill>
                <a:latin typeface="Trebuchet MS"/>
              </a:rPr>
              <a:t>QUANDO CHIAMARE IL 118</a:t>
            </a:r>
            <a:endParaRPr b="0" lang="en-US" sz="3600" spc="-1" strike="noStrike">
              <a:solidFill>
                <a:srgbClr val="000000"/>
              </a:solidFill>
              <a:latin typeface="Trebuchet MS"/>
            </a:endParaRPr>
          </a:p>
        </p:txBody>
      </p:sp>
      <p:sp>
        <p:nvSpPr>
          <p:cNvPr id="277" name="CustomShape 2"/>
          <p:cNvSpPr/>
          <p:nvPr/>
        </p:nvSpPr>
        <p:spPr>
          <a:xfrm>
            <a:off x="677160" y="1227960"/>
            <a:ext cx="6099840" cy="4204440"/>
          </a:xfrm>
          <a:prstGeom prst="rect">
            <a:avLst/>
          </a:prstGeom>
          <a:noFill/>
          <a:ln>
            <a:noFill/>
          </a:ln>
        </p:spPr>
        <p:style>
          <a:lnRef idx="0"/>
          <a:fillRef idx="0"/>
          <a:effectRef idx="0"/>
          <a:fontRef idx="minor"/>
        </p:style>
        <p:txBody>
          <a:bodyPr lIns="90000" rIns="90000" tIns="45000" bIns="45000">
            <a:spAutoFit/>
          </a:bodyPr>
          <a:p>
            <a:pPr indent="-216000">
              <a:lnSpc>
                <a:spcPct val="100000"/>
              </a:lnSpc>
              <a:buClr>
                <a:srgbClr val="484848"/>
              </a:buClr>
              <a:buFont typeface="Arial"/>
              <a:buChar char="•"/>
            </a:pPr>
            <a:r>
              <a:rPr b="0" lang="it-IT" sz="1800" spc="-1" strike="noStrike">
                <a:solidFill>
                  <a:srgbClr val="484848"/>
                </a:solidFill>
                <a:latin typeface="inherit"/>
              </a:rPr>
              <a:t>la </a:t>
            </a:r>
            <a:r>
              <a:rPr b="0" lang="it-IT" sz="1800" spc="-1" strike="noStrike">
                <a:solidFill>
                  <a:srgbClr val="99ca3c"/>
                </a:solidFill>
                <a:latin typeface="inherit"/>
                <a:hlinkClick r:id="rId1"/>
              </a:rPr>
              <a:t>crisi</a:t>
            </a:r>
            <a:r>
              <a:rPr b="0" lang="it-IT" sz="1800" spc="-1" strike="noStrike">
                <a:solidFill>
                  <a:srgbClr val="484848"/>
                </a:solidFill>
                <a:latin typeface="inherit"/>
              </a:rPr>
              <a:t> dura oltre 5 minuti (escluso il rallentamento post-critico);</a:t>
            </a:r>
            <a:endParaRPr b="0" lang="it-IT" sz="1800" spc="-1" strike="noStrike">
              <a:latin typeface="Arial"/>
            </a:endParaRPr>
          </a:p>
          <a:p>
            <a:pPr indent="-216000">
              <a:lnSpc>
                <a:spcPct val="100000"/>
              </a:lnSpc>
              <a:buClr>
                <a:srgbClr val="484848"/>
              </a:buClr>
              <a:buFont typeface="Arial"/>
              <a:buChar char="•"/>
            </a:pPr>
            <a:r>
              <a:rPr b="0" lang="it-IT" sz="1800" spc="-1" strike="noStrike">
                <a:solidFill>
                  <a:srgbClr val="484848"/>
                </a:solidFill>
                <a:latin typeface="inherit"/>
              </a:rPr>
              <a:t>la persona non riprende conoscenza entro alcuni minuti;</a:t>
            </a:r>
            <a:endParaRPr b="0" lang="it-IT" sz="1800" spc="-1" strike="noStrike">
              <a:latin typeface="Arial"/>
            </a:endParaRPr>
          </a:p>
          <a:p>
            <a:pPr indent="-216000">
              <a:lnSpc>
                <a:spcPct val="100000"/>
              </a:lnSpc>
              <a:buClr>
                <a:srgbClr val="484848"/>
              </a:buClr>
              <a:buFont typeface="Arial"/>
              <a:buChar char="•"/>
            </a:pPr>
            <a:r>
              <a:rPr b="0" lang="it-IT" sz="1800" spc="-1" strike="noStrike">
                <a:solidFill>
                  <a:srgbClr val="484848"/>
                </a:solidFill>
                <a:latin typeface="inherit"/>
              </a:rPr>
              <a:t>seguono altre </a:t>
            </a:r>
            <a:r>
              <a:rPr b="0" lang="it-IT" sz="1800" spc="-1" strike="noStrike">
                <a:solidFill>
                  <a:srgbClr val="99ca3c"/>
                </a:solidFill>
                <a:latin typeface="inherit"/>
                <a:hlinkClick r:id="rId2"/>
              </a:rPr>
              <a:t>crisi</a:t>
            </a:r>
            <a:r>
              <a:rPr b="0" lang="it-IT" sz="1800" spc="-1" strike="noStrike">
                <a:solidFill>
                  <a:srgbClr val="484848"/>
                </a:solidFill>
                <a:latin typeface="inherit"/>
              </a:rPr>
              <a:t>;</a:t>
            </a:r>
            <a:endParaRPr b="0" lang="it-IT" sz="1800" spc="-1" strike="noStrike">
              <a:latin typeface="Arial"/>
            </a:endParaRPr>
          </a:p>
          <a:p>
            <a:pPr indent="-216000">
              <a:lnSpc>
                <a:spcPct val="100000"/>
              </a:lnSpc>
              <a:buClr>
                <a:srgbClr val="484848"/>
              </a:buClr>
              <a:buFont typeface="Arial"/>
              <a:buChar char="•"/>
            </a:pPr>
            <a:r>
              <a:rPr b="0" lang="it-IT" sz="1800" spc="-1" strike="noStrike">
                <a:solidFill>
                  <a:srgbClr val="484848"/>
                </a:solidFill>
                <a:latin typeface="inherit"/>
              </a:rPr>
              <a:t>il soggetto si è lesionato gravemente durante la </a:t>
            </a:r>
            <a:r>
              <a:rPr b="0" lang="it-IT" sz="1800" spc="-1" strike="noStrike">
                <a:solidFill>
                  <a:srgbClr val="99ca3c"/>
                </a:solidFill>
                <a:latin typeface="inherit"/>
                <a:hlinkClick r:id="rId3"/>
              </a:rPr>
              <a:t>crisi</a:t>
            </a:r>
            <a:r>
              <a:rPr b="0" lang="it-IT" sz="1800" spc="-1" strike="noStrike">
                <a:solidFill>
                  <a:srgbClr val="484848"/>
                </a:solidFill>
                <a:latin typeface="inherit"/>
              </a:rPr>
              <a:t>;</a:t>
            </a:r>
            <a:endParaRPr b="0" lang="it-IT" sz="1800" spc="-1" strike="noStrike">
              <a:latin typeface="Arial"/>
            </a:endParaRPr>
          </a:p>
          <a:p>
            <a:pPr indent="-216000">
              <a:lnSpc>
                <a:spcPct val="100000"/>
              </a:lnSpc>
              <a:buClr>
                <a:srgbClr val="484848"/>
              </a:buClr>
              <a:buFont typeface="Arial"/>
              <a:buChar char="•"/>
            </a:pPr>
            <a:r>
              <a:rPr b="0" lang="it-IT" sz="1800" spc="-1" strike="noStrike">
                <a:solidFill>
                  <a:srgbClr val="484848"/>
                </a:solidFill>
                <a:latin typeface="inherit"/>
              </a:rPr>
              <a:t>dopo la </a:t>
            </a:r>
            <a:r>
              <a:rPr b="0" lang="it-IT" sz="1800" spc="-1" strike="noStrike">
                <a:solidFill>
                  <a:srgbClr val="99ca3c"/>
                </a:solidFill>
                <a:latin typeface="inherit"/>
                <a:hlinkClick r:id="rId4"/>
              </a:rPr>
              <a:t>crisi</a:t>
            </a:r>
            <a:r>
              <a:rPr b="0" lang="it-IT" sz="1800" spc="-1" strike="noStrike">
                <a:solidFill>
                  <a:srgbClr val="484848"/>
                </a:solidFill>
                <a:latin typeface="inherit"/>
              </a:rPr>
              <a:t> il soggetto non respira più bene;</a:t>
            </a:r>
            <a:endParaRPr b="0" lang="it-IT" sz="1800" spc="-1" strike="noStrike">
              <a:latin typeface="Arial"/>
            </a:endParaRPr>
          </a:p>
          <a:p>
            <a:pPr indent="-216000">
              <a:lnSpc>
                <a:spcPct val="100000"/>
              </a:lnSpc>
              <a:buClr>
                <a:srgbClr val="484848"/>
              </a:buClr>
              <a:buFont typeface="Arial"/>
              <a:buChar char="•"/>
            </a:pPr>
            <a:r>
              <a:rPr b="0" lang="it-IT" sz="1800" spc="-1" strike="noStrike">
                <a:solidFill>
                  <a:srgbClr val="484848"/>
                </a:solidFill>
                <a:latin typeface="inherit"/>
              </a:rPr>
              <a:t>la </a:t>
            </a:r>
            <a:r>
              <a:rPr b="0" lang="it-IT" sz="1800" spc="-1" strike="noStrike">
                <a:solidFill>
                  <a:srgbClr val="99ca3c"/>
                </a:solidFill>
                <a:latin typeface="inherit"/>
                <a:hlinkClick r:id="rId5"/>
              </a:rPr>
              <a:t>crisi</a:t>
            </a:r>
            <a:r>
              <a:rPr b="0" lang="it-IT" sz="1800" spc="-1" strike="noStrike">
                <a:solidFill>
                  <a:srgbClr val="484848"/>
                </a:solidFill>
                <a:latin typeface="inherit"/>
              </a:rPr>
              <a:t> avviene in </a:t>
            </a:r>
            <a:r>
              <a:rPr b="0" lang="it-IT" sz="1800" spc="-1" strike="noStrike">
                <a:solidFill>
                  <a:srgbClr val="99ca3c"/>
                </a:solidFill>
                <a:latin typeface="inherit"/>
                <a:hlinkClick r:id="rId6"/>
              </a:rPr>
              <a:t>acqua</a:t>
            </a:r>
            <a:r>
              <a:rPr b="0" lang="it-IT" sz="1800" spc="-1" strike="noStrike">
                <a:solidFill>
                  <a:srgbClr val="484848"/>
                </a:solidFill>
                <a:latin typeface="inherit"/>
              </a:rPr>
              <a:t>, soprattutto se poi emergono problemi respiratori;</a:t>
            </a:r>
            <a:endParaRPr b="0" lang="it-IT" sz="1800" spc="-1" strike="noStrike">
              <a:latin typeface="Arial"/>
            </a:endParaRPr>
          </a:p>
          <a:p>
            <a:pPr indent="-216000">
              <a:lnSpc>
                <a:spcPct val="100000"/>
              </a:lnSpc>
              <a:buClr>
                <a:srgbClr val="484848"/>
              </a:buClr>
              <a:buFont typeface="Arial"/>
              <a:buChar char="•"/>
            </a:pPr>
            <a:r>
              <a:rPr b="0" lang="it-IT" sz="1800" spc="-1" strike="noStrike">
                <a:solidFill>
                  <a:srgbClr val="484848"/>
                </a:solidFill>
                <a:latin typeface="inherit"/>
              </a:rPr>
              <a:t>si tratta della prima crisi</a:t>
            </a:r>
            <a:endParaRPr b="0" lang="it-IT" sz="1800" spc="-1" strike="noStrike">
              <a:latin typeface="Arial"/>
            </a:endParaRPr>
          </a:p>
          <a:p>
            <a:pPr indent="-216000">
              <a:lnSpc>
                <a:spcPct val="100000"/>
              </a:lnSpc>
              <a:buClr>
                <a:srgbClr val="484848"/>
              </a:buClr>
              <a:buFont typeface="Arial"/>
              <a:buChar char="•"/>
            </a:pPr>
            <a:r>
              <a:rPr b="0" lang="it-IT" sz="1800" spc="-1" strike="noStrike">
                <a:solidFill>
                  <a:srgbClr val="484848"/>
                </a:solidFill>
                <a:latin typeface="inherit"/>
              </a:rPr>
              <a:t>la persona che ha la </a:t>
            </a:r>
            <a:r>
              <a:rPr b="0" lang="it-IT" sz="1800" spc="-1" strike="noStrike">
                <a:solidFill>
                  <a:srgbClr val="99ca3c"/>
                </a:solidFill>
                <a:latin typeface="inherit"/>
                <a:hlinkClick r:id="rId7"/>
              </a:rPr>
              <a:t>crisi</a:t>
            </a:r>
            <a:r>
              <a:rPr b="0" lang="it-IT" sz="1800" spc="-1" strike="noStrike">
                <a:solidFill>
                  <a:srgbClr val="484848"/>
                </a:solidFill>
                <a:latin typeface="inherit"/>
              </a:rPr>
              <a:t> è una donna incinta, un ferito o un diabetico;</a:t>
            </a:r>
            <a:endParaRPr b="0" lang="it-IT" sz="1800" spc="-1" strike="noStrike">
              <a:latin typeface="Arial"/>
            </a:endParaRPr>
          </a:p>
          <a:p>
            <a:pPr indent="-216000">
              <a:lnSpc>
                <a:spcPct val="100000"/>
              </a:lnSpc>
              <a:buClr>
                <a:srgbClr val="484848"/>
              </a:buClr>
              <a:buFont typeface="Arial"/>
              <a:buChar char="•"/>
            </a:pPr>
            <a:r>
              <a:rPr b="0" lang="it-IT" sz="1800" spc="-1" strike="noStrike">
                <a:solidFill>
                  <a:srgbClr val="484848"/>
                </a:solidFill>
                <a:latin typeface="inherit"/>
              </a:rPr>
              <a:t>il paziente non riprende conoscenza dopo alcuni minuti che le </a:t>
            </a:r>
            <a:r>
              <a:rPr b="0" lang="it-IT" sz="1800" spc="-1" strike="noStrike">
                <a:solidFill>
                  <a:srgbClr val="99ca3c"/>
                </a:solidFill>
                <a:latin typeface="inherit"/>
                <a:hlinkClick r:id="rId8"/>
              </a:rPr>
              <a:t>convulsioni</a:t>
            </a:r>
            <a:r>
              <a:rPr b="0" lang="it-IT" sz="1800" spc="-1" strike="noStrike">
                <a:solidFill>
                  <a:srgbClr val="484848"/>
                </a:solidFill>
                <a:latin typeface="inherit"/>
              </a:rPr>
              <a:t> sono passate.</a:t>
            </a:r>
            <a:endParaRPr b="0" lang="it-IT" sz="18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8" name="TextShape 1"/>
          <p:cNvSpPr txBox="1"/>
          <p:nvPr/>
        </p:nvSpPr>
        <p:spPr>
          <a:xfrm>
            <a:off x="677160" y="609480"/>
            <a:ext cx="8596440" cy="1320480"/>
          </a:xfrm>
          <a:prstGeom prst="rect">
            <a:avLst/>
          </a:prstGeom>
          <a:noFill/>
          <a:ln>
            <a:noFill/>
          </a:ln>
        </p:spPr>
        <p:txBody>
          <a:bodyPr>
            <a:noAutofit/>
          </a:bodyPr>
          <a:p>
            <a:pPr>
              <a:lnSpc>
                <a:spcPct val="100000"/>
              </a:lnSpc>
            </a:pPr>
            <a:r>
              <a:rPr b="0" lang="it-IT" sz="3600" spc="-1" strike="noStrike">
                <a:solidFill>
                  <a:srgbClr val="90c226"/>
                </a:solidFill>
                <a:latin typeface="Trebuchet MS"/>
              </a:rPr>
              <a:t>IL DIABETE: la perdita dell’organismo della capacità di regolare la glicemia</a:t>
            </a:r>
            <a:endParaRPr b="0" lang="en-US" sz="3600" spc="-1" strike="noStrike">
              <a:solidFill>
                <a:srgbClr val="000000"/>
              </a:solidFill>
              <a:latin typeface="Trebuchet MS"/>
            </a:endParaRPr>
          </a:p>
        </p:txBody>
      </p:sp>
      <p:sp>
        <p:nvSpPr>
          <p:cNvPr id="129" name="TextShape 2"/>
          <p:cNvSpPr txBox="1"/>
          <p:nvPr/>
        </p:nvSpPr>
        <p:spPr>
          <a:xfrm>
            <a:off x="677160" y="2160720"/>
            <a:ext cx="8596440" cy="3880440"/>
          </a:xfrm>
          <a:prstGeom prst="rect">
            <a:avLst/>
          </a:prstGeom>
          <a:noFill/>
          <a:ln>
            <a:noFill/>
          </a:ln>
        </p:spPr>
        <p:txBody>
          <a:bodyPr>
            <a:noAutofit/>
          </a:bodyPr>
          <a:p>
            <a:pPr>
              <a:lnSpc>
                <a:spcPct val="100000"/>
              </a:lnSpc>
              <a:spcBef>
                <a:spcPts val="1001"/>
              </a:spcBef>
            </a:pPr>
            <a:r>
              <a:rPr b="0" lang="it-IT" sz="1800" spc="-1" strike="noStrike">
                <a:solidFill>
                  <a:srgbClr val="404040"/>
                </a:solidFill>
                <a:latin typeface="Trebuchet MS"/>
              </a:rPr>
              <a:t>Nel soggetto sano il normale valore della glicemia (glucosio sciolto nel sangue) è di circa 80-100 mg/dl, che rapportati a circa 5 litri di sangue nell’adulto corrispondo a 5 grammi di glucosio. </a:t>
            </a:r>
            <a:endParaRPr b="0" lang="en-US" sz="1800" spc="-1" strike="noStrike">
              <a:solidFill>
                <a:srgbClr val="404040"/>
              </a:solidFill>
              <a:latin typeface="Trebuchet MS"/>
            </a:endParaRPr>
          </a:p>
          <a:p>
            <a:pPr>
              <a:lnSpc>
                <a:spcPct val="100000"/>
              </a:lnSpc>
              <a:spcBef>
                <a:spcPts val="1001"/>
              </a:spcBef>
            </a:pPr>
            <a:r>
              <a:rPr b="0" lang="it-IT" sz="1800" spc="-1" strike="noStrike">
                <a:solidFill>
                  <a:srgbClr val="404040"/>
                </a:solidFill>
                <a:latin typeface="Trebuchet MS"/>
              </a:rPr>
              <a:t>Il soggetto diabetico perde le capacità di omeostasi glucidica per la perdita della funzionalità del meccanismo dell’insulina, l’ormone che forza il glucosio ad entrare nei tessuti (fegato, muscolo scheletrico e tessuto adiposo) abbassando il glucosio circolante.</a:t>
            </a:r>
            <a:endParaRPr b="0" lang="en-US" sz="1800" spc="-1" strike="noStrike">
              <a:solidFill>
                <a:srgbClr val="404040"/>
              </a:solidFill>
              <a:latin typeface="Trebuchet MS"/>
            </a:endParaRPr>
          </a:p>
          <a:p>
            <a:pPr>
              <a:lnSpc>
                <a:spcPct val="100000"/>
              </a:lnSpc>
              <a:spcBef>
                <a:spcPts val="1001"/>
              </a:spcBef>
            </a:pPr>
            <a:r>
              <a:rPr b="0" lang="it-IT" sz="1800" spc="-1" strike="noStrike">
                <a:solidFill>
                  <a:srgbClr val="404040"/>
                </a:solidFill>
                <a:latin typeface="Trebuchet MS"/>
              </a:rPr>
              <a:t>Si parla di diabete quando la glicemia supera i 126 mg/dl, nel diabete di tipo 1 non trattato si arriva a glicemie di 800/1000 mg/dl</a:t>
            </a:r>
            <a:endParaRPr b="0" lang="en-US" sz="1800" spc="-1" strike="noStrike">
              <a:solidFill>
                <a:srgbClr val="404040"/>
              </a:solidFill>
              <a:latin typeface="Trebuchet MS"/>
            </a:endParaRPr>
          </a:p>
          <a:p>
            <a:pPr>
              <a:lnSpc>
                <a:spcPct val="100000"/>
              </a:lnSpc>
              <a:spcBef>
                <a:spcPts val="1001"/>
              </a:spcBef>
            </a:pPr>
            <a:endParaRPr b="0" lang="en-US" sz="1800" spc="-1" strike="noStrike">
              <a:solidFill>
                <a:srgbClr val="404040"/>
              </a:solidFill>
              <a:latin typeface="Trebuchet MS"/>
            </a:endParaRPr>
          </a:p>
          <a:p>
            <a:pPr>
              <a:lnSpc>
                <a:spcPct val="100000"/>
              </a:lnSpc>
              <a:spcBef>
                <a:spcPts val="1001"/>
              </a:spcBef>
            </a:pPr>
            <a:endParaRPr b="0" lang="en-US" sz="1800" spc="-1" strike="noStrike">
              <a:solidFill>
                <a:srgbClr val="404040"/>
              </a:solidFill>
              <a:latin typeface="Trebuchet MS"/>
            </a:endParaRPr>
          </a:p>
          <a:p>
            <a:pPr>
              <a:lnSpc>
                <a:spcPct val="100000"/>
              </a:lnSpc>
              <a:spcBef>
                <a:spcPts val="1001"/>
              </a:spcBef>
            </a:pPr>
            <a:endParaRPr b="0" lang="en-US" sz="1800" spc="-1" strike="noStrike">
              <a:solidFill>
                <a:srgbClr val="404040"/>
              </a:solidFill>
              <a:latin typeface="Trebuchet MS"/>
            </a:endParaRPr>
          </a:p>
        </p:txBody>
      </p:sp>
    </p:spTree>
  </p:cSld>
  <mc:AlternateContent>
    <mc:Choice Requires="p14">
      <p:transition spd="slow" p14:dur="2000"/>
    </mc:Choice>
    <mc:Fallback>
      <p:transition spd="slow"/>
    </mc:Fallback>
  </mc:AlternateContent>
</p:sld>
</file>

<file path=ppt/slides/slide7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8" name="TextShape 1"/>
          <p:cNvSpPr txBox="1"/>
          <p:nvPr/>
        </p:nvSpPr>
        <p:spPr>
          <a:xfrm>
            <a:off x="677160" y="609480"/>
            <a:ext cx="8596440" cy="696240"/>
          </a:xfrm>
          <a:prstGeom prst="rect">
            <a:avLst/>
          </a:prstGeom>
          <a:noFill/>
          <a:ln>
            <a:noFill/>
          </a:ln>
        </p:spPr>
        <p:txBody>
          <a:bodyPr>
            <a:noAutofit/>
          </a:bodyPr>
          <a:p>
            <a:pPr>
              <a:lnSpc>
                <a:spcPct val="100000"/>
              </a:lnSpc>
            </a:pPr>
            <a:r>
              <a:rPr b="0" lang="it-IT" sz="3600" spc="-1" strike="noStrike">
                <a:solidFill>
                  <a:srgbClr val="90c226"/>
                </a:solidFill>
                <a:latin typeface="Trebuchet MS"/>
              </a:rPr>
              <a:t>POSIZIONE DI SICUREZZA</a:t>
            </a:r>
            <a:endParaRPr b="0" lang="en-US" sz="3600" spc="-1" strike="noStrike">
              <a:solidFill>
                <a:srgbClr val="000000"/>
              </a:solidFill>
              <a:latin typeface="Trebuchet MS"/>
            </a:endParaRPr>
          </a:p>
        </p:txBody>
      </p:sp>
      <p:pic>
        <p:nvPicPr>
          <p:cNvPr id="279" name="Immagine 4" descr=""/>
          <p:cNvPicPr/>
          <p:nvPr/>
        </p:nvPicPr>
        <p:blipFill>
          <a:blip r:embed="rId1"/>
          <a:stretch/>
        </p:blipFill>
        <p:spPr>
          <a:xfrm>
            <a:off x="677160" y="1306440"/>
            <a:ext cx="7300440" cy="5081040"/>
          </a:xfrm>
          <a:prstGeom prst="rect">
            <a:avLst/>
          </a:prstGeom>
          <a:ln>
            <a:noFill/>
          </a:ln>
        </p:spPr>
      </p:pic>
    </p:spTree>
  </p:cSld>
  <mc:AlternateContent>
    <mc:Choice Requires="p14">
      <p:transition spd="slow" p14:dur="2000"/>
    </mc:Choice>
    <mc:Fallback>
      <p:transition spd="slow"/>
    </mc:Fallback>
  </mc:AlternateContent>
</p:sld>
</file>

<file path=ppt/slides/slide7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0" name="TextShape 1"/>
          <p:cNvSpPr txBox="1"/>
          <p:nvPr/>
        </p:nvSpPr>
        <p:spPr>
          <a:xfrm>
            <a:off x="677160" y="609480"/>
            <a:ext cx="9380880" cy="618120"/>
          </a:xfrm>
          <a:prstGeom prst="rect">
            <a:avLst/>
          </a:prstGeom>
          <a:noFill/>
          <a:ln>
            <a:noFill/>
          </a:ln>
        </p:spPr>
        <p:txBody>
          <a:bodyPr>
            <a:normAutofit fontScale="97000"/>
          </a:bodyPr>
          <a:p>
            <a:pPr>
              <a:lnSpc>
                <a:spcPct val="100000"/>
              </a:lnSpc>
            </a:pPr>
            <a:r>
              <a:rPr b="0" lang="it-IT" sz="3600" spc="-1" strike="noStrike">
                <a:solidFill>
                  <a:srgbClr val="90c226"/>
                </a:solidFill>
                <a:latin typeface="Trebuchet MS"/>
              </a:rPr>
              <a:t>TERAPIA DI FONDO DELL’EPILESSIA</a:t>
            </a:r>
            <a:endParaRPr b="0" lang="en-US" sz="3600" spc="-1" strike="noStrike">
              <a:solidFill>
                <a:srgbClr val="000000"/>
              </a:solidFill>
              <a:latin typeface="Trebuchet MS"/>
            </a:endParaRPr>
          </a:p>
        </p:txBody>
      </p:sp>
      <p:pic>
        <p:nvPicPr>
          <p:cNvPr id="281" name="Immagine 3" descr=""/>
          <p:cNvPicPr/>
          <p:nvPr/>
        </p:nvPicPr>
        <p:blipFill>
          <a:blip r:embed="rId1"/>
          <a:stretch/>
        </p:blipFill>
        <p:spPr>
          <a:xfrm>
            <a:off x="677160" y="1227960"/>
            <a:ext cx="10905840" cy="4075200"/>
          </a:xfrm>
          <a:prstGeom prst="rect">
            <a:avLst/>
          </a:prstGeom>
          <a:ln>
            <a:noFill/>
          </a:ln>
        </p:spPr>
      </p:pic>
    </p:spTree>
  </p:cSld>
  <mc:AlternateContent>
    <mc:Choice Requires="p14">
      <p:transition spd="slow" p14:dur="2000"/>
    </mc:Choice>
    <mc:Fallback>
      <p:transition spd="slow"/>
    </mc:Fallback>
  </mc:AlternateContent>
</p:sld>
</file>

<file path=ppt/slides/slide7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2" name="TextShape 1"/>
          <p:cNvSpPr txBox="1"/>
          <p:nvPr/>
        </p:nvSpPr>
        <p:spPr>
          <a:xfrm>
            <a:off x="677160" y="609480"/>
            <a:ext cx="9380880" cy="618120"/>
          </a:xfrm>
          <a:prstGeom prst="rect">
            <a:avLst/>
          </a:prstGeom>
          <a:noFill/>
          <a:ln>
            <a:noFill/>
          </a:ln>
        </p:spPr>
        <p:txBody>
          <a:bodyPr>
            <a:normAutofit fontScale="97000"/>
          </a:bodyPr>
          <a:p>
            <a:pPr>
              <a:lnSpc>
                <a:spcPct val="100000"/>
              </a:lnSpc>
            </a:pPr>
            <a:r>
              <a:rPr b="0" lang="it-IT" sz="3600" spc="-1" strike="noStrike">
                <a:solidFill>
                  <a:srgbClr val="90c226"/>
                </a:solidFill>
                <a:latin typeface="Trebuchet MS"/>
              </a:rPr>
              <a:t>TERAPIA DI FONDO DELL’EPILESSIA</a:t>
            </a:r>
            <a:endParaRPr b="0" lang="en-US" sz="3600" spc="-1" strike="noStrike">
              <a:solidFill>
                <a:srgbClr val="000000"/>
              </a:solidFill>
              <a:latin typeface="Trebuchet MS"/>
            </a:endParaRPr>
          </a:p>
        </p:txBody>
      </p:sp>
      <p:pic>
        <p:nvPicPr>
          <p:cNvPr id="283" name="Immagine 4" descr=""/>
          <p:cNvPicPr/>
          <p:nvPr/>
        </p:nvPicPr>
        <p:blipFill>
          <a:blip r:embed="rId1"/>
          <a:stretch/>
        </p:blipFill>
        <p:spPr>
          <a:xfrm>
            <a:off x="677160" y="1395360"/>
            <a:ext cx="10221480" cy="5005080"/>
          </a:xfrm>
          <a:prstGeom prst="rect">
            <a:avLst/>
          </a:prstGeom>
          <a:ln>
            <a:noFill/>
          </a:ln>
        </p:spPr>
      </p:pic>
    </p:spTree>
  </p:cSld>
  <mc:AlternateContent>
    <mc:Choice Requires="p14">
      <p:transition spd="slow" p14:dur="2000"/>
    </mc:Choice>
    <mc:Fallback>
      <p:transition spd="slow"/>
    </mc:Fallback>
  </mc:AlternateContent>
</p:sld>
</file>

<file path=ppt/slides/slide7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4" name="TextShape 1"/>
          <p:cNvSpPr txBox="1"/>
          <p:nvPr/>
        </p:nvSpPr>
        <p:spPr>
          <a:xfrm>
            <a:off x="677160" y="609480"/>
            <a:ext cx="9380880" cy="618120"/>
          </a:xfrm>
          <a:prstGeom prst="rect">
            <a:avLst/>
          </a:prstGeom>
          <a:noFill/>
          <a:ln>
            <a:noFill/>
          </a:ln>
        </p:spPr>
        <p:txBody>
          <a:bodyPr>
            <a:normAutofit fontScale="97000"/>
          </a:bodyPr>
          <a:p>
            <a:pPr>
              <a:lnSpc>
                <a:spcPct val="100000"/>
              </a:lnSpc>
            </a:pPr>
            <a:r>
              <a:rPr b="0" lang="it-IT" sz="3600" spc="-1" strike="noStrike">
                <a:solidFill>
                  <a:srgbClr val="90c226"/>
                </a:solidFill>
                <a:latin typeface="Trebuchet MS"/>
              </a:rPr>
              <a:t>TERAPIA DELL’EPILESSIA</a:t>
            </a:r>
            <a:endParaRPr b="0" lang="en-US" sz="3600" spc="-1" strike="noStrike">
              <a:solidFill>
                <a:srgbClr val="000000"/>
              </a:solidFill>
              <a:latin typeface="Trebuchet MS"/>
            </a:endParaRPr>
          </a:p>
        </p:txBody>
      </p:sp>
      <p:sp>
        <p:nvSpPr>
          <p:cNvPr id="285" name="CustomShape 2"/>
          <p:cNvSpPr/>
          <p:nvPr/>
        </p:nvSpPr>
        <p:spPr>
          <a:xfrm>
            <a:off x="677160" y="1120680"/>
            <a:ext cx="6099840" cy="2832840"/>
          </a:xfrm>
          <a:prstGeom prst="rect">
            <a:avLst/>
          </a:prstGeom>
          <a:noFill/>
          <a:ln>
            <a:noFill/>
          </a:ln>
        </p:spPr>
        <p:style>
          <a:lnRef idx="0"/>
          <a:fillRef idx="0"/>
          <a:effectRef idx="0"/>
          <a:fontRef idx="minor"/>
        </p:style>
        <p:txBody>
          <a:bodyPr lIns="90000" rIns="90000" tIns="45000" bIns="45000">
            <a:spAutoFit/>
          </a:bodyPr>
          <a:p>
            <a:pPr indent="-216000">
              <a:lnSpc>
                <a:spcPct val="100000"/>
              </a:lnSpc>
              <a:buClr>
                <a:srgbClr val="0076ff"/>
              </a:buClr>
              <a:buFont typeface="Arial"/>
              <a:buChar char="•"/>
            </a:pPr>
            <a:r>
              <a:rPr b="0" lang="it-IT" sz="1800" spc="-1" strike="noStrike">
                <a:solidFill>
                  <a:srgbClr val="99ca3c"/>
                </a:solidFill>
                <a:latin typeface="inherit"/>
                <a:hlinkClick r:id="rId1"/>
              </a:rPr>
              <a:t>Sodio </a:t>
            </a:r>
            <a:r>
              <a:rPr b="0" lang="it-IT" sz="1800" spc="-1" strike="noStrike">
                <a:solidFill>
                  <a:srgbClr val="99ca3c"/>
                </a:solidFill>
                <a:latin typeface="inherit"/>
                <a:hlinkClick r:id="rId2"/>
              </a:rPr>
              <a:t>valproato</a:t>
            </a:r>
            <a:r>
              <a:rPr b="0" lang="it-IT" sz="1800" spc="-1" strike="noStrike">
                <a:solidFill>
                  <a:srgbClr val="232425"/>
                </a:solidFill>
                <a:latin typeface="inherit"/>
              </a:rPr>
              <a:t> (es. </a:t>
            </a:r>
            <a:r>
              <a:rPr b="0" lang="it-IT" sz="1800" spc="-1" strike="noStrike">
                <a:solidFill>
                  <a:srgbClr val="99ca3c"/>
                </a:solidFill>
                <a:latin typeface="inherit"/>
                <a:hlinkClick r:id="rId3"/>
              </a:rPr>
              <a:t>Depakin</a:t>
            </a:r>
            <a:r>
              <a:rPr b="0" lang="it-IT" sz="1800" spc="-1" strike="noStrike">
                <a:solidFill>
                  <a:srgbClr val="232425"/>
                </a:solidFill>
                <a:latin typeface="inherit"/>
              </a:rPr>
              <a:t>, Ac Valproico): il farmaco è un anticonvulsivante utilizzato in terapia per trattare e prevenire le convulsioni nel contesto dell'epilessia. All'inizio, il farmaco va assunto alla dose di 10-15 mg/kg al giorno; eventualmente, aumentare la dose di 5-10 mg/kg a settimana, per ottenere il massimo beneficio terapeutico. In genere, la dose di mantenimento è 60 mg/kg al giorno o meno. Gli effetti collaterali del farmaco sono correlati alla dose.</a:t>
            </a:r>
            <a:endParaRPr b="0" lang="it-IT" sz="1800" spc="-1" strike="noStrike">
              <a:latin typeface="Arial"/>
            </a:endParaRPr>
          </a:p>
        </p:txBody>
      </p:sp>
      <p:sp>
        <p:nvSpPr>
          <p:cNvPr id="286" name="CustomShape 3"/>
          <p:cNvSpPr/>
          <p:nvPr/>
        </p:nvSpPr>
        <p:spPr>
          <a:xfrm>
            <a:off x="677160" y="3429000"/>
            <a:ext cx="6099840" cy="4204440"/>
          </a:xfrm>
          <a:prstGeom prst="rect">
            <a:avLst/>
          </a:prstGeom>
          <a:noFill/>
          <a:ln>
            <a:noFill/>
          </a:ln>
        </p:spPr>
        <p:style>
          <a:lnRef idx="0"/>
          <a:fillRef idx="0"/>
          <a:effectRef idx="0"/>
          <a:fontRef idx="minor"/>
        </p:style>
        <p:txBody>
          <a:bodyPr lIns="90000" rIns="90000" tIns="45000" bIns="45000">
            <a:spAutoFit/>
          </a:bodyPr>
          <a:p>
            <a:pPr indent="-216000">
              <a:lnSpc>
                <a:spcPct val="100000"/>
              </a:lnSpc>
              <a:buClr>
                <a:srgbClr val="0076ff"/>
              </a:buClr>
              <a:buFont typeface="Arial"/>
              <a:buChar char="•"/>
            </a:pPr>
            <a:r>
              <a:rPr b="0" lang="it-IT" sz="1800" spc="-1" strike="noStrike">
                <a:solidFill>
                  <a:srgbClr val="99ca3c"/>
                </a:solidFill>
                <a:latin typeface="inherit"/>
                <a:hlinkClick r:id="rId4"/>
              </a:rPr>
              <a:t>Topiramato</a:t>
            </a:r>
            <a:r>
              <a:rPr b="0" lang="it-IT" sz="1800" spc="-1" strike="noStrike">
                <a:solidFill>
                  <a:srgbClr val="232425"/>
                </a:solidFill>
                <a:latin typeface="inherit"/>
              </a:rPr>
              <a:t> (es. Sincronil, Topamax): questo farmaco è utilizzato come completamento ad una terapia primaria, specie per trattare e prevenire le crisi epilettiche di tipo tonico-cloniche generalizzate. Ad ogni modo, può essere utilizzato anche in monoterapia alla dose iniziale di 25 mg, da assumere alla sera, per 7 gg. Aumentare lentamente la posologia di 25-50 mg al dì, ogni 7-14 gg, assumendo sempre il farmaco in due dosi divise durante le 24 ore. La dose di mantenimento prevede di assumere 100 mg di attivo, in 2 dosi (non superare i 400 mg/die). Il farmaco, oltre ad essere utilizzato per la cura dell'epilessia, viene assunto anche per la cura del </a:t>
            </a:r>
            <a:r>
              <a:rPr b="0" lang="it-IT" sz="1800" spc="-1" strike="noStrike">
                <a:solidFill>
                  <a:srgbClr val="99ca3c"/>
                </a:solidFill>
                <a:latin typeface="inherit"/>
                <a:hlinkClick r:id="rId5"/>
              </a:rPr>
              <a:t>mal di testa</a:t>
            </a:r>
            <a:r>
              <a:rPr b="0" lang="it-IT" sz="1800" spc="-1" strike="noStrike">
                <a:solidFill>
                  <a:srgbClr val="232425"/>
                </a:solidFill>
                <a:latin typeface="inherit"/>
              </a:rPr>
              <a:t> grave e per dimagrire (proprietà </a:t>
            </a:r>
            <a:r>
              <a:rPr b="0" lang="it-IT" sz="1800" spc="-1" strike="noStrike">
                <a:solidFill>
                  <a:srgbClr val="99ca3c"/>
                </a:solidFill>
                <a:latin typeface="inherit"/>
                <a:hlinkClick r:id="rId6"/>
              </a:rPr>
              <a:t>anoressizzanti</a:t>
            </a:r>
            <a:r>
              <a:rPr b="0" lang="it-IT" sz="1800" spc="-1" strike="noStrike">
                <a:solidFill>
                  <a:srgbClr val="232425"/>
                </a:solidFill>
                <a:latin typeface="inherit"/>
              </a:rPr>
              <a:t>).</a:t>
            </a:r>
            <a:endParaRPr b="0" lang="it-IT" sz="1800" spc="-1" strike="noStrike">
              <a:latin typeface="Arial"/>
            </a:endParaRPr>
          </a:p>
        </p:txBody>
      </p:sp>
    </p:spTree>
  </p:cSld>
  <mc:AlternateContent>
    <mc:Choice Requires="p14">
      <p:transition spd="slow" p14:dur="2000"/>
    </mc:Choice>
    <mc:Fallback>
      <p:transition spd="slow"/>
    </mc:Fallback>
  </mc:AlternateContent>
</p:sld>
</file>

<file path=ppt/slides/slide7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7" name="TextShape 1"/>
          <p:cNvSpPr txBox="1"/>
          <p:nvPr/>
        </p:nvSpPr>
        <p:spPr>
          <a:xfrm>
            <a:off x="677160" y="609480"/>
            <a:ext cx="9380880" cy="618120"/>
          </a:xfrm>
          <a:prstGeom prst="rect">
            <a:avLst/>
          </a:prstGeom>
          <a:noFill/>
          <a:ln>
            <a:noFill/>
          </a:ln>
        </p:spPr>
        <p:txBody>
          <a:bodyPr>
            <a:normAutofit fontScale="97000"/>
          </a:bodyPr>
          <a:p>
            <a:pPr>
              <a:lnSpc>
                <a:spcPct val="100000"/>
              </a:lnSpc>
            </a:pPr>
            <a:r>
              <a:rPr b="0" lang="it-IT" sz="3600" spc="-1" strike="noStrike">
                <a:solidFill>
                  <a:srgbClr val="90c226"/>
                </a:solidFill>
                <a:latin typeface="Trebuchet MS"/>
              </a:rPr>
              <a:t>TERAPIA DELL’EPILESSIA</a:t>
            </a:r>
            <a:endParaRPr b="0" lang="en-US" sz="3600" spc="-1" strike="noStrike">
              <a:solidFill>
                <a:srgbClr val="000000"/>
              </a:solidFill>
              <a:latin typeface="Trebuchet MS"/>
            </a:endParaRPr>
          </a:p>
        </p:txBody>
      </p:sp>
      <p:sp>
        <p:nvSpPr>
          <p:cNvPr id="288" name="CustomShape 2"/>
          <p:cNvSpPr/>
          <p:nvPr/>
        </p:nvSpPr>
        <p:spPr>
          <a:xfrm>
            <a:off x="803520" y="1227960"/>
            <a:ext cx="6099840" cy="310716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it-IT" sz="1800" spc="-1" strike="noStrike">
                <a:solidFill>
                  <a:srgbClr val="232425"/>
                </a:solidFill>
                <a:latin typeface="inherit"/>
              </a:rPr>
              <a:t>Clobazam (es. </a:t>
            </a:r>
            <a:r>
              <a:rPr b="0" lang="it-IT" sz="1800" spc="-1" strike="noStrike">
                <a:solidFill>
                  <a:srgbClr val="99ca3c"/>
                </a:solidFill>
                <a:latin typeface="inherit"/>
                <a:hlinkClick r:id="rId1"/>
              </a:rPr>
              <a:t>Frisium</a:t>
            </a:r>
            <a:r>
              <a:rPr b="0" lang="it-IT" sz="1800" spc="-1" strike="noStrike">
                <a:solidFill>
                  <a:srgbClr val="232425"/>
                </a:solidFill>
                <a:latin typeface="inherit"/>
              </a:rPr>
              <a:t>): il farmaco appartiene alle benzodiazepine e viene talvolta utilizzato in terapia per l'epilessia, con l'obiettivo di contrastare le crisi epilettiche tonico-cloniche. Da non dimenticare, però, i pesanti effetti sedativi. La terapia con le benzodiazepine non deve, in genere, durare per lunghi periodi, dati i vistosi effetti collaterali di questi farmaci potenti. Si raccomanda di somministrare 20-30 mg di attivo al giorno; non superare i 60 mg al dì.</a:t>
            </a:r>
            <a:endParaRPr b="0" lang="it-IT" sz="1800" spc="-1" strike="noStrike">
              <a:latin typeface="Arial"/>
            </a:endParaRPr>
          </a:p>
          <a:p>
            <a:pPr>
              <a:lnSpc>
                <a:spcPct val="100000"/>
              </a:lnSpc>
            </a:pPr>
            <a:endParaRPr b="0" lang="it-IT" sz="1800" spc="-1" strike="noStrike">
              <a:latin typeface="Arial"/>
            </a:endParaRPr>
          </a:p>
        </p:txBody>
      </p:sp>
      <p:sp>
        <p:nvSpPr>
          <p:cNvPr id="289" name="CustomShape 3"/>
          <p:cNvSpPr/>
          <p:nvPr/>
        </p:nvSpPr>
        <p:spPr>
          <a:xfrm>
            <a:off x="803520" y="3663000"/>
            <a:ext cx="6099840" cy="2832840"/>
          </a:xfrm>
          <a:prstGeom prst="rect">
            <a:avLst/>
          </a:prstGeom>
          <a:noFill/>
          <a:ln>
            <a:noFill/>
          </a:ln>
        </p:spPr>
        <p:style>
          <a:lnRef idx="0"/>
          <a:fillRef idx="0"/>
          <a:effectRef idx="0"/>
          <a:fontRef idx="minor"/>
        </p:style>
        <p:txBody>
          <a:bodyPr lIns="90000" rIns="90000" tIns="45000" bIns="45000">
            <a:spAutoFit/>
          </a:bodyPr>
          <a:p>
            <a:pPr indent="-216000">
              <a:lnSpc>
                <a:spcPct val="100000"/>
              </a:lnSpc>
              <a:buClr>
                <a:srgbClr val="0076ff"/>
              </a:buClr>
              <a:buFont typeface="Arial"/>
              <a:buChar char="•"/>
            </a:pPr>
            <a:r>
              <a:rPr b="0" lang="it-IT" sz="1800" spc="-1" strike="noStrike">
                <a:solidFill>
                  <a:srgbClr val="99ca3c"/>
                </a:solidFill>
                <a:latin typeface="inherit"/>
                <a:hlinkClick r:id="rId2"/>
              </a:rPr>
              <a:t>Clonazepam</a:t>
            </a:r>
            <a:r>
              <a:rPr b="0" lang="it-IT" sz="1800" spc="-1" strike="noStrike">
                <a:solidFill>
                  <a:srgbClr val="232425"/>
                </a:solidFill>
                <a:latin typeface="inherit"/>
              </a:rPr>
              <a:t> (es. </a:t>
            </a:r>
            <a:r>
              <a:rPr b="0" lang="it-IT" sz="1800" spc="-1" strike="noStrike">
                <a:solidFill>
                  <a:srgbClr val="99ca3c"/>
                </a:solidFill>
                <a:latin typeface="inherit"/>
                <a:hlinkClick r:id="rId3"/>
              </a:rPr>
              <a:t>Rivotril</a:t>
            </a:r>
            <a:r>
              <a:rPr b="0" lang="it-IT" sz="1800" spc="-1" strike="noStrike">
                <a:solidFill>
                  <a:srgbClr val="232425"/>
                </a:solidFill>
                <a:latin typeface="inherit"/>
              </a:rPr>
              <a:t>): in genere, questa </a:t>
            </a:r>
            <a:r>
              <a:rPr b="0" lang="it-IT" sz="1800" spc="-1" strike="noStrike">
                <a:solidFill>
                  <a:srgbClr val="99ca3c"/>
                </a:solidFill>
                <a:latin typeface="inherit"/>
                <a:hlinkClick r:id="rId4"/>
              </a:rPr>
              <a:t>benzodiazepina</a:t>
            </a:r>
            <a:r>
              <a:rPr b="0" lang="it-IT" sz="1800" spc="-1" strike="noStrike">
                <a:solidFill>
                  <a:srgbClr val="232425"/>
                </a:solidFill>
                <a:latin typeface="inherit"/>
              </a:rPr>
              <a:t> viene adoperata in terapia come trattamento complementare a quello con gli antiepilettici classici. Non costituisce, perciò, il farmaco di prima scelta. Assumere 0,5 mg (per gli </a:t>
            </a:r>
            <a:r>
              <a:rPr b="0" lang="it-IT" sz="1800" spc="-1" strike="noStrike">
                <a:solidFill>
                  <a:srgbClr val="99ca3c"/>
                </a:solidFill>
                <a:latin typeface="inherit"/>
                <a:hlinkClick r:id="rId5"/>
              </a:rPr>
              <a:t>anziani</a:t>
            </a:r>
            <a:r>
              <a:rPr b="0" lang="it-IT" sz="1800" spc="-1" strike="noStrike">
                <a:solidFill>
                  <a:srgbClr val="232425"/>
                </a:solidFill>
                <a:latin typeface="inherit"/>
              </a:rPr>
              <a:t> epilettici) o 1 mg (dose per adulti affetti da epilessia), la sera, per 4 gg. È possibile aumentare la posologia dopo 14-28 gg, in base alla risposta alla cura. La dose di mantenimento è di 4-8 mg. Consultare il medico.</a:t>
            </a:r>
            <a:endParaRPr b="0" lang="it-IT" sz="1800" spc="-1" strike="noStrike">
              <a:latin typeface="Arial"/>
            </a:endParaRPr>
          </a:p>
        </p:txBody>
      </p:sp>
    </p:spTree>
  </p:cSld>
  <mc:AlternateContent>
    <mc:Choice Requires="p14">
      <p:transition spd="slow" p14:dur="2000"/>
    </mc:Choice>
    <mc:Fallback>
      <p:transition spd="slow"/>
    </mc:Fallback>
  </mc:AlternateContent>
</p:sld>
</file>

<file path=ppt/slides/slide7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0" name="TextShape 1"/>
          <p:cNvSpPr txBox="1"/>
          <p:nvPr/>
        </p:nvSpPr>
        <p:spPr>
          <a:xfrm>
            <a:off x="677160" y="609480"/>
            <a:ext cx="9380880" cy="618120"/>
          </a:xfrm>
          <a:prstGeom prst="rect">
            <a:avLst/>
          </a:prstGeom>
          <a:noFill/>
          <a:ln>
            <a:noFill/>
          </a:ln>
        </p:spPr>
        <p:txBody>
          <a:bodyPr>
            <a:normAutofit fontScale="97000"/>
          </a:bodyPr>
          <a:p>
            <a:pPr>
              <a:lnSpc>
                <a:spcPct val="100000"/>
              </a:lnSpc>
            </a:pPr>
            <a:r>
              <a:rPr b="0" lang="it-IT" sz="3600" spc="-1" strike="noStrike">
                <a:solidFill>
                  <a:srgbClr val="90c226"/>
                </a:solidFill>
                <a:latin typeface="Trebuchet MS"/>
              </a:rPr>
              <a:t>TERAPIA DELL’EPILESSIA</a:t>
            </a:r>
            <a:endParaRPr b="0" lang="en-US" sz="3600" spc="-1" strike="noStrike">
              <a:solidFill>
                <a:srgbClr val="000000"/>
              </a:solidFill>
              <a:latin typeface="Trebuchet MS"/>
            </a:endParaRPr>
          </a:p>
        </p:txBody>
      </p:sp>
      <p:sp>
        <p:nvSpPr>
          <p:cNvPr id="291" name="CustomShape 2"/>
          <p:cNvSpPr/>
          <p:nvPr/>
        </p:nvSpPr>
        <p:spPr>
          <a:xfrm>
            <a:off x="677160" y="1227960"/>
            <a:ext cx="6099840" cy="3381480"/>
          </a:xfrm>
          <a:prstGeom prst="rect">
            <a:avLst/>
          </a:prstGeom>
          <a:noFill/>
          <a:ln>
            <a:noFill/>
          </a:ln>
        </p:spPr>
        <p:style>
          <a:lnRef idx="0"/>
          <a:fillRef idx="0"/>
          <a:effectRef idx="0"/>
          <a:fontRef idx="minor"/>
        </p:style>
        <p:txBody>
          <a:bodyPr lIns="90000" rIns="90000" tIns="45000" bIns="45000">
            <a:spAutoFit/>
          </a:bodyPr>
          <a:p>
            <a:pPr indent="-216000">
              <a:lnSpc>
                <a:spcPct val="100000"/>
              </a:lnSpc>
              <a:buClr>
                <a:srgbClr val="232425"/>
              </a:buClr>
              <a:buFont typeface="Arial"/>
              <a:buChar char="•"/>
            </a:pPr>
            <a:r>
              <a:rPr b="0" lang="it-IT" sz="1800" spc="-1" strike="noStrike">
                <a:solidFill>
                  <a:srgbClr val="232425"/>
                </a:solidFill>
                <a:latin typeface="inherit"/>
              </a:rPr>
              <a:t>Ezogabina  o </a:t>
            </a:r>
            <a:r>
              <a:rPr b="0" lang="it-IT" sz="1800" spc="-1" strike="noStrike">
                <a:solidFill>
                  <a:srgbClr val="99ca3c"/>
                </a:solidFill>
                <a:latin typeface="inherit"/>
                <a:hlinkClick r:id="rId1"/>
              </a:rPr>
              <a:t>Retigabina</a:t>
            </a:r>
            <a:r>
              <a:rPr b="0" lang="it-IT" sz="1800" spc="-1" strike="noStrike">
                <a:solidFill>
                  <a:srgbClr val="232425"/>
                </a:solidFill>
                <a:latin typeface="inherit"/>
              </a:rPr>
              <a:t> (es. </a:t>
            </a:r>
            <a:r>
              <a:rPr b="0" lang="it-IT" sz="1800" spc="-1" strike="noStrike">
                <a:solidFill>
                  <a:srgbClr val="99ca3c"/>
                </a:solidFill>
                <a:latin typeface="inherit"/>
                <a:hlinkClick r:id="rId2"/>
              </a:rPr>
              <a:t>Trobalt</a:t>
            </a:r>
            <a:r>
              <a:rPr b="0" lang="it-IT" sz="1800" spc="-1" strike="noStrike">
                <a:solidFill>
                  <a:srgbClr val="232425"/>
                </a:solidFill>
                <a:latin typeface="inherit"/>
              </a:rPr>
              <a:t>): questo farmaco è adatto nella cura dell'epilessia parziale: si tratta di un farmaco che favorisce l'apertura dei canali neuronali del </a:t>
            </a:r>
            <a:r>
              <a:rPr b="0" lang="it-IT" sz="1800" spc="-1" strike="noStrike">
                <a:solidFill>
                  <a:srgbClr val="99ca3c"/>
                </a:solidFill>
                <a:latin typeface="inherit"/>
                <a:hlinkClick r:id="rId3"/>
              </a:rPr>
              <a:t>potassio</a:t>
            </a:r>
            <a:r>
              <a:rPr b="0" lang="it-IT" sz="1800" spc="-1" strike="noStrike">
                <a:solidFill>
                  <a:srgbClr val="232425"/>
                </a:solidFill>
                <a:latin typeface="inherit"/>
              </a:rPr>
              <a:t>. La posologia va attentamente stabilita dal medico sulla base della risposta alla cura; in generale, la dose è di 100 mg, da assumere 3 volte al giorno. La dose può aumentare fino ad un massimo di 50 mg, tre volte al giorno, in base alla risposta clinica. La dose di mantenimento varia dai 200 ai 400 mg, da assumere per bocca, tra volte al giorno. Non superare i 1.200 mg al giorno.</a:t>
            </a:r>
            <a:endParaRPr b="0" lang="it-IT" sz="1800" spc="-1" strike="noStrike">
              <a:latin typeface="Arial"/>
            </a:endParaRPr>
          </a:p>
        </p:txBody>
      </p:sp>
      <p:sp>
        <p:nvSpPr>
          <p:cNvPr id="292" name="CustomShape 3"/>
          <p:cNvSpPr/>
          <p:nvPr/>
        </p:nvSpPr>
        <p:spPr>
          <a:xfrm>
            <a:off x="529200" y="3813120"/>
            <a:ext cx="6099840" cy="3655800"/>
          </a:xfrm>
          <a:prstGeom prst="rect">
            <a:avLst/>
          </a:prstGeom>
          <a:noFill/>
          <a:ln>
            <a:noFill/>
          </a:ln>
        </p:spPr>
        <p:style>
          <a:lnRef idx="0"/>
          <a:fillRef idx="0"/>
          <a:effectRef idx="0"/>
          <a:fontRef idx="minor"/>
        </p:style>
        <p:txBody>
          <a:bodyPr lIns="90000" rIns="90000" tIns="45000" bIns="45000">
            <a:spAutoFit/>
          </a:bodyPr>
          <a:p>
            <a:pPr indent="-216000">
              <a:lnSpc>
                <a:spcPct val="100000"/>
              </a:lnSpc>
              <a:buClr>
                <a:srgbClr val="232425"/>
              </a:buClr>
              <a:buFont typeface="Arial"/>
              <a:buChar char="•"/>
            </a:pPr>
            <a:r>
              <a:rPr b="0" lang="it-IT" sz="1800" spc="-1" strike="noStrike">
                <a:solidFill>
                  <a:srgbClr val="232425"/>
                </a:solidFill>
                <a:latin typeface="inherit"/>
              </a:rPr>
              <a:t>Levetiracetam (es. Keppra): i pazienti affetti da epilessia con crisi parziali con o senza generalizzazione, affetti da crisi mioocloniche o tonico-cloniche possono essere curati con questo farmaco antiepilettico. Indicativamente, il farmaco va assunto alla posologia di 250 mg due volte al giorno, fino a 500 mg, due volte al dì (dopo 14 gg). Dopo un mese, la dose può essere aumentata fino ad un massimo di 1.500 mg due volte al giorno. I pazienti affetti da epilessia in cura con un altro farmaco devono assumere una posologia diversa di Keppra. Consultare il medico per eventuali chiarimenti.</a:t>
            </a:r>
            <a:endParaRPr b="0" lang="it-IT" sz="1800" spc="-1" strike="noStrike">
              <a:latin typeface="Arial"/>
            </a:endParaRPr>
          </a:p>
        </p:txBody>
      </p:sp>
    </p:spTree>
  </p:cSld>
  <mc:AlternateContent>
    <mc:Choice Requires="p14">
      <p:transition spd="slow" p14:dur="2000"/>
    </mc:Choice>
    <mc:Fallback>
      <p:transition spd="slow"/>
    </mc:Fallback>
  </mc:AlternateContent>
</p:sld>
</file>

<file path=ppt/slides/slide7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3" name="TextShape 1"/>
          <p:cNvSpPr txBox="1"/>
          <p:nvPr/>
        </p:nvSpPr>
        <p:spPr>
          <a:xfrm>
            <a:off x="677160" y="609480"/>
            <a:ext cx="9380880" cy="618120"/>
          </a:xfrm>
          <a:prstGeom prst="rect">
            <a:avLst/>
          </a:prstGeom>
          <a:noFill/>
          <a:ln>
            <a:noFill/>
          </a:ln>
        </p:spPr>
        <p:txBody>
          <a:bodyPr>
            <a:normAutofit fontScale="97000"/>
          </a:bodyPr>
          <a:p>
            <a:pPr>
              <a:lnSpc>
                <a:spcPct val="100000"/>
              </a:lnSpc>
            </a:pPr>
            <a:r>
              <a:rPr b="0" lang="it-IT" sz="3600" spc="-1" strike="noStrike">
                <a:solidFill>
                  <a:srgbClr val="90c226"/>
                </a:solidFill>
                <a:latin typeface="Trebuchet MS"/>
              </a:rPr>
              <a:t>SE LA CRISI DURA PIU’ di 4 MINUTI: FARMACI</a:t>
            </a:r>
            <a:endParaRPr b="0" lang="en-US" sz="3600" spc="-1" strike="noStrike">
              <a:solidFill>
                <a:srgbClr val="000000"/>
              </a:solidFill>
              <a:latin typeface="Trebuchet MS"/>
            </a:endParaRPr>
          </a:p>
        </p:txBody>
      </p:sp>
      <p:pic>
        <p:nvPicPr>
          <p:cNvPr id="294" name="Immagine 4" descr=""/>
          <p:cNvPicPr/>
          <p:nvPr/>
        </p:nvPicPr>
        <p:blipFill>
          <a:blip r:embed="rId1"/>
          <a:stretch/>
        </p:blipFill>
        <p:spPr>
          <a:xfrm>
            <a:off x="573840" y="1410120"/>
            <a:ext cx="7723440" cy="4838040"/>
          </a:xfrm>
          <a:prstGeom prst="rect">
            <a:avLst/>
          </a:prstGeom>
          <a:ln>
            <a:noFill/>
          </a:ln>
        </p:spPr>
      </p:pic>
    </p:spTree>
  </p:cSld>
  <mc:AlternateContent>
    <mc:Choice Requires="p14">
      <p:transition spd="slow" p14:dur="2000"/>
    </mc:Choice>
    <mc:Fallback>
      <p:transition spd="slow"/>
    </mc:Fallback>
  </mc:AlternateContent>
</p:sld>
</file>

<file path=ppt/slides/slide7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5" name="TextShape 1"/>
          <p:cNvSpPr txBox="1"/>
          <p:nvPr/>
        </p:nvSpPr>
        <p:spPr>
          <a:xfrm>
            <a:off x="677160" y="609480"/>
            <a:ext cx="9380880" cy="618120"/>
          </a:xfrm>
          <a:prstGeom prst="rect">
            <a:avLst/>
          </a:prstGeom>
          <a:noFill/>
          <a:ln>
            <a:noFill/>
          </a:ln>
        </p:spPr>
        <p:txBody>
          <a:bodyPr>
            <a:normAutofit fontScale="97000"/>
          </a:bodyPr>
          <a:p>
            <a:pPr>
              <a:lnSpc>
                <a:spcPct val="100000"/>
              </a:lnSpc>
            </a:pPr>
            <a:r>
              <a:rPr b="0" lang="it-IT" sz="3600" spc="-1" strike="noStrike">
                <a:solidFill>
                  <a:srgbClr val="90c226"/>
                </a:solidFill>
                <a:latin typeface="Trebuchet MS"/>
              </a:rPr>
              <a:t>SE LA CRISI DURA PIU’ di 4 MINUTI: FARMACI</a:t>
            </a:r>
            <a:endParaRPr b="0" lang="en-US" sz="3600" spc="-1" strike="noStrike">
              <a:solidFill>
                <a:srgbClr val="000000"/>
              </a:solidFill>
              <a:latin typeface="Trebuchet MS"/>
            </a:endParaRPr>
          </a:p>
        </p:txBody>
      </p:sp>
      <p:pic>
        <p:nvPicPr>
          <p:cNvPr id="296" name="Immagine 3" descr=""/>
          <p:cNvPicPr/>
          <p:nvPr/>
        </p:nvPicPr>
        <p:blipFill>
          <a:blip r:embed="rId1"/>
          <a:stretch/>
        </p:blipFill>
        <p:spPr>
          <a:xfrm>
            <a:off x="767880" y="2005560"/>
            <a:ext cx="6989040" cy="4544640"/>
          </a:xfrm>
          <a:prstGeom prst="rect">
            <a:avLst/>
          </a:prstGeom>
          <a:ln>
            <a:noFill/>
          </a:ln>
        </p:spPr>
      </p:pic>
      <p:sp>
        <p:nvSpPr>
          <p:cNvPr id="297" name="CustomShape 2"/>
          <p:cNvSpPr/>
          <p:nvPr/>
        </p:nvSpPr>
        <p:spPr>
          <a:xfrm>
            <a:off x="767880" y="1375200"/>
            <a:ext cx="5214600" cy="36468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it-IT" sz="1800" spc="-1" strike="noStrike">
                <a:solidFill>
                  <a:srgbClr val="000000"/>
                </a:solidFill>
                <a:latin typeface="Trebuchet MS"/>
              </a:rPr>
              <a:t>MICRONOAM AD AZIONE RETTALE</a:t>
            </a:r>
            <a:endParaRPr b="0" lang="it-IT" sz="1800" spc="-1" strike="noStrike">
              <a:latin typeface="Arial"/>
            </a:endParaRPr>
          </a:p>
        </p:txBody>
      </p:sp>
    </p:spTree>
  </p:cSld>
  <mc:AlternateContent>
    <mc:Choice Requires="p14">
      <p:transition spd="slow" p14:dur="2000"/>
    </mc:Choice>
    <mc:Fallback>
      <p:transition spd="slow"/>
    </mc:Fallback>
  </mc:AlternateContent>
</p:sld>
</file>

<file path=ppt/slides/slide7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8" name="TextShape 1"/>
          <p:cNvSpPr txBox="1"/>
          <p:nvPr/>
        </p:nvSpPr>
        <p:spPr>
          <a:xfrm>
            <a:off x="677160" y="609480"/>
            <a:ext cx="9380880" cy="618120"/>
          </a:xfrm>
          <a:prstGeom prst="rect">
            <a:avLst/>
          </a:prstGeom>
          <a:noFill/>
          <a:ln>
            <a:noFill/>
          </a:ln>
        </p:spPr>
        <p:txBody>
          <a:bodyPr>
            <a:normAutofit fontScale="97000"/>
          </a:bodyPr>
          <a:p>
            <a:pPr>
              <a:lnSpc>
                <a:spcPct val="100000"/>
              </a:lnSpc>
            </a:pPr>
            <a:r>
              <a:rPr b="0" lang="it-IT" sz="3600" spc="-1" strike="noStrike">
                <a:solidFill>
                  <a:srgbClr val="90c226"/>
                </a:solidFill>
                <a:latin typeface="Trebuchet MS"/>
              </a:rPr>
              <a:t>SE LA CRISI DURA PIU’ di 4 MINUTI: FARMACI</a:t>
            </a:r>
            <a:endParaRPr b="0" lang="en-US" sz="3600" spc="-1" strike="noStrike">
              <a:solidFill>
                <a:srgbClr val="000000"/>
              </a:solidFill>
              <a:latin typeface="Trebuchet MS"/>
            </a:endParaRPr>
          </a:p>
        </p:txBody>
      </p:sp>
      <p:pic>
        <p:nvPicPr>
          <p:cNvPr id="299" name="Immagine 4" descr=""/>
          <p:cNvPicPr/>
          <p:nvPr/>
        </p:nvPicPr>
        <p:blipFill>
          <a:blip r:embed="rId1"/>
          <a:stretch/>
        </p:blipFill>
        <p:spPr>
          <a:xfrm>
            <a:off x="677160" y="1432440"/>
            <a:ext cx="8669880" cy="4550040"/>
          </a:xfrm>
          <a:prstGeom prst="rect">
            <a:avLst/>
          </a:prstGeom>
          <a:ln>
            <a:noFill/>
          </a:ln>
        </p:spPr>
      </p:pic>
    </p:spTree>
  </p:cSld>
  <mc:AlternateContent>
    <mc:Choice Requires="p14">
      <p:transition spd="slow" p14:dur="2000"/>
    </mc:Choice>
    <mc:Fallback>
      <p:transition spd="slow"/>
    </mc:Fallback>
  </mc:AlternateContent>
</p:sld>
</file>

<file path=ppt/slides/slide7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0" name="TextShape 1"/>
          <p:cNvSpPr txBox="1"/>
          <p:nvPr/>
        </p:nvSpPr>
        <p:spPr>
          <a:xfrm>
            <a:off x="677160" y="609480"/>
            <a:ext cx="9380880" cy="618120"/>
          </a:xfrm>
          <a:prstGeom prst="rect">
            <a:avLst/>
          </a:prstGeom>
          <a:noFill/>
          <a:ln>
            <a:noFill/>
          </a:ln>
        </p:spPr>
        <p:txBody>
          <a:bodyPr>
            <a:normAutofit fontScale="97000"/>
          </a:bodyPr>
          <a:p>
            <a:pPr>
              <a:lnSpc>
                <a:spcPct val="100000"/>
              </a:lnSpc>
            </a:pPr>
            <a:r>
              <a:rPr b="0" lang="it-IT" sz="3600" spc="-1" strike="noStrike">
                <a:solidFill>
                  <a:srgbClr val="90c226"/>
                </a:solidFill>
                <a:latin typeface="Trebuchet MS"/>
              </a:rPr>
              <a:t>SE LA CRISI DURA PIU’ di 4 MINUTI: FARMACI</a:t>
            </a:r>
            <a:endParaRPr b="0" lang="en-US" sz="3600" spc="-1" strike="noStrike">
              <a:solidFill>
                <a:srgbClr val="000000"/>
              </a:solidFill>
              <a:latin typeface="Trebuchet MS"/>
            </a:endParaRPr>
          </a:p>
        </p:txBody>
      </p:sp>
      <p:pic>
        <p:nvPicPr>
          <p:cNvPr id="301" name="Immagine 3" descr=""/>
          <p:cNvPicPr/>
          <p:nvPr/>
        </p:nvPicPr>
        <p:blipFill>
          <a:blip r:embed="rId1"/>
          <a:stretch/>
        </p:blipFill>
        <p:spPr>
          <a:xfrm>
            <a:off x="546480" y="1543320"/>
            <a:ext cx="9484560" cy="5445000"/>
          </a:xfrm>
          <a:prstGeom prst="rect">
            <a:avLst/>
          </a:prstGeom>
          <a:ln>
            <a:noFill/>
          </a:ln>
        </p:spPr>
      </p:pic>
      <p:sp>
        <p:nvSpPr>
          <p:cNvPr id="302" name="CustomShape 2"/>
          <p:cNvSpPr/>
          <p:nvPr/>
        </p:nvSpPr>
        <p:spPr>
          <a:xfrm>
            <a:off x="2972160" y="1081440"/>
            <a:ext cx="3911760" cy="45612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it-IT" sz="2400" spc="-1" strike="noStrike">
                <a:solidFill>
                  <a:srgbClr val="000000"/>
                </a:solidFill>
                <a:latin typeface="Trebuchet MS"/>
              </a:rPr>
              <a:t>BUCCOLAM - MIDAZOLAM</a:t>
            </a:r>
            <a:endParaRPr b="0" lang="it-IT" sz="24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0" name="TextShape 1"/>
          <p:cNvSpPr txBox="1"/>
          <p:nvPr/>
        </p:nvSpPr>
        <p:spPr>
          <a:xfrm>
            <a:off x="677160" y="609480"/>
            <a:ext cx="8596440" cy="1320480"/>
          </a:xfrm>
          <a:prstGeom prst="rect">
            <a:avLst/>
          </a:prstGeom>
          <a:noFill/>
          <a:ln>
            <a:noFill/>
          </a:ln>
        </p:spPr>
        <p:txBody>
          <a:bodyPr>
            <a:noAutofit/>
          </a:bodyPr>
          <a:p>
            <a:pPr>
              <a:lnSpc>
                <a:spcPct val="100000"/>
              </a:lnSpc>
            </a:pPr>
            <a:r>
              <a:rPr b="0" lang="it-IT" sz="3600" spc="-1" strike="noStrike">
                <a:solidFill>
                  <a:srgbClr val="90c226"/>
                </a:solidFill>
                <a:latin typeface="Trebuchet MS"/>
              </a:rPr>
              <a:t>ITER NECESSARIO ALL’ATTIVAZIONE DELLA PROCEDURA</a:t>
            </a:r>
            <a:endParaRPr b="0" lang="en-US" sz="3600" spc="-1" strike="noStrike">
              <a:solidFill>
                <a:srgbClr val="000000"/>
              </a:solidFill>
              <a:latin typeface="Trebuchet MS"/>
            </a:endParaRPr>
          </a:p>
        </p:txBody>
      </p:sp>
      <p:sp>
        <p:nvSpPr>
          <p:cNvPr id="131" name="TextShape 2"/>
          <p:cNvSpPr txBox="1"/>
          <p:nvPr/>
        </p:nvSpPr>
        <p:spPr>
          <a:xfrm>
            <a:off x="677160" y="1807920"/>
            <a:ext cx="8596440" cy="1457640"/>
          </a:xfrm>
          <a:prstGeom prst="rect">
            <a:avLst/>
          </a:prstGeom>
          <a:noFill/>
          <a:ln>
            <a:noFill/>
          </a:ln>
        </p:spPr>
        <p:txBody>
          <a:bodyPr>
            <a:noAutofit/>
          </a:bodyPr>
          <a:p>
            <a:pPr marL="343080" indent="-342720">
              <a:lnSpc>
                <a:spcPct val="100000"/>
              </a:lnSpc>
              <a:spcBef>
                <a:spcPts val="1001"/>
              </a:spcBef>
              <a:buClr>
                <a:srgbClr val="90c226"/>
              </a:buClr>
              <a:buSzPct val="80000"/>
              <a:buFont typeface="Wingdings 3" charset="2"/>
              <a:buChar char=""/>
            </a:pPr>
            <a:r>
              <a:rPr b="0" lang="it-IT" sz="1800" spc="-1" strike="noStrike">
                <a:solidFill>
                  <a:srgbClr val="404040"/>
                </a:solidFill>
                <a:latin typeface="Trebuchet MS"/>
              </a:rPr>
              <a:t>I GENITORI FANNO RICHIESTA AL DIRIGENTE MEDICO DELL’ATTIVAZIONE DELLA PROCEDURA DEDICATA ALLA SOMMINISTRAZIONE DEI FARMACI IN ORARIO SCOLASTICO TRAMITE APPOSITO CERTIFICATO MEDICO REDATTO DAL PEDIATRA, DAL MMG, O DALLO SPECIALISTA DELLA PATOLOGIA COINVOLTA</a:t>
            </a:r>
            <a:endParaRPr b="0" lang="en-US" sz="1800" spc="-1" strike="noStrike">
              <a:solidFill>
                <a:srgbClr val="404040"/>
              </a:solidFill>
              <a:latin typeface="Trebuchet MS"/>
            </a:endParaRPr>
          </a:p>
        </p:txBody>
      </p:sp>
      <p:pic>
        <p:nvPicPr>
          <p:cNvPr id="132" name="Immagine 6" descr=""/>
          <p:cNvPicPr/>
          <p:nvPr/>
        </p:nvPicPr>
        <p:blipFill>
          <a:blip r:embed="rId1"/>
          <a:stretch/>
        </p:blipFill>
        <p:spPr>
          <a:xfrm>
            <a:off x="1281960" y="2962800"/>
            <a:ext cx="7387200" cy="3929040"/>
          </a:xfrm>
          <a:prstGeom prst="rect">
            <a:avLst/>
          </a:prstGeom>
          <a:ln>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TextShape 1"/>
          <p:cNvSpPr txBox="1"/>
          <p:nvPr/>
        </p:nvSpPr>
        <p:spPr>
          <a:xfrm>
            <a:off x="677160" y="609480"/>
            <a:ext cx="8596440" cy="1320480"/>
          </a:xfrm>
          <a:prstGeom prst="rect">
            <a:avLst/>
          </a:prstGeom>
          <a:noFill/>
          <a:ln>
            <a:noFill/>
          </a:ln>
        </p:spPr>
        <p:txBody>
          <a:bodyPr>
            <a:noAutofit/>
          </a:bodyPr>
          <a:p>
            <a:pPr>
              <a:lnSpc>
                <a:spcPct val="100000"/>
              </a:lnSpc>
            </a:pPr>
            <a:r>
              <a:rPr b="0" lang="it-IT" sz="3600" spc="-1" strike="noStrike">
                <a:solidFill>
                  <a:srgbClr val="90c226"/>
                </a:solidFill>
                <a:latin typeface="Trebuchet MS"/>
              </a:rPr>
              <a:t>ITER NECESSARIO ALL’ATTIVAZIONE DELLA PROCEDURA</a:t>
            </a:r>
            <a:endParaRPr b="0" lang="en-US" sz="3600" spc="-1" strike="noStrike">
              <a:solidFill>
                <a:srgbClr val="000000"/>
              </a:solidFill>
              <a:latin typeface="Trebuchet MS"/>
            </a:endParaRPr>
          </a:p>
        </p:txBody>
      </p:sp>
      <p:sp>
        <p:nvSpPr>
          <p:cNvPr id="134" name="CustomShape 2"/>
          <p:cNvSpPr/>
          <p:nvPr/>
        </p:nvSpPr>
        <p:spPr>
          <a:xfrm>
            <a:off x="677160" y="1930320"/>
            <a:ext cx="6036480" cy="447948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it-IT" sz="1800" spc="-1" strike="noStrike">
                <a:solidFill>
                  <a:srgbClr val="212529"/>
                </a:solidFill>
                <a:latin typeface="merriweather"/>
              </a:rPr>
              <a:t>I dirigenti scolastici, per quanto di loro competenza, a seguito della richiesta scritta di somministrazione di farmaci:</a:t>
            </a:r>
            <a:endParaRPr b="0" lang="it-IT" sz="1800" spc="-1" strike="noStrike">
              <a:latin typeface="Arial"/>
            </a:endParaRPr>
          </a:p>
          <a:p>
            <a:pPr indent="-216000">
              <a:lnSpc>
                <a:spcPct val="100000"/>
              </a:lnSpc>
              <a:buClr>
                <a:srgbClr val="212529"/>
              </a:buClr>
              <a:buFont typeface="Arial"/>
              <a:buChar char="•"/>
            </a:pPr>
            <a:r>
              <a:rPr b="0" lang="it-IT" sz="1800" spc="-1" strike="noStrike">
                <a:solidFill>
                  <a:srgbClr val="212529"/>
                </a:solidFill>
                <a:latin typeface="merriweather"/>
              </a:rPr>
              <a:t>effettuano una verifica delle strutture scolastiche, mediante l’individuazione del luogo fisico idoneo per la conservazione e la somministrazione dei farmaci;</a:t>
            </a:r>
            <a:endParaRPr b="0" lang="it-IT" sz="1800" spc="-1" strike="noStrike">
              <a:latin typeface="Arial"/>
            </a:endParaRPr>
          </a:p>
          <a:p>
            <a:pPr indent="-216000">
              <a:lnSpc>
                <a:spcPct val="100000"/>
              </a:lnSpc>
              <a:buClr>
                <a:srgbClr val="212529"/>
              </a:buClr>
              <a:buFont typeface="Arial"/>
              <a:buChar char="•"/>
            </a:pPr>
            <a:r>
              <a:rPr b="0" lang="it-IT" sz="1800" spc="-1" strike="noStrike">
                <a:solidFill>
                  <a:srgbClr val="212529"/>
                </a:solidFill>
                <a:latin typeface="merriweather"/>
              </a:rPr>
              <a:t>concedono, ove richiesta, l’autorizzazione all’accesso ai locali scolastici durante l’orario scolastico ai genitori degli alunni, o a loro delegati, per la somministrazione dei farmaci;</a:t>
            </a:r>
            <a:endParaRPr b="0" lang="it-IT" sz="1800" spc="-1" strike="noStrike">
              <a:latin typeface="Arial"/>
            </a:endParaRPr>
          </a:p>
          <a:p>
            <a:pPr indent="-216000">
              <a:lnSpc>
                <a:spcPct val="100000"/>
              </a:lnSpc>
              <a:buClr>
                <a:srgbClr val="212529"/>
              </a:buClr>
              <a:buFont typeface="Arial"/>
              <a:buChar char="•"/>
            </a:pPr>
            <a:r>
              <a:rPr b="0" lang="it-IT" sz="1800" spc="-1" strike="noStrike">
                <a:solidFill>
                  <a:srgbClr val="212529"/>
                </a:solidFill>
                <a:latin typeface="merriweather"/>
              </a:rPr>
              <a:t>verificano la disponibilità degli operatori scolastici in servizio a garantire la continuità della somministrazione dei farmaci, ove non già autorizzata ai genitori, esercitanti la potestà genitoriale o loro delegati.</a:t>
            </a:r>
            <a:endParaRPr b="0" lang="it-IT" sz="18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TM02900688[[fn=Sfaccettatura]]</Template>
  <TotalTime>3137</TotalTime>
  <Application>LibreOffice/6.4.0.3$Windows_X86_64 LibreOffice_project/b0a288ab3d2d4774cb44b62f04d5d28733ac6df8</Application>
  <Words>6370</Words>
  <Paragraphs>412</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2021-09-27T08:02:28Z</dcterms:created>
  <dc:creator>Giampaolo  Antolini</dc:creator>
  <dc:description/>
  <dc:language>it-IT</dc:language>
  <cp:lastModifiedBy/>
  <dcterms:modified xsi:type="dcterms:W3CDTF">2021-09-30T15:48:47Z</dcterms:modified>
  <cp:revision>4</cp:revision>
  <dc:subject/>
  <dc:title>FARMACOLOGIA NELLA SCUOLA</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0</vt:i4>
  </property>
  <property fmtid="{D5CDD505-2E9C-101B-9397-08002B2CF9AE}" pid="8" name="PresentationFormat">
    <vt:lpwstr>Widescreen</vt:lpwstr>
  </property>
  <property fmtid="{D5CDD505-2E9C-101B-9397-08002B2CF9AE}" pid="9" name="ScaleCrop">
    <vt:bool>0</vt:bool>
  </property>
  <property fmtid="{D5CDD505-2E9C-101B-9397-08002B2CF9AE}" pid="10" name="ShareDoc">
    <vt:bool>0</vt:bool>
  </property>
  <property fmtid="{D5CDD505-2E9C-101B-9397-08002B2CF9AE}" pid="11" name="Slides">
    <vt:i4>79</vt:i4>
  </property>
</Properties>
</file>